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90" r:id="rId3"/>
    <p:sldId id="285" r:id="rId4"/>
    <p:sldId id="270" r:id="rId5"/>
    <p:sldId id="271" r:id="rId6"/>
    <p:sldId id="272" r:id="rId7"/>
    <p:sldId id="273" r:id="rId8"/>
    <p:sldId id="286" r:id="rId9"/>
    <p:sldId id="274" r:id="rId10"/>
    <p:sldId id="287" r:id="rId11"/>
    <p:sldId id="288" r:id="rId12"/>
    <p:sldId id="289" r:id="rId13"/>
    <p:sldId id="28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>
        <p:scale>
          <a:sx n="110" d="100"/>
          <a:sy n="110" d="100"/>
        </p:scale>
        <p:origin x="51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AutoShape 3">
            <a:extLst>
              <a:ext uri="{FF2B5EF4-FFF2-40B4-BE49-F238E27FC236}">
                <a16:creationId xmlns:a16="http://schemas.microsoft.com/office/drawing/2014/main" xmlns="" id="{481D2F74-06BD-4F0E-91B5-D66104984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4150" y="4739885"/>
            <a:ext cx="9283700" cy="1405595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Ко</a:t>
            </a:r>
            <a:r>
              <a:rPr lang="ru-RU" alt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мпьютерный клуб</a:t>
            </a:r>
            <a:endParaRPr lang="ru-RU" altLang="ru-RU" sz="3200" b="1" dirty="0">
              <a:effectLst>
                <a:outerShdw blurRad="38100" dist="38100" dir="2700000" algn="tl">
                  <a:srgbClr val="FFFFFF"/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3076" name="Text Box 6">
            <a:extLst>
              <a:ext uri="{FF2B5EF4-FFF2-40B4-BE49-F238E27FC236}">
                <a16:creationId xmlns:a16="http://schemas.microsoft.com/office/drawing/2014/main" xmlns="" id="{A1456E86-FFB6-4C28-8A2E-F789878F2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1" y="540934"/>
            <a:ext cx="89011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>
                <a:solidFill>
                  <a:schemeClr val="accent5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БИЗНЕС - ИДЕЯ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61D8C72-2425-47D2-A1A4-637218980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1" y="1437618"/>
            <a:ext cx="3892668" cy="258213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3592588-EC51-4A08-A418-9550891DB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8331" y="1542349"/>
            <a:ext cx="3892668" cy="23726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xmlns="" id="{F46E8527-6AB7-4CA8-B9FA-C5C2DC5A69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ЦЕЛь</a:t>
            </a:r>
            <a:r>
              <a:rPr lang="ru-RU" altLang="ru-RU" sz="3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проекта:</a:t>
            </a:r>
            <a:r>
              <a:rPr lang="ru-RU" altLang="ru-RU" sz="3800" dirty="0"/>
              <a:t/>
            </a:r>
            <a:br>
              <a:rPr lang="ru-RU" altLang="ru-RU" sz="3800" dirty="0"/>
            </a:br>
            <a:endParaRPr lang="ru-RU" altLang="ru-RU" sz="3800" dirty="0"/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xmlns="" id="{702ED329-6D20-43A0-A8A6-28CAFF1049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b="0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</a:rPr>
              <a:t>Общей целью компьютерного клуба, как бизнеса, является достижение финансовой устойчивости и роста, путём предоставления доступа к современным компьютерам с выходом в интернет, с доступом к играм, а также к прочим услугам, таким как печать или сканирование документов</a:t>
            </a:r>
            <a:r>
              <a:rPr lang="en-US" sz="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,</a:t>
            </a:r>
            <a:r>
              <a:rPr lang="ru-RU" sz="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 обучение пользованием компьютером и т.д</a:t>
            </a:r>
            <a:r>
              <a:rPr lang="ru-RU" sz="3000" b="0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</a:rPr>
              <a:t>., удовлетворяя потребности клиентов.</a:t>
            </a:r>
            <a:endParaRPr lang="ru-RU" altLang="ru-RU" sz="3000" dirty="0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endParaRPr lang="ru-RU" sz="3000" dirty="0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6883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xmlns="" id="{F46E8527-6AB7-4CA8-B9FA-C5C2DC5A69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Задачи проекта:</a:t>
            </a:r>
            <a:r>
              <a:rPr lang="ru-RU" altLang="ru-RU" sz="3800" dirty="0"/>
              <a:t/>
            </a:r>
            <a:br>
              <a:rPr lang="ru-RU" altLang="ru-RU" sz="3800" dirty="0"/>
            </a:br>
            <a:endParaRPr lang="ru-RU" altLang="ru-RU" sz="3800" dirty="0"/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xmlns="" id="{702ED329-6D20-43A0-A8A6-28CAFF1049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alt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1. Формирование клиентской базы</a:t>
            </a:r>
            <a:endParaRPr lang="ru-RU" altLang="ru-RU" sz="2800" dirty="0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2. Обучение населения информационной грамотности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3. П</a:t>
            </a:r>
            <a:r>
              <a:rPr lang="ru-RU" sz="2800" b="0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</a:rPr>
              <a:t>редоставление доступа к оборудованию и программному обеспечению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4. </a:t>
            </a:r>
            <a:r>
              <a:rPr lang="ru-RU" sz="2800" b="0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</a:rPr>
              <a:t>Популяризация новых игровых тенденций и технологий</a:t>
            </a:r>
            <a:endParaRPr lang="en-US" sz="2800" b="0" i="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5. </a:t>
            </a:r>
            <a:r>
              <a:rPr lang="ru-RU" sz="2800" b="0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</a:rPr>
              <a:t>Развитие сообщества и социализация</a:t>
            </a:r>
            <a:r>
              <a:rPr lang="en-US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endParaRPr lang="ru-RU" altLang="ru-RU" sz="2800" dirty="0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ru-RU" alt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6. Получение прибыли</a:t>
            </a:r>
            <a:endParaRPr lang="ru-RU" altLang="ru-RU" sz="2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xmlns="" id="{36C3E0A3-3FFC-44DC-AB6D-D72D68091D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0" y="567820"/>
            <a:ext cx="8610600" cy="1293028"/>
          </a:xfrm>
        </p:spPr>
        <p:txBody>
          <a:bodyPr/>
          <a:lstStyle/>
          <a:p>
            <a:r>
              <a:rPr lang="ru-RU" altLang="ru-RU" sz="3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Почему этот бизнес будет успешным?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xmlns="" id="{928200EC-A237-4509-98E0-359E0EAAC0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194560"/>
            <a:ext cx="7851449" cy="4024125"/>
          </a:xfrm>
        </p:spPr>
        <p:txBody>
          <a:bodyPr>
            <a:normAutofit/>
          </a:bodyPr>
          <a:lstStyle/>
          <a:p>
            <a:pPr marL="0" indent="0" algn="l" hangingPunct="0">
              <a:buNone/>
            </a:pP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1. Потребность людей в хорошей работе и отдыхе за компьютерными играми за хорошим оборудованием, которые могут не все себе позволить</a:t>
            </a:r>
          </a:p>
          <a:p>
            <a:pPr marL="0" indent="0" algn="l" hangingPunct="0">
              <a:buNone/>
            </a:pP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2. Услуги по обучению пользования компьютером и тренерство по играм</a:t>
            </a:r>
          </a:p>
          <a:p>
            <a:pPr marL="0" indent="0" algn="l" hangingPunct="0">
              <a:buNone/>
            </a:pP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3. Доступность услуг практический любой категории потребителей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  <a:t>4. Месторасположение в городе</a:t>
            </a:r>
            <a:endParaRPr lang="ru-RU" altLang="ru-RU" sz="2400" dirty="0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390B806-5E24-4654-8A6E-F6358739F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4840" y="2569591"/>
            <a:ext cx="2608473" cy="327406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xmlns="" id="{CA22D890-0F9C-4658-93A8-F381644E1D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51974" y="639315"/>
            <a:ext cx="8610600" cy="1293028"/>
          </a:xfrm>
        </p:spPr>
        <p:txBody>
          <a:bodyPr>
            <a:noAutofit/>
          </a:bodyPr>
          <a:lstStyle/>
          <a:p>
            <a:r>
              <a:rPr lang="ru-RU" altLang="ru-RU" sz="3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Почему этот бизнес может не быть успешным?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xmlns="" id="{D0B44A2B-A510-4D3B-9C9A-88572C9998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416751"/>
            <a:ext cx="10820400" cy="4024125"/>
          </a:xfrm>
        </p:spPr>
        <p:txBody>
          <a:bodyPr>
            <a:normAutofit/>
          </a:bodyPr>
          <a:lstStyle/>
          <a:p>
            <a:pPr marL="0" indent="0" algn="l" hangingPunct="0">
              <a:buNone/>
            </a:pP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1. Риски поставки оборудования, его обновление и стоимость</a:t>
            </a:r>
          </a:p>
          <a:p>
            <a:pPr marL="0" indent="0" algn="l" hangingPunct="0">
              <a:buNone/>
            </a:pP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2. Наличие высокой конкуренции</a:t>
            </a:r>
          </a:p>
          <a:p>
            <a:pPr marL="0" indent="0" algn="l" hangingPunct="0">
              <a:buNone/>
            </a:pP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3. Поиск нужных квалифицированных кадров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  <a:t>4. Сложность в поиске нужного арендного доступного помещения</a:t>
            </a:r>
            <a:endParaRPr lang="ru-RU" altLang="ru-RU" sz="2400" dirty="0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xmlns="" id="{4BBED4BD-8F36-435B-BEF6-D75B921C85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0" y="639315"/>
            <a:ext cx="8610600" cy="1293028"/>
          </a:xfrm>
        </p:spPr>
        <p:txBody>
          <a:bodyPr>
            <a:noAutofit/>
          </a:bodyPr>
          <a:lstStyle/>
          <a:p>
            <a:r>
              <a:rPr lang="ru-RU" altLang="ru-RU" sz="3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Почему именно мне стоит этим заняться?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xmlns="" id="{FF757C19-8628-4CD6-993F-1C60A44CC9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31292"/>
            <a:ext cx="10820400" cy="4024125"/>
          </a:xfrm>
        </p:spPr>
        <p:txBody>
          <a:bodyPr>
            <a:normAutofit/>
          </a:bodyPr>
          <a:lstStyle/>
          <a:p>
            <a:pPr marL="0" indent="0" algn="l" hangingPunct="0">
              <a:buNone/>
            </a:pP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1. Наличие любительских навыков в пользовании ПК</a:t>
            </a:r>
          </a:p>
          <a:p>
            <a:pPr marL="0" indent="0" algn="l" hangingPunct="0">
              <a:buNone/>
            </a:pP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2. Заинтересованность в продвижении сферы компьютеров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  <a:t>3. Наличие экономического образования </a:t>
            </a:r>
            <a:endParaRPr lang="ru-RU" altLang="ru-RU" sz="2400" dirty="0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xmlns="" id="{58DBB5B5-8CAD-47AA-A186-4079C50E2E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0" y="704553"/>
            <a:ext cx="8610600" cy="1293028"/>
          </a:xfrm>
        </p:spPr>
        <p:txBody>
          <a:bodyPr>
            <a:normAutofit/>
          </a:bodyPr>
          <a:lstStyle/>
          <a:p>
            <a:r>
              <a:rPr lang="ru-RU" altLang="ru-RU" sz="3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Почему именно мне не стоит этим заниматься?</a:t>
            </a:r>
            <a:endParaRPr lang="ru-RU" altLang="ru-RU" sz="3800" dirty="0"/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xmlns="" id="{FEF70B76-FBA2-440D-A426-1AA541D9F5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39839"/>
            <a:ext cx="10820400" cy="4024125"/>
          </a:xfrm>
        </p:spPr>
        <p:txBody>
          <a:bodyPr>
            <a:normAutofit/>
          </a:bodyPr>
          <a:lstStyle/>
          <a:p>
            <a:pPr marL="0" indent="0" algn="l" hangingPunct="0">
              <a:buNone/>
            </a:pP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1. Отсутствие образования в 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  <a:ea typeface="SimSun" panose="02010600030101010101" pitchFamily="2" charset="-122"/>
                <a:cs typeface="Times New Roman" panose="02020603050405020304" pitchFamily="18" charset="0"/>
              </a:rPr>
              <a:t>профессиональной 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  <a:ea typeface="SimSun" panose="02010600030101010101" pitchFamily="2" charset="-122"/>
                <a:cs typeface="Times New Roman" panose="02020603050405020304" pitchFamily="18" charset="0"/>
              </a:rPr>
              <a:t>IT</a:t>
            </a: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  <a:ea typeface="SimSun" panose="02010600030101010101" pitchFamily="2" charset="-122"/>
                <a:cs typeface="Times New Roman" panose="02020603050405020304" pitchFamily="18" charset="0"/>
              </a:rPr>
              <a:t> сфере</a:t>
            </a:r>
            <a:endParaRPr lang="ru-RU" sz="240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hangingPunct="0">
              <a:buNone/>
            </a:pP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  <a:ea typeface="SimSun" panose="02010600030101010101" pitchFamily="2" charset="-122"/>
                <a:cs typeface="Times New Roman" panose="02020603050405020304" pitchFamily="18" charset="0"/>
              </a:rPr>
              <a:t>2. Нет параллельного бизнеса для поддержания</a:t>
            </a:r>
            <a:endParaRPr lang="ru-RU" sz="240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  <a:ea typeface="SimSun" panose="02010600030101010101" pitchFamily="2" charset="-122"/>
              </a:rPr>
              <a:t>3. Отсутствие широких связей для набора квалифицированного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  <a:ea typeface="SimSun" panose="02010600030101010101" pitchFamily="2" charset="-122"/>
              </a:rPr>
              <a:t>персонала, а также поставщиков оборудования </a:t>
            </a:r>
            <a:endParaRPr lang="ru-RU" altLang="ru-RU" sz="2400" dirty="0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xmlns="" id="{1861604F-98ED-484F-984A-2C3569EBA1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0700" y="544680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ru-RU" altLang="ru-RU" sz="3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Оценка бизнес-идеи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xmlns="" id="{1B2D3FBB-B59C-4FCD-8288-8DCF5CAFA8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37063" y="1837708"/>
            <a:ext cx="8917874" cy="3725289"/>
          </a:xfrm>
        </p:spPr>
        <p:txBody>
          <a:bodyPr/>
          <a:lstStyle/>
          <a:p>
            <a:pPr marL="0" indent="0">
              <a:buNone/>
            </a:pPr>
            <a:endParaRPr lang="ru-RU" altLang="ru-RU" dirty="0"/>
          </a:p>
          <a:p>
            <a:pPr marL="0" indent="0">
              <a:buNone/>
            </a:pPr>
            <a:r>
              <a:rPr lang="ru-RU" altLang="ru-RU" dirty="0"/>
              <a:t>     </a:t>
            </a:r>
            <a:r>
              <a:rPr lang="en-US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SWOT </a:t>
            </a: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АНАЛИЗ:</a:t>
            </a:r>
          </a:p>
          <a:p>
            <a:pPr marL="0" indent="0">
              <a:buNone/>
            </a:pPr>
            <a:endParaRPr lang="ru-RU" altLang="ru-RU" sz="2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Сильные стороны</a:t>
            </a:r>
          </a:p>
          <a:p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Возможности</a:t>
            </a:r>
          </a:p>
          <a:p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Слабые стороны</a:t>
            </a:r>
          </a:p>
          <a:p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Угрозы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xmlns="" id="{EF6863AE-0344-4329-8935-3FCF15823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749" y="2523506"/>
            <a:ext cx="3974412" cy="278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xmlns="" id="{AA26A05A-AE06-4ACD-B6A2-326E7FE39031}"/>
              </a:ext>
            </a:extLst>
          </p:cNvPr>
          <p:cNvSpPr txBox="1">
            <a:spLocks noChangeArrowheads="1"/>
          </p:cNvSpPr>
          <p:nvPr/>
        </p:nvSpPr>
        <p:spPr>
          <a:xfrm>
            <a:off x="8704613" y="4661065"/>
            <a:ext cx="1353190" cy="559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ru-RU" sz="3000" dirty="0"/>
              <a:t>SWOT</a:t>
            </a:r>
            <a:r>
              <a:rPr lang="en-US" altLang="ru-RU" dirty="0"/>
              <a:t> </a:t>
            </a:r>
            <a:endParaRPr lang="ru-RU" alt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xmlns="" id="{18889068-E974-4BB5-86A1-3A92F49FDB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0" y="639315"/>
            <a:ext cx="8610600" cy="1293028"/>
          </a:xfrm>
        </p:spPr>
        <p:txBody>
          <a:bodyPr>
            <a:normAutofit/>
          </a:bodyPr>
          <a:lstStyle/>
          <a:p>
            <a:r>
              <a:rPr lang="ru-RU" altLang="ru-RU" sz="3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Сильные стороны проекта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xmlns="" id="{AB1C96DD-E525-4220-96C8-03DFC71BE1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1. Доступ к современному оборудованию – 2 балла </a:t>
            </a:r>
          </a:p>
          <a:p>
            <a:pPr marL="0" indent="0">
              <a:buNone/>
            </a:pP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2. Опыт работы в реализации услуг – 4 балла</a:t>
            </a:r>
          </a:p>
          <a:p>
            <a:pPr marL="0" indent="0">
              <a:buNone/>
            </a:pP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3. Экологичность производства - 3 балла</a:t>
            </a:r>
          </a:p>
          <a:p>
            <a:pPr marL="0" indent="0">
              <a:buNone/>
            </a:pP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4. Удовлетворение спроса на продукцию предприятия </a:t>
            </a:r>
          </a:p>
          <a:p>
            <a:pPr marL="0" indent="0">
              <a:buNone/>
            </a:pP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– 4 балла</a:t>
            </a:r>
          </a:p>
          <a:p>
            <a:pPr marL="0" indent="0">
              <a:buNone/>
            </a:pP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5. Соответствие санитарным нормам и правилам – 3 балла</a:t>
            </a:r>
          </a:p>
          <a:p>
            <a:pPr marL="0" indent="0">
              <a:buNone/>
            </a:pPr>
            <a:endParaRPr lang="ru-RU" altLang="ru-RU" sz="2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Итого – 16 баллов</a:t>
            </a:r>
          </a:p>
          <a:p>
            <a:endParaRPr lang="ru-RU" altLang="ru-RU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xmlns="" id="{18889068-E974-4BB5-86A1-3A92F49FDB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0" y="639315"/>
            <a:ext cx="8610600" cy="1293028"/>
          </a:xfrm>
        </p:spPr>
        <p:txBody>
          <a:bodyPr>
            <a:normAutofit/>
          </a:bodyPr>
          <a:lstStyle/>
          <a:p>
            <a:r>
              <a:rPr lang="ru-RU" altLang="ru-RU" sz="3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СЛАБЫЕ стороны проекта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xmlns="" id="{AB1C96DD-E525-4220-96C8-03DFC71BE1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1. Проверенные надежные поставщики компонентов, мебели – 3 балла</a:t>
            </a:r>
          </a:p>
          <a:p>
            <a:pPr marL="514350" indent="-514350">
              <a:buAutoNum type="arabicPeriod" startAt="2"/>
            </a:pPr>
            <a:r>
              <a:rPr lang="ru-RU" sz="2800" b="0" i="0" u="none" strike="noStrike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</a:rPr>
              <a:t>Высокая квалификация персонала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- 3 балла</a:t>
            </a:r>
          </a:p>
          <a:p>
            <a:pPr marL="0" indent="0">
              <a:buNone/>
            </a:pPr>
            <a:r>
              <a:rPr lang="ru-RU" sz="2800" b="0" i="0" u="none" strike="noStrike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</a:rPr>
              <a:t>3. Наличие собственной торговой сети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 в сельской местности </a:t>
            </a: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– </a:t>
            </a:r>
            <a:r>
              <a:rPr lang="en-US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3</a:t>
            </a: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балла</a:t>
            </a:r>
          </a:p>
          <a:p>
            <a:pPr marL="0" indent="0">
              <a:buNone/>
            </a:pPr>
            <a:r>
              <a:rPr lang="en-US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4. </a:t>
            </a: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Налоговая политика государства – 4 балла</a:t>
            </a:r>
            <a:endParaRPr lang="en-US" altLang="ru-RU" sz="2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ru-RU" altLang="ru-RU" sz="2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Итого – 13 баллов</a:t>
            </a:r>
          </a:p>
          <a:p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720109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xmlns="" id="{18889068-E974-4BB5-86A1-3A92F49FDB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0" y="639315"/>
            <a:ext cx="8610600" cy="1293028"/>
          </a:xfrm>
        </p:spPr>
        <p:txBody>
          <a:bodyPr>
            <a:normAutofit/>
          </a:bodyPr>
          <a:lstStyle/>
          <a:p>
            <a:r>
              <a:rPr lang="ru-RU" altLang="ru-RU" sz="3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Возможности проекта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xmlns="" id="{AB1C96DD-E525-4220-96C8-03DFC71BE1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92679"/>
            <a:ext cx="10820400" cy="40241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alt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1. Наличие помещения – 3 балла</a:t>
            </a:r>
          </a:p>
          <a:p>
            <a:pPr marL="0" indent="0">
              <a:buNone/>
            </a:pPr>
            <a:r>
              <a:rPr lang="ru-RU" sz="1600" b="0" i="0" u="none" strike="noStrike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</a:rPr>
              <a:t>2. Наличие уникального вида услуг и характеристик оборудования</a:t>
            </a:r>
            <a:r>
              <a:rPr 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– </a:t>
            </a:r>
          </a:p>
          <a:p>
            <a:pPr marL="0" indent="0">
              <a:buNone/>
            </a:pPr>
            <a:r>
              <a:rPr lang="ru-RU" alt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3 балла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3</a:t>
            </a:r>
            <a:r>
              <a:rPr lang="ru-RU" sz="1600" b="0" i="0" u="none" strike="noStrike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</a:rPr>
              <a:t>. Высокое качество услуг</a:t>
            </a:r>
            <a:r>
              <a:rPr 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ru-RU" alt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– </a:t>
            </a:r>
            <a:r>
              <a:rPr lang="en-US" alt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3</a:t>
            </a:r>
            <a:r>
              <a:rPr lang="ru-RU" alt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 балла</a:t>
            </a:r>
          </a:p>
          <a:p>
            <a:pPr marL="0" indent="0">
              <a:buNone/>
            </a:pPr>
            <a:r>
              <a:rPr lang="ru-RU" sz="1600" b="0" i="0" u="none" strike="noStrike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</a:rPr>
              <a:t>4. Наличие стартового капитала</a:t>
            </a:r>
            <a:r>
              <a:rPr 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ru-RU" alt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– 5 баллов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5</a:t>
            </a:r>
            <a:r>
              <a:rPr lang="ru-RU" sz="1600" b="0" i="0" u="none" strike="noStrike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</a:rPr>
              <a:t>. Возможность привлечения инвестиций</a:t>
            </a:r>
            <a:r>
              <a:rPr 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 – 4 балла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6. Ассортимент востребованной на рынке продукции – 4 балла</a:t>
            </a:r>
            <a:endParaRPr lang="en-US" sz="1600" dirty="0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7. </a:t>
            </a:r>
            <a:r>
              <a:rPr 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Наличие собственной торговой сети</a:t>
            </a:r>
            <a:r>
              <a:rPr lang="en-US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в черте города – 4 балла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8. </a:t>
            </a:r>
            <a:r>
              <a:rPr 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Изменение уровня доходов  населения – 3</a:t>
            </a:r>
            <a:r>
              <a:rPr lang="en-US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балла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9. </a:t>
            </a:r>
            <a:r>
              <a:rPr 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Наличие мер государственной поддержки – 4 балла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10. </a:t>
            </a:r>
            <a:r>
              <a:rPr 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Привлечение партнеров к </a:t>
            </a:r>
            <a:r>
              <a:rPr lang="ru-RU" sz="16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софинансированию</a:t>
            </a:r>
            <a:r>
              <a:rPr 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 бизнеса – 4 балла</a:t>
            </a:r>
          </a:p>
          <a:p>
            <a:pPr marL="0" indent="0">
              <a:buNone/>
            </a:pPr>
            <a:endParaRPr lang="ru-RU" altLang="ru-RU" sz="1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ru-RU" altLang="ru-RU" sz="16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Итого – 37 баллов</a:t>
            </a:r>
          </a:p>
        </p:txBody>
      </p:sp>
    </p:spTree>
    <p:extLst>
      <p:ext uri="{BB962C8B-B14F-4D97-AF65-F5344CB8AC3E}">
        <p14:creationId xmlns:p14="http://schemas.microsoft.com/office/powerpoint/2010/main" val="2047765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xmlns="" id="{18889068-E974-4BB5-86A1-3A92F49FDB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0" y="639315"/>
            <a:ext cx="8610600" cy="1293028"/>
          </a:xfrm>
        </p:spPr>
        <p:txBody>
          <a:bodyPr>
            <a:normAutofit/>
          </a:bodyPr>
          <a:lstStyle/>
          <a:p>
            <a:r>
              <a:rPr lang="ru-RU" altLang="ru-RU" sz="3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УГРОЗЫ проекта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xmlns="" id="{AB1C96DD-E525-4220-96C8-03DFC71BE1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194560"/>
            <a:ext cx="10886704" cy="402412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1. Конкуренты – 4 балла</a:t>
            </a:r>
          </a:p>
          <a:p>
            <a:pPr marL="0" indent="0">
              <a:buNone/>
            </a:pPr>
            <a:r>
              <a:rPr lang="ru-RU" sz="2800" b="0" i="0" u="none" strike="noStrike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</a:rPr>
              <a:t>2. Изменение вкусов покупателей </a:t>
            </a: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– 3 балла</a:t>
            </a:r>
          </a:p>
          <a:p>
            <a:pPr marL="0" indent="0">
              <a:buNone/>
            </a:pPr>
            <a:r>
              <a:rPr lang="ru-RU" sz="2800" b="0" i="0" u="none" strike="noStrike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</a:rPr>
              <a:t>3. Изменение курса рубля (доллар, евро) </a:t>
            </a: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– </a:t>
            </a:r>
            <a:r>
              <a:rPr lang="en-US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3</a:t>
            </a: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балла</a:t>
            </a:r>
          </a:p>
          <a:p>
            <a:pPr marL="0" indent="0">
              <a:buNone/>
            </a:pPr>
            <a:r>
              <a:rPr lang="en-US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4. </a:t>
            </a: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Уровень инфляции – 3 балла</a:t>
            </a:r>
          </a:p>
          <a:p>
            <a:pPr marL="0" indent="0">
              <a:buNone/>
            </a:pP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5. Уровень политической стабильности в стране – 3 балла</a:t>
            </a:r>
          </a:p>
          <a:p>
            <a:pPr marL="0" indent="0">
              <a:buNone/>
            </a:pP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6. Уровень правовой грамотности населения, уровень</a:t>
            </a:r>
          </a:p>
          <a:p>
            <a:pPr marL="0" indent="0">
              <a:buNone/>
            </a:pP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законопослушности, уровень коррумпированности власти – 3 балла</a:t>
            </a:r>
          </a:p>
          <a:p>
            <a:pPr marL="0" indent="0">
              <a:buNone/>
            </a:pP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7. Уровень стабильности в мире – 3 балла</a:t>
            </a:r>
            <a:endParaRPr lang="en-US" altLang="ru-RU" sz="2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ru-RU" altLang="ru-RU" sz="2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ru-RU" alt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Итого – 22 баллов</a:t>
            </a:r>
          </a:p>
          <a:p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4133100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xmlns="" id="{06DC43A4-DC42-4F03-A37B-AAFD07807C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3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Формула успешности бизнеса: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xmlns="" id="{0E1982C6-AE42-4F30-9B86-D52CA1FD50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50553" y="2054433"/>
            <a:ext cx="85852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Сильные стороны – 16 баллов</a:t>
            </a:r>
          </a:p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Слабые стороны – 13 баллов</a:t>
            </a:r>
          </a:p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Возможности – 37 баллов</a:t>
            </a:r>
          </a:p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Угрозы – 22 балла</a:t>
            </a:r>
          </a:p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Коэффициент весомости – 0,5</a:t>
            </a:r>
            <a:endParaRPr lang="ru-RU" altLang="ru-RU" sz="24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ru-RU" altLang="ru-RU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16*1 +37*0,5-13*1-22*0,5 =10,5</a:t>
            </a:r>
          </a:p>
          <a:p>
            <a:pPr marL="0" indent="0">
              <a:lnSpc>
                <a:spcPct val="90000"/>
              </a:lnSpc>
              <a:buNone/>
            </a:pPr>
            <a:endParaRPr lang="ru-RU" altLang="ru-RU" sz="2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ru-RU" altLang="ru-RU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Бизнес может быть успешным и стабильным в определенных сезонах и при определенных факторах 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xmlns="" id="{8023BCF1-184F-41E3-9EE9-667DD0D22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188" y="2137556"/>
            <a:ext cx="2803489" cy="194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142</TotalTime>
  <Words>585</Words>
  <Application>Microsoft Office PowerPoint</Application>
  <PresentationFormat>Широкоэкранный</PresentationFormat>
  <Paragraphs>89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SimSun</vt:lpstr>
      <vt:lpstr>Arial</vt:lpstr>
      <vt:lpstr>Century Gothic</vt:lpstr>
      <vt:lpstr>Times New Roman</vt:lpstr>
      <vt:lpstr>След самолета</vt:lpstr>
      <vt:lpstr>Презентация PowerPoint</vt:lpstr>
      <vt:lpstr>ЦЕЛь проекта: </vt:lpstr>
      <vt:lpstr>Задачи проекта: </vt:lpstr>
      <vt:lpstr>Почему этот бизнес будет успешным?</vt:lpstr>
      <vt:lpstr>Почему этот бизнес может не быть успешным?</vt:lpstr>
      <vt:lpstr>Почему именно мне стоит этим заняться?</vt:lpstr>
      <vt:lpstr>Почему именно мне не стоит этим заниматься?</vt:lpstr>
      <vt:lpstr>Оценка бизнес-идеи</vt:lpstr>
      <vt:lpstr>Сильные стороны проекта</vt:lpstr>
      <vt:lpstr>СЛАБЫЕ стороны проекта</vt:lpstr>
      <vt:lpstr>Возможности проекта</vt:lpstr>
      <vt:lpstr>УГРОЗЫ проекта</vt:lpstr>
      <vt:lpstr>Формула успешности бизнеса: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Вадим Власенко</dc:creator>
  <cp:lastModifiedBy>Студент</cp:lastModifiedBy>
  <cp:revision>15</cp:revision>
  <dcterms:created xsi:type="dcterms:W3CDTF">2023-10-02T11:27:51Z</dcterms:created>
  <dcterms:modified xsi:type="dcterms:W3CDTF">2023-10-03T03:31:48Z</dcterms:modified>
</cp:coreProperties>
</file>