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0" r:id="rId3"/>
    <p:sldId id="257" r:id="rId4"/>
    <p:sldId id="260" r:id="rId5"/>
    <p:sldId id="261" r:id="rId6"/>
    <p:sldId id="262" r:id="rId7"/>
    <p:sldId id="269" r:id="rId8"/>
    <p:sldId id="263" r:id="rId9"/>
    <p:sldId id="264" r:id="rId10"/>
    <p:sldId id="267" r:id="rId11"/>
    <p:sldId id="268" r:id="rId12"/>
    <p:sldId id="270" r:id="rId13"/>
    <p:sldId id="271" r:id="rId14"/>
    <p:sldId id="258" r:id="rId15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2668" y="350514"/>
            <a:ext cx="9144000" cy="11338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35636" y="651768"/>
            <a:ext cx="8022127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7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2668" y="3151260"/>
            <a:ext cx="9144001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ru-RU" dirty="0"/>
              <a:t>Способы утилизации резины</a:t>
            </a:r>
            <a:br>
              <a:rPr lang="ru-RU" dirty="0"/>
            </a:br>
            <a:endParaRPr spc="-30" dirty="0">
              <a:solidFill>
                <a:srgbClr val="002060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668" y="350514"/>
            <a:ext cx="9144000" cy="11338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872" y="4952994"/>
            <a:ext cx="8877300" cy="22341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1471" y="5844824"/>
            <a:ext cx="3142615" cy="314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pc="-5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Выполнил</a:t>
            </a:r>
            <a:r>
              <a:rPr lang="ru-RU" spc="-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-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2183" y="5844824"/>
            <a:ext cx="1997517" cy="6599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>
              <a:lnSpc>
                <a:spcPct val="120000"/>
              </a:lnSpc>
              <a:spcBef>
                <a:spcPts val="10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Тухбатшина Ю.Р.</a:t>
            </a:r>
          </a:p>
          <a:p>
            <a:pPr marL="13970" marR="5080" indent="-1905">
              <a:lnSpc>
                <a:spcPct val="120000"/>
              </a:lnSpc>
              <a:spcBef>
                <a:spcPts val="100"/>
              </a:spcBef>
            </a:pP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Халикова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Р.Р.</a:t>
            </a:r>
            <a:endParaRPr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5E8D5-108B-408A-A928-710CA79F5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700" y="651768"/>
            <a:ext cx="2868063" cy="386457"/>
          </a:xfrm>
        </p:spPr>
        <p:txBody>
          <a:bodyPr/>
          <a:lstStyle/>
          <a:p>
            <a:r>
              <a:rPr lang="ru-RU" dirty="0"/>
              <a:t>Задачи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E35E56-BF33-4191-8497-6521E42D4AA8}"/>
              </a:ext>
            </a:extLst>
          </p:cNvPr>
          <p:cNvSpPr txBox="1"/>
          <p:nvPr/>
        </p:nvSpPr>
        <p:spPr>
          <a:xfrm>
            <a:off x="1460500" y="2257425"/>
            <a:ext cx="625863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Оценка экономической эффективности проекта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Изучить способы переработки шин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Разработать бизнес-план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FEDA3-E439-4D4A-B585-A50B702B8B98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2</a:t>
            </a:r>
            <a:endParaRPr lang="ru-RU"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4024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0723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Актуальность</a:t>
            </a:r>
            <a:r>
              <a:rPr spc="-20" dirty="0"/>
              <a:t> </a:t>
            </a:r>
            <a:r>
              <a:rPr spc="-25" dirty="0"/>
              <a:t>темы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450847" y="1475226"/>
            <a:ext cx="8465820" cy="413384"/>
            <a:chOff x="1450847" y="1475226"/>
            <a:chExt cx="8465820" cy="413384"/>
          </a:xfrm>
        </p:grpSpPr>
        <p:sp>
          <p:nvSpPr>
            <p:cNvPr id="9" name="object 9"/>
            <p:cNvSpPr/>
            <p:nvPr/>
          </p:nvSpPr>
          <p:spPr>
            <a:xfrm>
              <a:off x="1450847" y="1475226"/>
              <a:ext cx="8465820" cy="413384"/>
            </a:xfrm>
            <a:custGeom>
              <a:avLst/>
              <a:gdLst/>
              <a:ahLst/>
              <a:cxnLst/>
              <a:rect l="l" t="t" r="r" b="b"/>
              <a:pathLst>
                <a:path w="8465820" h="413385">
                  <a:moveTo>
                    <a:pt x="2720340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409955"/>
                  </a:lnTo>
                  <a:lnTo>
                    <a:pt x="3048" y="413003"/>
                  </a:lnTo>
                  <a:lnTo>
                    <a:pt x="2720340" y="413003"/>
                  </a:lnTo>
                  <a:lnTo>
                    <a:pt x="2723388" y="409955"/>
                  </a:lnTo>
                  <a:lnTo>
                    <a:pt x="2723388" y="405383"/>
                  </a:lnTo>
                  <a:lnTo>
                    <a:pt x="6096" y="405383"/>
                  </a:lnTo>
                  <a:lnTo>
                    <a:pt x="6096" y="6095"/>
                  </a:lnTo>
                  <a:lnTo>
                    <a:pt x="2723388" y="6095"/>
                  </a:lnTo>
                  <a:lnTo>
                    <a:pt x="2723388" y="3048"/>
                  </a:lnTo>
                  <a:lnTo>
                    <a:pt x="2720340" y="0"/>
                  </a:lnTo>
                  <a:close/>
                </a:path>
                <a:path w="8465820" h="413385">
                  <a:moveTo>
                    <a:pt x="8465819" y="6095"/>
                  </a:moveTo>
                  <a:lnTo>
                    <a:pt x="2723388" y="6095"/>
                  </a:lnTo>
                  <a:lnTo>
                    <a:pt x="2723388" y="405383"/>
                  </a:lnTo>
                  <a:lnTo>
                    <a:pt x="8465819" y="6095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6943" y="1481322"/>
              <a:ext cx="2709672" cy="3992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50847" y="1475226"/>
              <a:ext cx="2723515" cy="413384"/>
            </a:xfrm>
            <a:custGeom>
              <a:avLst/>
              <a:gdLst/>
              <a:ahLst/>
              <a:cxnLst/>
              <a:rect l="l" t="t" r="r" b="b"/>
              <a:pathLst>
                <a:path w="2723515" h="413385">
                  <a:moveTo>
                    <a:pt x="2720340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409955"/>
                  </a:lnTo>
                  <a:lnTo>
                    <a:pt x="3048" y="413003"/>
                  </a:lnTo>
                  <a:lnTo>
                    <a:pt x="2720340" y="413003"/>
                  </a:lnTo>
                  <a:lnTo>
                    <a:pt x="2723388" y="409955"/>
                  </a:lnTo>
                  <a:lnTo>
                    <a:pt x="2723388" y="405383"/>
                  </a:lnTo>
                  <a:lnTo>
                    <a:pt x="12192" y="405383"/>
                  </a:lnTo>
                  <a:lnTo>
                    <a:pt x="6096" y="399288"/>
                  </a:lnTo>
                  <a:lnTo>
                    <a:pt x="12192" y="399288"/>
                  </a:lnTo>
                  <a:lnTo>
                    <a:pt x="12192" y="12191"/>
                  </a:lnTo>
                  <a:lnTo>
                    <a:pt x="6096" y="12191"/>
                  </a:lnTo>
                  <a:lnTo>
                    <a:pt x="12192" y="6095"/>
                  </a:lnTo>
                  <a:lnTo>
                    <a:pt x="2723388" y="6095"/>
                  </a:lnTo>
                  <a:lnTo>
                    <a:pt x="2723388" y="3048"/>
                  </a:lnTo>
                  <a:lnTo>
                    <a:pt x="2720340" y="0"/>
                  </a:lnTo>
                  <a:close/>
                </a:path>
                <a:path w="2723515" h="413385">
                  <a:moveTo>
                    <a:pt x="12192" y="399288"/>
                  </a:moveTo>
                  <a:lnTo>
                    <a:pt x="6096" y="399288"/>
                  </a:lnTo>
                  <a:lnTo>
                    <a:pt x="12192" y="405383"/>
                  </a:lnTo>
                  <a:lnTo>
                    <a:pt x="12192" y="399288"/>
                  </a:lnTo>
                  <a:close/>
                </a:path>
                <a:path w="2723515" h="413385">
                  <a:moveTo>
                    <a:pt x="2709672" y="399288"/>
                  </a:moveTo>
                  <a:lnTo>
                    <a:pt x="12192" y="399288"/>
                  </a:lnTo>
                  <a:lnTo>
                    <a:pt x="12192" y="405383"/>
                  </a:lnTo>
                  <a:lnTo>
                    <a:pt x="2709672" y="405383"/>
                  </a:lnTo>
                  <a:lnTo>
                    <a:pt x="2709672" y="399288"/>
                  </a:lnTo>
                  <a:close/>
                </a:path>
                <a:path w="2723515" h="413385">
                  <a:moveTo>
                    <a:pt x="2709672" y="6095"/>
                  </a:moveTo>
                  <a:lnTo>
                    <a:pt x="2709672" y="405383"/>
                  </a:lnTo>
                  <a:lnTo>
                    <a:pt x="2715767" y="399288"/>
                  </a:lnTo>
                  <a:lnTo>
                    <a:pt x="2723388" y="399288"/>
                  </a:lnTo>
                  <a:lnTo>
                    <a:pt x="2723388" y="12191"/>
                  </a:lnTo>
                  <a:lnTo>
                    <a:pt x="2715767" y="12191"/>
                  </a:lnTo>
                  <a:lnTo>
                    <a:pt x="2709672" y="6095"/>
                  </a:lnTo>
                  <a:close/>
                </a:path>
                <a:path w="2723515" h="413385">
                  <a:moveTo>
                    <a:pt x="2723388" y="399288"/>
                  </a:moveTo>
                  <a:lnTo>
                    <a:pt x="2715767" y="399288"/>
                  </a:lnTo>
                  <a:lnTo>
                    <a:pt x="2709672" y="405383"/>
                  </a:lnTo>
                  <a:lnTo>
                    <a:pt x="2723388" y="405383"/>
                  </a:lnTo>
                  <a:lnTo>
                    <a:pt x="2723388" y="399288"/>
                  </a:lnTo>
                  <a:close/>
                </a:path>
                <a:path w="2723515" h="413385">
                  <a:moveTo>
                    <a:pt x="12192" y="6095"/>
                  </a:moveTo>
                  <a:lnTo>
                    <a:pt x="6096" y="12191"/>
                  </a:lnTo>
                  <a:lnTo>
                    <a:pt x="12192" y="12191"/>
                  </a:lnTo>
                  <a:lnTo>
                    <a:pt x="12192" y="6095"/>
                  </a:lnTo>
                  <a:close/>
                </a:path>
                <a:path w="2723515" h="413385">
                  <a:moveTo>
                    <a:pt x="2709672" y="6095"/>
                  </a:moveTo>
                  <a:lnTo>
                    <a:pt x="12192" y="6095"/>
                  </a:lnTo>
                  <a:lnTo>
                    <a:pt x="12192" y="12191"/>
                  </a:lnTo>
                  <a:lnTo>
                    <a:pt x="2709672" y="12191"/>
                  </a:lnTo>
                  <a:lnTo>
                    <a:pt x="2709672" y="6095"/>
                  </a:lnTo>
                  <a:close/>
                </a:path>
                <a:path w="2723515" h="413385">
                  <a:moveTo>
                    <a:pt x="2723388" y="6095"/>
                  </a:moveTo>
                  <a:lnTo>
                    <a:pt x="2709672" y="6095"/>
                  </a:lnTo>
                  <a:lnTo>
                    <a:pt x="2715767" y="12191"/>
                  </a:lnTo>
                  <a:lnTo>
                    <a:pt x="2723388" y="12191"/>
                  </a:lnTo>
                  <a:lnTo>
                    <a:pt x="2723388" y="6095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35726" y="1497644"/>
            <a:ext cx="365857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 err="1">
                <a:solidFill>
                  <a:srgbClr val="FFFFFF"/>
                </a:solidFill>
                <a:latin typeface="Arial"/>
                <a:cs typeface="Arial"/>
              </a:rPr>
              <a:t>Актуальность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2000" b="1" spc="-15" dirty="0">
                <a:solidFill>
                  <a:srgbClr val="FFFFFF"/>
                </a:solidFill>
                <a:latin typeface="Arial"/>
                <a:cs typeface="Arial"/>
              </a:rPr>
              <a:t>проблемы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668" y="350514"/>
            <a:ext cx="9144000" cy="11338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5AD38D-0FF8-4130-8663-E3D5F2441B7E}"/>
              </a:ext>
            </a:extLst>
          </p:cNvPr>
          <p:cNvSpPr txBox="1"/>
          <p:nvPr/>
        </p:nvSpPr>
        <p:spPr>
          <a:xfrm>
            <a:off x="1450847" y="2384089"/>
            <a:ext cx="84658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Ежегодно в России выбрасывается около 1,05 млн тонн автомобильных покрышек. Из них в переработку поступает только 100 тыс. тонн (менее 10%).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Остальные 950 тыс. тонн старых шин в нашей стране оказываются на свалках, откуда, в лучшем случае, часть покрышек попадает в печи мусоросжигательных заводов. При этом переработка шин во всем мире давно стала прибыльным делом - ежегодно в среднем из 20 млн тонн перерабатывается около 40% (8 млн тонн). В лидерах - Европа, США, Канада, Китай, Япония, Южная Корея.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В 2022 году российскими предприятиями было выпущено 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8 790 тыс. шт.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шин и покрышек, что на 17.6% выше по сравнению с результатами 2021 года.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3018DB-2023-4647-8957-8C95925F4D6E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3</a:t>
            </a:r>
            <a:endParaRPr lang="ru-RU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 rot="10800000" flipV="1">
            <a:off x="1270000" y="3380571"/>
            <a:ext cx="8001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Цифровая экономика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такая система, в которой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сведения в цифровой форме представлены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50B92-0622-48C8-A406-1B73728674A3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4</a:t>
            </a: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5" name="Picture 4" descr="https://i1.wp.com/russia-now.com/wp-content/uploads/2016/05/9-000-people-evacuated-after-massive-fire-in-tyre-dump-near-madrid-80961df0.jpg?fit=2048%2C1536">
            <a:extLst>
              <a:ext uri="{FF2B5EF4-FFF2-40B4-BE49-F238E27FC236}">
                <a16:creationId xmlns:a16="http://schemas.microsoft.com/office/drawing/2014/main" id="{866E3E53-91DC-4D8B-B3C6-758A8153E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12969"/>
          <a:stretch>
            <a:fillRect/>
          </a:stretch>
        </p:blipFill>
        <p:spPr bwMode="auto">
          <a:xfrm>
            <a:off x="165100" y="2028825"/>
            <a:ext cx="5029200" cy="43913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DDF30-1D0A-4BD6-A8CD-B6754A441338}"/>
              </a:ext>
            </a:extLst>
          </p:cNvPr>
          <p:cNvSpPr txBox="1"/>
          <p:nvPr/>
        </p:nvSpPr>
        <p:spPr>
          <a:xfrm>
            <a:off x="5500690" y="2500966"/>
            <a:ext cx="519271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Резина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— эластичный материал, получаемый вулканизацией натурального каучука — смешиванием с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визулканирующим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веществом (обычно серой) с последующим нагревом.</a:t>
            </a:r>
            <a:endParaRPr lang="ru-RU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Благодаря своим свойствам резина нашла широкое применение во многих сферах деятельности, в том числе в шинной промышленности.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1D6A04-C084-4CF1-AE09-6A9F6BC568D9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E66EC3-1D30-4CA9-A27F-15BA8F63B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100" y="1590970"/>
            <a:ext cx="8583064" cy="283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DDB7A3-DAF4-4CF3-9462-1C27B518D7C8}"/>
              </a:ext>
            </a:extLst>
          </p:cNvPr>
          <p:cNvSpPr txBox="1"/>
          <p:nvPr/>
        </p:nvSpPr>
        <p:spPr>
          <a:xfrm>
            <a:off x="660400" y="4426216"/>
            <a:ext cx="9372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Сжигание шин с целью получения топлива является самым неэкологичным из применяемых способов утилизации. В процессе сжигания в атмосферу выделяются токсичные вещества 1-го класса опасности – цинк, диоксины, окисление серы, вызывающие опасные заболевания у живых существ. Процесс биологического разложения выбросов в окружающую среду составляет около 15 лет. Утилизация путем сжигания шин прямо запрещена в Европе и США, в России установки работают.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FBD76C-A727-42C9-9046-4625AFD9481F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6BC9CC-2D1B-455E-8900-4039DFFD71D2}"/>
              </a:ext>
            </a:extLst>
          </p:cNvPr>
          <p:cNvSpPr txBox="1"/>
          <p:nvPr/>
        </p:nvSpPr>
        <p:spPr>
          <a:xfrm>
            <a:off x="6565900" y="733425"/>
            <a:ext cx="1729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Пиролиз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4AC62-121F-4970-9C47-2B10B9A12DD7}"/>
              </a:ext>
            </a:extLst>
          </p:cNvPr>
          <p:cNvSpPr txBox="1"/>
          <p:nvPr/>
        </p:nvSpPr>
        <p:spPr>
          <a:xfrm>
            <a:off x="812874" y="1647825"/>
            <a:ext cx="90676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Пиролиз – это изменение формулы и свойств исходного материала с расщеплением его составляющих. Говоря простым языком, каучук и резина, входящая в состав шин, отделяется от корта. Конечные продукты пиролиза — вполне пригодные ГСМ. В ряде стран использование этого метода запрещено законом из-за вредных выбросов в атмосферу.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dirty="0"/>
          </a:p>
        </p:txBody>
      </p:sp>
      <p:pic>
        <p:nvPicPr>
          <p:cNvPr id="2050" name="Picture 2" descr="https://vseomusore.com/wp-content/uploads/2021/04/Piroliz.jpg">
            <a:extLst>
              <a:ext uri="{FF2B5EF4-FFF2-40B4-BE49-F238E27FC236}">
                <a16:creationId xmlns:a16="http://schemas.microsoft.com/office/drawing/2014/main" id="{5A5103CA-1CE7-45AC-B313-E039DA06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3552825"/>
            <a:ext cx="5562600" cy="3710211"/>
          </a:xfrm>
          <a:prstGeom prst="snip2DiagRect">
            <a:avLst>
              <a:gd name="adj1" fmla="val 1677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 rot="10800000" flipV="1">
            <a:off x="889000" y="1800225"/>
            <a:ext cx="8915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В случае механической переработки покрышек на выходе получают такой материал: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Шинную крошку разных фракций, которая идет на изготовление новых изделий.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Текстильный корд, который можно утилизировать методом пиролиза и получать горючее.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Металлический корд, который также идет на переплавку.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Существует три фракции крошки: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- 1 мм;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- 2-3 мм;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- 4-5 мм.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У каждого вида существует свой потребитель, однако цена реализации резиновой крошки примерно одинакова.</a:t>
            </a:r>
          </a:p>
          <a:p>
            <a:endParaRPr lang="ru-RU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207E2D-C55E-48D4-A8AE-0F9064347002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7</a:t>
            </a:r>
            <a:endParaRPr lang="ru-RU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 rot="10800000" flipV="1">
            <a:off x="660413" y="1607750"/>
            <a:ext cx="9677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Самый распространенный способ рециклинга шинных отходов — механическое дробление. Происходит удаление бортовых колец, затем шину разрезают на 4 части и пропускают через вальцы, разрушающие ее. После этого крупные куски дробят и отделяют резину от корда. Отделенную резину измельчают и получают резиновую крошку.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Недостатком является «лохматая» форма частиц, которая усиливает процесс оксидации. Так же не удается полностью очистить металлокорд, поэтому его невозможно использовать вторично.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Достоинство механического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дробления —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достаточно низкое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энергопотребление и не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высокая себестоимость.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5E4CC-6A76-4BE3-B565-E0DE93C885BC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8</a:t>
            </a:r>
            <a:endParaRPr lang="ru-RU" sz="3200" dirty="0"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40BA38-AD57-402D-B41A-9C0EDCE55728}"/>
              </a:ext>
            </a:extLst>
          </p:cNvPr>
          <p:cNvSpPr txBox="1"/>
          <p:nvPr/>
        </p:nvSpPr>
        <p:spPr>
          <a:xfrm>
            <a:off x="5421140" y="642759"/>
            <a:ext cx="4785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Механическое дробление</a:t>
            </a:r>
          </a:p>
        </p:txBody>
      </p:sp>
      <p:pic>
        <p:nvPicPr>
          <p:cNvPr id="1026" name="Picture 2" descr="https://sun9-61.userapi.com/impf/c849136/v849136647/40762/ZdWTnHZOvCU.jpg?size=700x232&amp;quality=96&amp;sign=35a5893302a853f6cbfa68b379580bc6&amp;c_uniq_tag=Bkfw1ondkQRyUf-_-qRRv3nO08-P2Hg3WxzeZLY7A0M&amp;type=album">
            <a:extLst>
              <a:ext uri="{FF2B5EF4-FFF2-40B4-BE49-F238E27FC236}">
                <a16:creationId xmlns:a16="http://schemas.microsoft.com/office/drawing/2014/main" id="{5475396F-B021-48AD-A56A-68C0EB9E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473" y="4710291"/>
            <a:ext cx="66675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 rot="10800000" flipV="1">
            <a:off x="393700" y="2294156"/>
            <a:ext cx="9982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Рециклинг шин является выгодным процессом, поскольку автомобильные шины содержат вторичное сырье: резину (60 %), металл (18 %), текстильный корд(29 %).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В настоящее время существует около 10 способов переработки автопокрышек. На территории России самым популярным способом переработки является механическое дробление, которое используют 19 компаний. В Томске осуществляют рециклинг покрышек два предприятия «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ТомЭко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и «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Экошина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». При достаточно высоком объеме образования шинных отходов, в стране низкий уровень их переработки.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C6971-FB18-42C1-85FC-89EB6D024205}"/>
              </a:ext>
            </a:extLst>
          </p:cNvPr>
          <p:cNvSpPr txBox="1"/>
          <p:nvPr/>
        </p:nvSpPr>
        <p:spPr>
          <a:xfrm>
            <a:off x="9915512" y="6829425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9</a:t>
            </a:r>
            <a:endParaRPr lang="ru-RU" sz="3200" dirty="0"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ECF604-C74A-4FA1-A189-CC5C945BD6B3}"/>
              </a:ext>
            </a:extLst>
          </p:cNvPr>
          <p:cNvSpPr txBox="1"/>
          <p:nvPr/>
        </p:nvSpPr>
        <p:spPr>
          <a:xfrm>
            <a:off x="6870700" y="667376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рынка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9873" y="657225"/>
            <a:ext cx="3630063" cy="861774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Потребители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 rot="10800000" flipV="1">
            <a:off x="774700" y="2127498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Список основных сфер потребности в резиновой крошке: 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Напольные бесшовные покрытия. Предприятия, занимающиеся укладкой таких покрытий, распространены по всей территории РФ и постоянно нуждаются в качественном сырье.</a:t>
            </a: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плитки, модульных и рулонных покрытий. Есть крупные и мелкие производства, которые испытывают потребность в резиновой крошке средних фракций.</a:t>
            </a: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Дорожные покрытия. Основной потребитель — Москва и МО, однако есть перспективы развития в других регионах. Для асфальта используется мелкая крошка и резиновая пыль.</a:t>
            </a: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Госзаказы на строительство спортивных сооружений, покрытий беговых дорожек, тротуаров.</a:t>
            </a:r>
            <a:endParaRPr kumimoji="0" lang="ru-RU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9403C2-4D04-4A0F-95B3-5640634354A4}"/>
              </a:ext>
            </a:extLst>
          </p:cNvPr>
          <p:cNvSpPr txBox="1"/>
          <p:nvPr/>
        </p:nvSpPr>
        <p:spPr>
          <a:xfrm>
            <a:off x="9915512" y="6829425"/>
            <a:ext cx="607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10</a:t>
            </a:r>
            <a:endParaRPr lang="ru-RU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D1C9FE-507B-4290-B25A-6156C82C823E}"/>
              </a:ext>
            </a:extLst>
          </p:cNvPr>
          <p:cNvSpPr txBox="1"/>
          <p:nvPr/>
        </p:nvSpPr>
        <p:spPr>
          <a:xfrm>
            <a:off x="9915512" y="6829425"/>
            <a:ext cx="5852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11</a:t>
            </a:r>
            <a:endParaRPr lang="ru-RU" sz="3200" dirty="0"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078909-5D9D-4022-9EF4-31DE49935B77}"/>
              </a:ext>
            </a:extLst>
          </p:cNvPr>
          <p:cNvSpPr txBox="1"/>
          <p:nvPr/>
        </p:nvSpPr>
        <p:spPr>
          <a:xfrm>
            <a:off x="6489700" y="581025"/>
            <a:ext cx="305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AADC6F-005E-4A4A-AAD2-1E065100AB85}"/>
              </a:ext>
            </a:extLst>
          </p:cNvPr>
          <p:cNvSpPr txBox="1"/>
          <p:nvPr/>
        </p:nvSpPr>
        <p:spPr>
          <a:xfrm>
            <a:off x="469901" y="1758076"/>
            <a:ext cx="102235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Первые 6-9 месяцев: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производственной линии – заказ, доставка, установка оборудования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Наладка производства в 1 смену –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найм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персонала, достижение уровня выручки в 25 млн. р. в квартал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сырья для производства – наладить контакт с поставщиками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сбыта продукции – наладить контакт с потенциальными клиентами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Первый год: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Наладить производство в 2 смены: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найм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дополнительного персонала, достижение уровня выручки в 50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млн.р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в квартал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клиенской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базы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2023 год: 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второго производства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Выход на зарубежные рынки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 rot="10800000" flipV="1">
            <a:off x="1231900" y="358137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93BEF0-3657-447D-8D37-49AF310CCEC5}"/>
              </a:ext>
            </a:extLst>
          </p:cNvPr>
          <p:cNvSpPr txBox="1"/>
          <p:nvPr/>
        </p:nvSpPr>
        <p:spPr>
          <a:xfrm>
            <a:off x="9915512" y="6829425"/>
            <a:ext cx="607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12</a:t>
            </a:r>
            <a:endParaRPr lang="ru-RU" sz="3200" dirty="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90190-1E4B-44DC-8D49-078BE0EE86B5}"/>
              </a:ext>
            </a:extLst>
          </p:cNvPr>
          <p:cNvSpPr txBox="1"/>
          <p:nvPr/>
        </p:nvSpPr>
        <p:spPr>
          <a:xfrm>
            <a:off x="6642100" y="657225"/>
            <a:ext cx="2927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5FAD2-BDA5-4D6A-9D91-824E955C498B}"/>
              </a:ext>
            </a:extLst>
          </p:cNvPr>
          <p:cNvSpPr txBox="1"/>
          <p:nvPr/>
        </p:nvSpPr>
        <p:spPr>
          <a:xfrm>
            <a:off x="774700" y="1952625"/>
            <a:ext cx="919136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1. Сегменты целевой аудитории по виду деятельности: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переработка резины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переработка шин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производство каучука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импорт каучука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производство шин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дорожные предприятия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  2. Торговое предложение: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Возможность повысить инновационность производства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Возможность повысить экологичность производства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Продукт переработки со сравнительно низкой ценой,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неуступающий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качеству сырью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  3. Каналы: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Новостные ресурсы, общественное медиа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Корпоративный сайт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Холодные продажи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V="1">
            <a:off x="584200" y="2333625"/>
            <a:ext cx="9525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4. Взаимоотношения с целевой аудиторией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Персональный контакт и подход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Клиент превыше всего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Долгосрочное направление партнерств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      </a:t>
            </a: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5. Потоки выручки: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Продажа продукта </a:t>
            </a:r>
            <a:r>
              <a:rPr lang="ru-RU" sz="2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рециклизации</a:t>
            </a:r>
            <a:endParaRPr lang="ru-RU" sz="20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Получение компенсации за выполнение нормы переработки отходов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      6. </a:t>
            </a: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Ресурсы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000" u="none" dirty="0">
                <a:latin typeface="Arial" pitchFamily="34" charset="0"/>
                <a:cs typeface="Arial" pitchFamily="34" charset="0"/>
              </a:rPr>
              <a:t> Сеть партнерств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Долгосрочные и устойчивые отношения с клиентами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000" u="none" dirty="0">
                <a:latin typeface="Arial" pitchFamily="34" charset="0"/>
                <a:cs typeface="Arial" pitchFamily="34" charset="0"/>
              </a:rPr>
              <a:t> Производственные активы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E1896-31AD-430F-B02F-7ABE42D7E3A2}"/>
              </a:ext>
            </a:extLst>
          </p:cNvPr>
          <p:cNvSpPr txBox="1"/>
          <p:nvPr/>
        </p:nvSpPr>
        <p:spPr>
          <a:xfrm>
            <a:off x="9915512" y="6829425"/>
            <a:ext cx="607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dirty="0">
                <a:solidFill>
                  <a:srgbClr val="898989"/>
                </a:solidFill>
                <a:latin typeface="Times New Roman"/>
                <a:cs typeface="Times New Roman"/>
              </a:rPr>
              <a:t>13</a:t>
            </a:r>
            <a:endParaRPr lang="ru-RU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78919" y="3660107"/>
            <a:ext cx="39706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17375E"/>
                </a:solidFill>
                <a:latin typeface="Arial"/>
                <a:cs typeface="Arial"/>
              </a:rPr>
              <a:t>Спасибо</a:t>
            </a:r>
            <a:r>
              <a:rPr sz="2800" b="1" spc="-30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17375E"/>
                </a:solidFill>
                <a:latin typeface="Arial"/>
                <a:cs typeface="Arial"/>
              </a:rPr>
              <a:t>за</a:t>
            </a:r>
            <a:r>
              <a:rPr sz="2800" b="1" spc="-40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7375E"/>
                </a:solidFill>
                <a:latin typeface="Arial"/>
                <a:cs typeface="Arial"/>
              </a:rPr>
              <a:t>внимание!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383</Words>
  <Application>Microsoft Office PowerPoint</Application>
  <PresentationFormat>Произвольный</PresentationFormat>
  <Paragraphs>108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Wingdings</vt:lpstr>
      <vt:lpstr>Office Theme</vt:lpstr>
      <vt:lpstr>Способы утилизации резины </vt:lpstr>
      <vt:lpstr>Задачи проекта</vt:lpstr>
      <vt:lpstr>Актуальность 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Потребители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123</dc:creator>
  <cp:lastModifiedBy>Юлия Тухбатшина</cp:lastModifiedBy>
  <cp:revision>45</cp:revision>
  <dcterms:created xsi:type="dcterms:W3CDTF">2023-03-20T14:52:48Z</dcterms:created>
  <dcterms:modified xsi:type="dcterms:W3CDTF">2023-09-27T10:23:28Z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2021-02-24T00:00:00Z</vt:filetime>
  </property>
  <property fmtid="{D5CDD505-2E9C-101B-9397-08002B2CF9AE}" pid="3" name="LastSaved">
    <vt:filetime>2023-03-20T00:00:00Z</vt:filetime>
  </property>
</Properties>
</file>