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6" r:id="rId5"/>
    <p:sldMasterId id="2147483687" r:id="rId6"/>
    <p:sldMasterId id="2147483688" r:id="rId7"/>
    <p:sldMasterId id="2147483689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87543E9-BDBA-4BC8-ADE6-5D3B3F2E8993}">
  <a:tblStyle styleId="{F87543E9-BDBA-4BC8-ADE6-5D3B3F2E899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4472C4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4472C4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" Type="http://schemas.openxmlformats.org/officeDocument/2006/relationships/theme" Target="theme/theme5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0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9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e5209301cc_2_85:notes"/>
          <p:cNvSpPr txBox="1"/>
          <p:nvPr>
            <p:ph idx="1" type="body"/>
          </p:nvPr>
        </p:nvSpPr>
        <p:spPr>
          <a:xfrm>
            <a:off x="685584" y="4400110"/>
            <a:ext cx="5486833" cy="360090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400">
                <a:solidFill>
                  <a:srgbClr val="FFFFFF"/>
                </a:solidFill>
                <a:highlight>
                  <a:srgbClr val="FFFFFF"/>
                </a:highlight>
              </a:rPr>
              <a:t>Система для трекинга позиции спортсменов на поле в командных ви</a:t>
            </a:r>
            <a:endParaRPr/>
          </a:p>
        </p:txBody>
      </p:sp>
      <p:sp>
        <p:nvSpPr>
          <p:cNvPr id="257" name="Google Shape;257;ge5209301cc_2_85:notes"/>
          <p:cNvSpPr/>
          <p:nvPr>
            <p:ph idx="2" type="sldImg"/>
          </p:nvPr>
        </p:nvSpPr>
        <p:spPr>
          <a:xfrm>
            <a:off x="2019517" y="1143801"/>
            <a:ext cx="2818966" cy="308634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e5eec77762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e5eec77762_1_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e45cfd3d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e45cfd3d6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b841a1eae0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b841a1eae0_1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e5209301cc_7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12" name="Google Shape;312;ge5209301cc_7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e45cfd3d6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e45cfd3d69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e45cfd3d6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e45cfd3d69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e45cfd3d69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e45cfd3d69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e45cfd3d69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e45cfd3d69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e63cc082f4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ge63cc082f4_4_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36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22.jp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36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1038" y="257695"/>
            <a:ext cx="4934851" cy="529621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/>
          <p:nvPr>
            <p:ph type="ctrTitle"/>
          </p:nvPr>
        </p:nvSpPr>
        <p:spPr>
          <a:xfrm>
            <a:off x="403942" y="1624760"/>
            <a:ext cx="3365763" cy="144171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b="1" i="0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403942" y="3291839"/>
            <a:ext cx="3365763" cy="1131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2" type="body"/>
          </p:nvPr>
        </p:nvSpPr>
        <p:spPr>
          <a:xfrm>
            <a:off x="414051" y="4715597"/>
            <a:ext cx="1672983" cy="2417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0D7C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67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670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667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667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896" y="336595"/>
            <a:ext cx="2469430" cy="89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17316" y="329767"/>
            <a:ext cx="2912407" cy="25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125">
          <p15:clr>
            <a:srgbClr val="FBAE40"/>
          </p15:clr>
        </p15:guide>
        <p15:guide id="2" orient="horz" pos="2970">
          <p15:clr>
            <a:srgbClr val="FBAE40"/>
          </p15:clr>
        </p15:guide>
        <p15:guide id="3" orient="horz" pos="2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9159" y="225497"/>
            <a:ext cx="2716920" cy="239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6408" y="208270"/>
            <a:ext cx="870062" cy="3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6687465" y="4890777"/>
            <a:ext cx="2103120" cy="17998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406888" y="824465"/>
            <a:ext cx="3999417" cy="4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type="title"/>
          </p:nvPr>
        </p:nvSpPr>
        <p:spPr>
          <a:xfrm>
            <a:off x="406888" y="234261"/>
            <a:ext cx="4430623" cy="414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sp>
        <p:nvSpPr>
          <p:cNvPr id="65" name="Google Shape;65;p15"/>
          <p:cNvSpPr txBox="1"/>
          <p:nvPr>
            <p:ph idx="2" type="body"/>
          </p:nvPr>
        </p:nvSpPr>
        <p:spPr>
          <a:xfrm>
            <a:off x="406888" y="1337455"/>
            <a:ext cx="3999417" cy="3434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3" type="body"/>
          </p:nvPr>
        </p:nvSpPr>
        <p:spPr>
          <a:xfrm>
            <a:off x="4795921" y="1337455"/>
            <a:ext cx="3999417" cy="3434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4" type="body"/>
          </p:nvPr>
        </p:nvSpPr>
        <p:spPr>
          <a:xfrm>
            <a:off x="4773827" y="824465"/>
            <a:ext cx="4021511" cy="4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9159" y="225497"/>
            <a:ext cx="2716920" cy="239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6408" y="208270"/>
            <a:ext cx="870062" cy="3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687465" y="4890777"/>
            <a:ext cx="2103120" cy="17998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06888" y="785858"/>
            <a:ext cx="4430623" cy="4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406888" y="234261"/>
            <a:ext cx="4430623" cy="414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406888" y="1337455"/>
            <a:ext cx="8380132" cy="3434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3934404" y="-1115438"/>
            <a:ext cx="6685873" cy="625893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406888" y="722313"/>
            <a:ext cx="4430623" cy="516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406888" y="234261"/>
            <a:ext cx="4430623" cy="414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pic>
        <p:nvPicPr>
          <p:cNvPr id="79" name="Google Shape;7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9159" y="225497"/>
            <a:ext cx="2716920" cy="239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6408" y="208270"/>
            <a:ext cx="870062" cy="3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>
            <p:ph idx="2" type="body"/>
          </p:nvPr>
        </p:nvSpPr>
        <p:spPr>
          <a:xfrm>
            <a:off x="406887" y="1337455"/>
            <a:ext cx="8383698" cy="3434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687465" y="4890777"/>
            <a:ext cx="2103120" cy="17998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9159" y="225497"/>
            <a:ext cx="2716920" cy="239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6408" y="208270"/>
            <a:ext cx="870062" cy="32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32621" y="102561"/>
            <a:ext cx="7434465" cy="710592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6662512" y="4890777"/>
            <a:ext cx="2103120" cy="17998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406888" y="722313"/>
            <a:ext cx="4430623" cy="516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406888" y="234261"/>
            <a:ext cx="4430623" cy="414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sp>
        <p:nvSpPr>
          <p:cNvPr id="90" name="Google Shape;90;p18"/>
          <p:cNvSpPr txBox="1"/>
          <p:nvPr>
            <p:ph idx="2" type="body"/>
          </p:nvPr>
        </p:nvSpPr>
        <p:spPr>
          <a:xfrm>
            <a:off x="406888" y="1337455"/>
            <a:ext cx="3999417" cy="3434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8"/>
          <p:cNvSpPr txBox="1"/>
          <p:nvPr>
            <p:ph idx="3" type="body"/>
          </p:nvPr>
        </p:nvSpPr>
        <p:spPr>
          <a:xfrm>
            <a:off x="4795921" y="1337455"/>
            <a:ext cx="3999417" cy="3434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9159" y="225497"/>
            <a:ext cx="2716920" cy="239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6408" y="208270"/>
            <a:ext cx="870062" cy="32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32621" y="102561"/>
            <a:ext cx="7434465" cy="710592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662512" y="4890777"/>
            <a:ext cx="2103120" cy="17998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406888" y="722313"/>
            <a:ext cx="4430623" cy="516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9"/>
          <p:cNvSpPr txBox="1"/>
          <p:nvPr>
            <p:ph type="title"/>
          </p:nvPr>
        </p:nvSpPr>
        <p:spPr>
          <a:xfrm>
            <a:off x="406888" y="234261"/>
            <a:ext cx="4430623" cy="414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sp>
        <p:nvSpPr>
          <p:cNvPr id="99" name="Google Shape;99;p19"/>
          <p:cNvSpPr txBox="1"/>
          <p:nvPr>
            <p:ph idx="2" type="body"/>
          </p:nvPr>
        </p:nvSpPr>
        <p:spPr>
          <a:xfrm>
            <a:off x="406888" y="3300827"/>
            <a:ext cx="1880556" cy="9559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9"/>
          <p:cNvSpPr/>
          <p:nvPr>
            <p:ph idx="3" type="pic"/>
          </p:nvPr>
        </p:nvSpPr>
        <p:spPr>
          <a:xfrm>
            <a:off x="407234" y="1795318"/>
            <a:ext cx="973319" cy="97342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9"/>
          <p:cNvSpPr txBox="1"/>
          <p:nvPr>
            <p:ph idx="4" type="body"/>
          </p:nvPr>
        </p:nvSpPr>
        <p:spPr>
          <a:xfrm>
            <a:off x="406888" y="3009881"/>
            <a:ext cx="1880556" cy="199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19"/>
          <p:cNvSpPr txBox="1"/>
          <p:nvPr>
            <p:ph idx="5" type="body"/>
          </p:nvPr>
        </p:nvSpPr>
        <p:spPr>
          <a:xfrm>
            <a:off x="2567136" y="3300827"/>
            <a:ext cx="1880556" cy="9559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19"/>
          <p:cNvSpPr/>
          <p:nvPr>
            <p:ph idx="6" type="pic"/>
          </p:nvPr>
        </p:nvSpPr>
        <p:spPr>
          <a:xfrm>
            <a:off x="2567483" y="1795318"/>
            <a:ext cx="973319" cy="97342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9"/>
          <p:cNvSpPr txBox="1"/>
          <p:nvPr>
            <p:ph idx="7" type="body"/>
          </p:nvPr>
        </p:nvSpPr>
        <p:spPr>
          <a:xfrm>
            <a:off x="2567136" y="3009881"/>
            <a:ext cx="1880556" cy="199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9"/>
          <p:cNvSpPr txBox="1"/>
          <p:nvPr>
            <p:ph idx="8" type="body"/>
          </p:nvPr>
        </p:nvSpPr>
        <p:spPr>
          <a:xfrm>
            <a:off x="4727384" y="3300827"/>
            <a:ext cx="1880556" cy="9559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9"/>
          <p:cNvSpPr/>
          <p:nvPr>
            <p:ph idx="9" type="pic"/>
          </p:nvPr>
        </p:nvSpPr>
        <p:spPr>
          <a:xfrm>
            <a:off x="4727731" y="1795318"/>
            <a:ext cx="973319" cy="97342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19"/>
          <p:cNvSpPr txBox="1"/>
          <p:nvPr>
            <p:ph idx="13" type="body"/>
          </p:nvPr>
        </p:nvSpPr>
        <p:spPr>
          <a:xfrm>
            <a:off x="4727384" y="3009881"/>
            <a:ext cx="1880556" cy="199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19"/>
          <p:cNvSpPr txBox="1"/>
          <p:nvPr>
            <p:ph idx="14" type="body"/>
          </p:nvPr>
        </p:nvSpPr>
        <p:spPr>
          <a:xfrm>
            <a:off x="6887633" y="3300827"/>
            <a:ext cx="1880556" cy="9559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9"/>
          <p:cNvSpPr/>
          <p:nvPr>
            <p:ph idx="15" type="pic"/>
          </p:nvPr>
        </p:nvSpPr>
        <p:spPr>
          <a:xfrm>
            <a:off x="6887979" y="1795318"/>
            <a:ext cx="973319" cy="97342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9"/>
          <p:cNvSpPr txBox="1"/>
          <p:nvPr>
            <p:ph idx="16" type="body"/>
          </p:nvPr>
        </p:nvSpPr>
        <p:spPr>
          <a:xfrm>
            <a:off x="6887633" y="3009881"/>
            <a:ext cx="1880556" cy="199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/>
          <p:cNvPicPr preferRelativeResize="0"/>
          <p:nvPr/>
        </p:nvPicPr>
        <p:blipFill rotWithShape="1">
          <a:blip r:embed="rId3">
            <a:alphaModFix/>
          </a:blip>
          <a:srcRect b="8318" l="-911" r="6517" t="0"/>
          <a:stretch/>
        </p:blipFill>
        <p:spPr>
          <a:xfrm>
            <a:off x="0" y="0"/>
            <a:ext cx="920058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>
            <p:ph type="ctrTitle"/>
          </p:nvPr>
        </p:nvSpPr>
        <p:spPr>
          <a:xfrm>
            <a:off x="428896" y="1624760"/>
            <a:ext cx="3365763" cy="1441719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b="1" i="0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sp>
        <p:nvSpPr>
          <p:cNvPr id="114" name="Google Shape;114;p20"/>
          <p:cNvSpPr txBox="1"/>
          <p:nvPr>
            <p:ph idx="1" type="subTitle"/>
          </p:nvPr>
        </p:nvSpPr>
        <p:spPr>
          <a:xfrm>
            <a:off x="428896" y="3181094"/>
            <a:ext cx="3365763" cy="124185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20"/>
          <p:cNvSpPr txBox="1"/>
          <p:nvPr>
            <p:ph idx="2" type="body"/>
          </p:nvPr>
        </p:nvSpPr>
        <p:spPr>
          <a:xfrm>
            <a:off x="439004" y="4715597"/>
            <a:ext cx="1672983" cy="2417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0D7C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67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670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667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667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b="0" i="0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16" name="Google Shape;11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6404" y="329767"/>
            <a:ext cx="2469430" cy="89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17316" y="208270"/>
            <a:ext cx="2912407" cy="25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125">
          <p15:clr>
            <a:srgbClr val="FBAE40"/>
          </p15:clr>
        </p15:guide>
        <p15:guide id="2" orient="horz" pos="2970">
          <p15:clr>
            <a:srgbClr val="FBAE40"/>
          </p15:clr>
        </p15:guide>
        <p15:guide id="3" orient="horz" pos="20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9159" y="225497"/>
            <a:ext cx="2716920" cy="239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6408" y="208270"/>
            <a:ext cx="870062" cy="3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>
            <p:ph idx="12" type="sldNum"/>
          </p:nvPr>
        </p:nvSpPr>
        <p:spPr>
          <a:xfrm>
            <a:off x="6662512" y="4890777"/>
            <a:ext cx="2103120" cy="17998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5052246" y="1520335"/>
            <a:ext cx="3734774" cy="414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21"/>
          <p:cNvSpPr txBox="1"/>
          <p:nvPr>
            <p:ph type="title"/>
          </p:nvPr>
        </p:nvSpPr>
        <p:spPr>
          <a:xfrm>
            <a:off x="5052246" y="1032283"/>
            <a:ext cx="3734774" cy="414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sp>
        <p:nvSpPr>
          <p:cNvPr id="124" name="Google Shape;124;p21"/>
          <p:cNvSpPr txBox="1"/>
          <p:nvPr>
            <p:ph idx="2" type="body"/>
          </p:nvPr>
        </p:nvSpPr>
        <p:spPr>
          <a:xfrm>
            <a:off x="5052246" y="2037822"/>
            <a:ext cx="3734774" cy="2594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21"/>
          <p:cNvSpPr/>
          <p:nvPr>
            <p:ph idx="3" type="pic"/>
          </p:nvPr>
        </p:nvSpPr>
        <p:spPr>
          <a:xfrm>
            <a:off x="0" y="0"/>
            <a:ext cx="4640545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775" lIns="41575" spcFirstLastPara="1" rIns="41575" wrap="square" tIns="207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2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1327473" y="1953044"/>
            <a:ext cx="4760574" cy="445658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>
            <p:ph idx="1" type="body"/>
          </p:nvPr>
        </p:nvSpPr>
        <p:spPr>
          <a:xfrm>
            <a:off x="406888" y="722313"/>
            <a:ext cx="4430623" cy="516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type="title"/>
          </p:nvPr>
        </p:nvSpPr>
        <p:spPr>
          <a:xfrm>
            <a:off x="406888" y="234261"/>
            <a:ext cx="4430623" cy="414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/>
        </p:txBody>
      </p:sp>
      <p:pic>
        <p:nvPicPr>
          <p:cNvPr id="130" name="Google Shape;13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9159" y="225497"/>
            <a:ext cx="2716920" cy="239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6408" y="208270"/>
            <a:ext cx="870062" cy="3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 txBox="1"/>
          <p:nvPr>
            <p:ph idx="2" type="body"/>
          </p:nvPr>
        </p:nvSpPr>
        <p:spPr>
          <a:xfrm>
            <a:off x="406888" y="1337455"/>
            <a:ext cx="3999417" cy="3434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6687465" y="4890777"/>
            <a:ext cx="2103120" cy="17998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34" name="Google Shape;134;p22"/>
          <p:cNvSpPr txBox="1"/>
          <p:nvPr>
            <p:ph idx="3" type="body"/>
          </p:nvPr>
        </p:nvSpPr>
        <p:spPr>
          <a:xfrm>
            <a:off x="4795921" y="1337455"/>
            <a:ext cx="3999417" cy="3434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794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7940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7940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7940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7940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20775" lIns="41575" spcFirstLastPara="1" rIns="41575" wrap="square" tIns="207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7" name="Google Shape;147;p25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8" name="Google Shape;148;p2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9" name="Google Shape;149;p2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0" name="Google Shape;150;p2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154" name="Google Shape;15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7" name="Google Shape;157;p27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8" name="Google Shape;158;p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9" name="Google Shape;159;p2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0" name="Google Shape;160;p2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4" name="Google Shape;164;p2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5" name="Google Shape;165;p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6" name="Google Shape;166;p2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9" name="Google Shape;169;p29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0" name="Google Shape;170;p29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1" name="Google Shape;171;p2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2" name="Google Shape;172;p2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3" name="Google Shape;173;p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77" name="Google Shape;177;p30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8" name="Google Shape;178;p30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79" name="Google Shape;179;p30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0" name="Google Shape;180;p3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1" name="Google Shape;181;p3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2" name="Google Shape;182;p3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5" name="Google Shape;185;p3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6" name="Google Shape;186;p3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3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0" name="Google Shape;190;p3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1" name="Google Shape;191;p3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95" name="Google Shape;195;p33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96" name="Google Shape;196;p3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7" name="Google Shape;197;p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8" name="Google Shape;198;p3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1" name="Google Shape;201;p34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34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03" name="Google Shape;203;p3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4" name="Google Shape;204;p3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5" name="Google Shape;205;p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9" name="Google Shape;209;p3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0" name="Google Shape;210;p3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1" name="Google Shape;211;p3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4" name="Google Shape;214;p36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5" name="Google Shape;215;p3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6" name="Google Shape;216;p3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7" name="Google Shape;217;p3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24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27" name="Google Shape;227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2697" y="1314450"/>
            <a:ext cx="2347721" cy="87096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8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9" name="Google Shape;229;p38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0" name="Google Shape;230;p38"/>
          <p:cNvSpPr txBox="1"/>
          <p:nvPr>
            <p:ph idx="12" type="sldNum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783609" y="1756791"/>
            <a:ext cx="7576781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3" name="Google Shape;233;p39"/>
          <p:cNvSpPr txBox="1"/>
          <p:nvPr>
            <p:ph idx="1" type="body"/>
          </p:nvPr>
        </p:nvSpPr>
        <p:spPr>
          <a:xfrm>
            <a:off x="1676375" y="1987822"/>
            <a:ext cx="5770244" cy="1113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4" name="Google Shape;234;p39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5" name="Google Shape;235;p39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6" name="Google Shape;236;p39"/>
          <p:cNvSpPr txBox="1"/>
          <p:nvPr>
            <p:ph idx="12" type="sldNum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0"/>
          <p:cNvSpPr txBox="1"/>
          <p:nvPr>
            <p:ph type="title"/>
          </p:nvPr>
        </p:nvSpPr>
        <p:spPr>
          <a:xfrm>
            <a:off x="783609" y="1756791"/>
            <a:ext cx="7576781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9" name="Google Shape;239;p40"/>
          <p:cNvSpPr txBox="1"/>
          <p:nvPr>
            <p:ph idx="1" type="body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0" name="Google Shape;240;p40"/>
          <p:cNvSpPr txBox="1"/>
          <p:nvPr>
            <p:ph idx="2" type="body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1" name="Google Shape;241;p40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2" name="Google Shape;242;p40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3" name="Google Shape;243;p40"/>
          <p:cNvSpPr txBox="1"/>
          <p:nvPr>
            <p:ph idx="12" type="sldNum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 txBox="1"/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6" name="Google Shape;246;p41"/>
          <p:cNvSpPr txBox="1"/>
          <p:nvPr>
            <p:ph idx="1" type="subTitle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7" name="Google Shape;247;p41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8" name="Google Shape;248;p41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9" name="Google Shape;249;p41"/>
          <p:cNvSpPr txBox="1"/>
          <p:nvPr>
            <p:ph idx="12" type="sldNum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2"/>
          <p:cNvSpPr txBox="1"/>
          <p:nvPr>
            <p:ph type="title"/>
          </p:nvPr>
        </p:nvSpPr>
        <p:spPr>
          <a:xfrm>
            <a:off x="783609" y="1756791"/>
            <a:ext cx="7576781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2" name="Google Shape;252;p42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3" name="Google Shape;253;p42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4" name="Google Shape;254;p42"/>
          <p:cNvSpPr txBox="1"/>
          <p:nvPr>
            <p:ph idx="12" type="sldNum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5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4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6662512" y="4890777"/>
            <a:ext cx="2103120" cy="179986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5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3F0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7F3F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220" name="Google Shape;220;p37"/>
          <p:cNvSpPr txBox="1"/>
          <p:nvPr>
            <p:ph type="title"/>
          </p:nvPr>
        </p:nvSpPr>
        <p:spPr>
          <a:xfrm>
            <a:off x="783609" y="1756791"/>
            <a:ext cx="7576781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221" name="Google Shape;221;p37"/>
          <p:cNvSpPr txBox="1"/>
          <p:nvPr>
            <p:ph idx="1" type="body"/>
          </p:nvPr>
        </p:nvSpPr>
        <p:spPr>
          <a:xfrm>
            <a:off x="1676375" y="1987822"/>
            <a:ext cx="5770244" cy="1113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2" name="Google Shape;222;p37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9pPr>
          </a:lstStyle>
          <a:p/>
        </p:txBody>
      </p:sp>
      <p:sp>
        <p:nvSpPr>
          <p:cNvPr id="223" name="Google Shape;223;p37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9pPr>
          </a:lstStyle>
          <a:p/>
        </p:txBody>
      </p:sp>
      <p:sp>
        <p:nvSpPr>
          <p:cNvPr id="224" name="Google Shape;224;p37"/>
          <p:cNvSpPr txBox="1"/>
          <p:nvPr>
            <p:ph idx="12" type="sldNum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1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23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13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Relationship Id="rId7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31.png"/><Relationship Id="rId5" Type="http://schemas.openxmlformats.org/officeDocument/2006/relationships/image" Target="../media/image29.png"/><Relationship Id="rId6" Type="http://schemas.openxmlformats.org/officeDocument/2006/relationships/image" Target="../media/image34.png"/><Relationship Id="rId7" Type="http://schemas.openxmlformats.org/officeDocument/2006/relationships/image" Target="../media/image33.png"/><Relationship Id="rId8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inmotion-sports.tech/" TargetMode="External"/><Relationship Id="rId4" Type="http://schemas.openxmlformats.org/officeDocument/2006/relationships/hyperlink" Target="mailto:info@inmotion-sports.tech" TargetMode="External"/><Relationship Id="rId5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3"/>
          <p:cNvSpPr txBox="1"/>
          <p:nvPr>
            <p:ph type="ctrTitle"/>
          </p:nvPr>
        </p:nvSpPr>
        <p:spPr>
          <a:xfrm>
            <a:off x="396392" y="1710485"/>
            <a:ext cx="3365700" cy="14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r>
              <a:rPr lang="ru" sz="4000">
                <a:latin typeface="Century Gothic"/>
                <a:ea typeface="Century Gothic"/>
                <a:cs typeface="Century Gothic"/>
                <a:sym typeface="Century Gothic"/>
              </a:rPr>
              <a:t>InMotion</a:t>
            </a:r>
            <a:endParaRPr sz="4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43"/>
          <p:cNvSpPr txBox="1"/>
          <p:nvPr/>
        </p:nvSpPr>
        <p:spPr>
          <a:xfrm>
            <a:off x="294900" y="3073400"/>
            <a:ext cx="42771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</a:t>
            </a:r>
            <a:r>
              <a:rPr lang="ru"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истема для трекинга позиции спортсменов на поле в командных видах спорта</a:t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>
            <a:alpha val="0"/>
          </a:srgbClr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/>
          <p:cNvSpPr/>
          <p:nvPr/>
        </p:nvSpPr>
        <p:spPr>
          <a:xfrm>
            <a:off x="0" y="5024099"/>
            <a:ext cx="9144000" cy="119539"/>
          </a:xfrm>
          <a:custGeom>
            <a:rect b="b" l="l" r="r" t="t"/>
            <a:pathLst>
              <a:path extrusionOk="0" h="159384" w="12192000">
                <a:moveTo>
                  <a:pt x="12192000" y="0"/>
                </a:moveTo>
                <a:lnTo>
                  <a:pt x="0" y="0"/>
                </a:lnTo>
                <a:lnTo>
                  <a:pt x="0" y="159199"/>
                </a:lnTo>
                <a:lnTo>
                  <a:pt x="12192000" y="159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53F4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grpSp>
        <p:nvGrpSpPr>
          <p:cNvPr id="266" name="Google Shape;266;p44"/>
          <p:cNvGrpSpPr/>
          <p:nvPr/>
        </p:nvGrpSpPr>
        <p:grpSpPr>
          <a:xfrm>
            <a:off x="0" y="0"/>
            <a:ext cx="9144000" cy="466249"/>
            <a:chOff x="0" y="0"/>
            <a:chExt cx="12192000" cy="621665"/>
          </a:xfrm>
        </p:grpSpPr>
        <p:sp>
          <p:nvSpPr>
            <p:cNvPr id="267" name="Google Shape;267;p44"/>
            <p:cNvSpPr/>
            <p:nvPr/>
          </p:nvSpPr>
          <p:spPr>
            <a:xfrm>
              <a:off x="0" y="0"/>
              <a:ext cx="12192000" cy="621665"/>
            </a:xfrm>
            <a:custGeom>
              <a:rect b="b" l="l" r="r" t="t"/>
              <a:pathLst>
                <a:path extrusionOk="0" h="621665" w="12192000">
                  <a:moveTo>
                    <a:pt x="12192000" y="0"/>
                  </a:moveTo>
                  <a:lnTo>
                    <a:pt x="0" y="0"/>
                  </a:lnTo>
                  <a:lnTo>
                    <a:pt x="0" y="621600"/>
                  </a:lnTo>
                  <a:lnTo>
                    <a:pt x="12192000" y="6216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314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/>
            </a:p>
          </p:txBody>
        </p:sp>
        <p:pic>
          <p:nvPicPr>
            <p:cNvPr id="268" name="Google Shape;268;p4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378440" y="146304"/>
              <a:ext cx="1591055" cy="399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9" name="Google Shape;269;p44"/>
          <p:cNvSpPr txBox="1"/>
          <p:nvPr>
            <p:ph type="title"/>
          </p:nvPr>
        </p:nvSpPr>
        <p:spPr>
          <a:xfrm>
            <a:off x="218692" y="107060"/>
            <a:ext cx="49005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INMOTION </a:t>
            </a:r>
            <a:r>
              <a:rPr lang="ru" sz="1800">
                <a:solidFill>
                  <a:srgbClr val="E53F4A"/>
                </a:solidFill>
              </a:rPr>
              <a:t>- ПРОБЛЕМА</a:t>
            </a:r>
            <a:endParaRPr sz="1800"/>
          </a:p>
        </p:txBody>
      </p:sp>
      <p:sp>
        <p:nvSpPr>
          <p:cNvPr id="270" name="Google Shape;270;p44"/>
          <p:cNvSpPr txBox="1"/>
          <p:nvPr/>
        </p:nvSpPr>
        <p:spPr>
          <a:xfrm>
            <a:off x="3880700" y="1048750"/>
            <a:ext cx="4590000" cy="30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Проблема:</a:t>
            </a:r>
            <a:endParaRPr b="1"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необходимость повышать спортивные результаты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Решение:</a:t>
            </a:r>
            <a:endParaRPr b="1"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</a:t>
            </a: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лучшение </a:t>
            </a: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тренировочного</a:t>
            </a: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процесса и, </a:t>
            </a: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соответственно,</a:t>
            </a: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результатов команд через </a:t>
            </a: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цифровизацию</a:t>
            </a:r>
            <a:r>
              <a:rPr lang="ru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и технологии. Мы за здоровый антидопинговый спорт!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71" name="Google Shape;27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2725" y="1612107"/>
            <a:ext cx="1850200" cy="226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5536" y="889061"/>
            <a:ext cx="1850182" cy="7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5520" y="1612088"/>
            <a:ext cx="1448075" cy="17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2750" y="3348574"/>
            <a:ext cx="1542600" cy="125271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4"/>
          <p:cNvSpPr txBox="1"/>
          <p:nvPr/>
        </p:nvSpPr>
        <p:spPr>
          <a:xfrm>
            <a:off x="8763000" y="4601275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314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b="1" sz="1600">
              <a:solidFill>
                <a:srgbClr val="00314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/>
          <p:nvPr/>
        </p:nvSpPr>
        <p:spPr>
          <a:xfrm>
            <a:off x="0" y="5024099"/>
            <a:ext cx="9144000" cy="119538"/>
          </a:xfrm>
          <a:custGeom>
            <a:rect b="b" l="l" r="r" t="t"/>
            <a:pathLst>
              <a:path extrusionOk="0" h="159384" w="12192000">
                <a:moveTo>
                  <a:pt x="12192000" y="0"/>
                </a:moveTo>
                <a:lnTo>
                  <a:pt x="0" y="0"/>
                </a:lnTo>
                <a:lnTo>
                  <a:pt x="0" y="159199"/>
                </a:lnTo>
                <a:lnTo>
                  <a:pt x="12192000" y="159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53F4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grpSp>
        <p:nvGrpSpPr>
          <p:cNvPr id="281" name="Google Shape;281;p45"/>
          <p:cNvGrpSpPr/>
          <p:nvPr/>
        </p:nvGrpSpPr>
        <p:grpSpPr>
          <a:xfrm>
            <a:off x="0" y="0"/>
            <a:ext cx="9144000" cy="466249"/>
            <a:chOff x="0" y="0"/>
            <a:chExt cx="12192000" cy="621665"/>
          </a:xfrm>
        </p:grpSpPr>
        <p:sp>
          <p:nvSpPr>
            <p:cNvPr id="282" name="Google Shape;282;p45"/>
            <p:cNvSpPr/>
            <p:nvPr/>
          </p:nvSpPr>
          <p:spPr>
            <a:xfrm>
              <a:off x="0" y="0"/>
              <a:ext cx="12192000" cy="621665"/>
            </a:xfrm>
            <a:custGeom>
              <a:rect b="b" l="l" r="r" t="t"/>
              <a:pathLst>
                <a:path extrusionOk="0" h="621665" w="12192000">
                  <a:moveTo>
                    <a:pt x="12192000" y="0"/>
                  </a:moveTo>
                  <a:lnTo>
                    <a:pt x="0" y="0"/>
                  </a:lnTo>
                  <a:lnTo>
                    <a:pt x="0" y="621600"/>
                  </a:lnTo>
                  <a:lnTo>
                    <a:pt x="12192000" y="6216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314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/>
            </a:p>
          </p:txBody>
        </p:sp>
        <p:pic>
          <p:nvPicPr>
            <p:cNvPr id="283" name="Google Shape;283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378440" y="146304"/>
              <a:ext cx="1591055" cy="399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4" name="Google Shape;284;p45"/>
          <p:cNvSpPr txBox="1"/>
          <p:nvPr>
            <p:ph type="title"/>
          </p:nvPr>
        </p:nvSpPr>
        <p:spPr>
          <a:xfrm>
            <a:off x="218692" y="107060"/>
            <a:ext cx="49005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INMOTION </a:t>
            </a:r>
            <a:r>
              <a:rPr lang="ru" sz="1800">
                <a:solidFill>
                  <a:srgbClr val="E53F4A"/>
                </a:solidFill>
              </a:rPr>
              <a:t>- ПРОДУКТ</a:t>
            </a:r>
            <a:endParaRPr sz="1800"/>
          </a:p>
        </p:txBody>
      </p:sp>
      <p:sp>
        <p:nvSpPr>
          <p:cNvPr id="285" name="Google Shape;285;p45"/>
          <p:cNvSpPr txBox="1"/>
          <p:nvPr/>
        </p:nvSpPr>
        <p:spPr>
          <a:xfrm>
            <a:off x="8849633" y="4774691"/>
            <a:ext cx="88200" cy="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45"/>
          <p:cNvPicPr preferRelativeResize="0"/>
          <p:nvPr/>
        </p:nvPicPr>
        <p:blipFill rotWithShape="1">
          <a:blip r:embed="rId4">
            <a:alphaModFix/>
          </a:blip>
          <a:srcRect b="30834" l="0" r="0" t="0"/>
          <a:stretch/>
        </p:blipFill>
        <p:spPr>
          <a:xfrm>
            <a:off x="0" y="4215299"/>
            <a:ext cx="9143999" cy="5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650" y="466250"/>
            <a:ext cx="7462300" cy="394067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5"/>
          <p:cNvSpPr txBox="1"/>
          <p:nvPr/>
        </p:nvSpPr>
        <p:spPr>
          <a:xfrm>
            <a:off x="6851025" y="573050"/>
            <a:ext cx="1998600" cy="87720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ЦЕНА СИСТЕМЫ</a:t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E53F4A"/>
                </a:solidFill>
              </a:rPr>
              <a:t>от 17 000 евро</a:t>
            </a:r>
            <a:endParaRPr b="1" sz="1500">
              <a:solidFill>
                <a:srgbClr val="E53F4A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E53F4A"/>
                </a:solidFill>
              </a:rPr>
              <a:t> (~1,5 млн. руб.)</a:t>
            </a:r>
            <a:endParaRPr b="1" sz="1500">
              <a:solidFill>
                <a:srgbClr val="E53F4A"/>
              </a:solidFill>
            </a:endParaRPr>
          </a:p>
        </p:txBody>
      </p:sp>
      <p:sp>
        <p:nvSpPr>
          <p:cNvPr id="289" name="Google Shape;289;p45"/>
          <p:cNvSpPr txBox="1"/>
          <p:nvPr/>
        </p:nvSpPr>
        <p:spPr>
          <a:xfrm>
            <a:off x="534900" y="4671800"/>
            <a:ext cx="458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/>
              <a:t>ПОЗИЦИОНИРОВАНИЕ С ТОЧНОСТЬЮ 10-50 СМ</a:t>
            </a:r>
            <a:endParaRPr b="1" sz="1200"/>
          </a:p>
        </p:txBody>
      </p:sp>
      <p:sp>
        <p:nvSpPr>
          <p:cNvPr id="290" name="Google Shape;290;p45"/>
          <p:cNvSpPr txBox="1"/>
          <p:nvPr/>
        </p:nvSpPr>
        <p:spPr>
          <a:xfrm>
            <a:off x="5119200" y="4671800"/>
            <a:ext cx="299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/>
              <a:t>ПОЛОЖЕНИЕ В ПРОСТРАНСТВЕ</a:t>
            </a:r>
            <a:endParaRPr b="1" sz="1200"/>
          </a:p>
        </p:txBody>
      </p:sp>
      <p:sp>
        <p:nvSpPr>
          <p:cNvPr id="291" name="Google Shape;291;p45"/>
          <p:cNvSpPr txBox="1"/>
          <p:nvPr/>
        </p:nvSpPr>
        <p:spPr>
          <a:xfrm>
            <a:off x="8250950" y="4671800"/>
            <a:ext cx="83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/>
              <a:t>ПУЛЬС</a:t>
            </a:r>
            <a:endParaRPr b="1" sz="1200"/>
          </a:p>
        </p:txBody>
      </p:sp>
      <p:sp>
        <p:nvSpPr>
          <p:cNvPr id="292" name="Google Shape;292;p45"/>
          <p:cNvSpPr txBox="1"/>
          <p:nvPr/>
        </p:nvSpPr>
        <p:spPr>
          <a:xfrm>
            <a:off x="8849625" y="4640900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314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b="1" sz="1600">
              <a:solidFill>
                <a:srgbClr val="00314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4A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/>
          <p:nvPr/>
        </p:nvSpPr>
        <p:spPr>
          <a:xfrm>
            <a:off x="0" y="5024099"/>
            <a:ext cx="9144000" cy="119538"/>
          </a:xfrm>
          <a:custGeom>
            <a:rect b="b" l="l" r="r" t="t"/>
            <a:pathLst>
              <a:path extrusionOk="0" h="159384" w="12192000">
                <a:moveTo>
                  <a:pt x="12192000" y="0"/>
                </a:moveTo>
                <a:lnTo>
                  <a:pt x="0" y="0"/>
                </a:lnTo>
                <a:lnTo>
                  <a:pt x="0" y="159199"/>
                </a:lnTo>
                <a:lnTo>
                  <a:pt x="12192000" y="159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53F4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grpSp>
        <p:nvGrpSpPr>
          <p:cNvPr id="298" name="Google Shape;298;p46"/>
          <p:cNvGrpSpPr/>
          <p:nvPr/>
        </p:nvGrpSpPr>
        <p:grpSpPr>
          <a:xfrm>
            <a:off x="0" y="0"/>
            <a:ext cx="9144000" cy="466249"/>
            <a:chOff x="0" y="0"/>
            <a:chExt cx="12192000" cy="621665"/>
          </a:xfrm>
        </p:grpSpPr>
        <p:sp>
          <p:nvSpPr>
            <p:cNvPr id="299" name="Google Shape;299;p46"/>
            <p:cNvSpPr/>
            <p:nvPr/>
          </p:nvSpPr>
          <p:spPr>
            <a:xfrm>
              <a:off x="0" y="0"/>
              <a:ext cx="12192000" cy="621665"/>
            </a:xfrm>
            <a:custGeom>
              <a:rect b="b" l="l" r="r" t="t"/>
              <a:pathLst>
                <a:path extrusionOk="0" h="621665" w="12192000">
                  <a:moveTo>
                    <a:pt x="12192000" y="0"/>
                  </a:moveTo>
                  <a:lnTo>
                    <a:pt x="0" y="0"/>
                  </a:lnTo>
                  <a:lnTo>
                    <a:pt x="0" y="621600"/>
                  </a:lnTo>
                  <a:lnTo>
                    <a:pt x="12192000" y="6216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314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/>
            </a:p>
          </p:txBody>
        </p:sp>
        <p:pic>
          <p:nvPicPr>
            <p:cNvPr id="300" name="Google Shape;300;p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378440" y="146304"/>
              <a:ext cx="1591055" cy="399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1" name="Google Shape;301;p46"/>
          <p:cNvSpPr txBox="1"/>
          <p:nvPr>
            <p:ph type="title"/>
          </p:nvPr>
        </p:nvSpPr>
        <p:spPr>
          <a:xfrm>
            <a:off x="218692" y="107060"/>
            <a:ext cx="49005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INMOTION </a:t>
            </a:r>
            <a:r>
              <a:rPr lang="ru" sz="1800">
                <a:solidFill>
                  <a:srgbClr val="E53F4A"/>
                </a:solidFill>
              </a:rPr>
              <a:t>- КОНКУРЕНТЫ</a:t>
            </a:r>
            <a:endParaRPr sz="1800"/>
          </a:p>
        </p:txBody>
      </p:sp>
      <p:sp>
        <p:nvSpPr>
          <p:cNvPr id="302" name="Google Shape;302;p46"/>
          <p:cNvSpPr txBox="1"/>
          <p:nvPr/>
        </p:nvSpPr>
        <p:spPr>
          <a:xfrm>
            <a:off x="8849633" y="4774691"/>
            <a:ext cx="88200" cy="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46"/>
          <p:cNvSpPr/>
          <p:nvPr/>
        </p:nvSpPr>
        <p:spPr>
          <a:xfrm>
            <a:off x="0" y="466250"/>
            <a:ext cx="9144000" cy="4557900"/>
          </a:xfrm>
          <a:prstGeom prst="rect">
            <a:avLst/>
          </a:prstGeom>
          <a:solidFill>
            <a:srgbClr val="CDD4E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04" name="Google Shape;304;p46"/>
          <p:cNvGraphicFramePr/>
          <p:nvPr/>
        </p:nvGraphicFramePr>
        <p:xfrm>
          <a:off x="516440" y="21879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{F87543E9-BDBA-4BC8-ADE6-5D3B3F2E8993}</a:tableStyleId>
              </a:tblPr>
              <a:tblGrid>
                <a:gridCol w="1945925"/>
                <a:gridCol w="1504225"/>
                <a:gridCol w="1737625"/>
                <a:gridCol w="1270825"/>
                <a:gridCol w="1504225"/>
              </a:tblGrid>
              <a:tr h="433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Продукт 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INMOTION</a:t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Catapult Vector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WIMU Pro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Kinexon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</a:tr>
              <a:tr h="54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1" lang="ru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Цена за</a:t>
                      </a:r>
                      <a:r>
                        <a:rPr lang="ru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b="1" lang="ru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систему 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1" lang="ru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22 датчика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17 000 Евро</a:t>
                      </a:r>
                      <a:endParaRPr b="1"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61 000 Евро</a:t>
                      </a:r>
                      <a:endParaRPr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35 000 Евро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20 000 Евро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6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Цена за подписку на ПО (в год)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включено в стоимость</a:t>
                      </a:r>
                      <a:endParaRPr b="1"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11 550 Евро</a:t>
                      </a:r>
                      <a:endParaRPr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включено в стоимость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5 000 Евро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3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ТОЧНОСТЬ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20-50 см</a:t>
                      </a:r>
                      <a:endParaRPr b="1"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20-50 см</a:t>
                      </a:r>
                      <a:endParaRPr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50 см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30-50 см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65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ПУЛЬС</a:t>
                      </a:r>
                      <a:endParaRPr b="1" sz="12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</a:rPr>
                        <a:t>+</a:t>
                      </a:r>
                      <a:endParaRPr b="1"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-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07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АКСЕЛЕРОМЕТР</a:t>
                      </a:r>
                      <a:endParaRPr b="1" sz="120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</a:rPr>
                        <a:t>+</a:t>
                      </a:r>
                      <a:endParaRPr b="1"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60950" marB="60950" marR="118025" marL="118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60950" marB="60950" marR="118025" marL="1180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05" name="Google Shape;30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0513" y="567013"/>
            <a:ext cx="88582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8792" y="519000"/>
            <a:ext cx="1119883" cy="16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9563" y="560338"/>
            <a:ext cx="1000125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36725" y="637160"/>
            <a:ext cx="1000125" cy="137990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6"/>
          <p:cNvSpPr txBox="1"/>
          <p:nvPr/>
        </p:nvSpPr>
        <p:spPr>
          <a:xfrm>
            <a:off x="8763000" y="4601275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314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b="1" sz="1600">
              <a:solidFill>
                <a:srgbClr val="00314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/>
          <p:nvPr/>
        </p:nvSpPr>
        <p:spPr>
          <a:xfrm>
            <a:off x="0" y="0"/>
            <a:ext cx="9144000" cy="466200"/>
          </a:xfrm>
          <a:prstGeom prst="rect">
            <a:avLst/>
          </a:prstGeom>
          <a:solidFill>
            <a:srgbClr val="0031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47"/>
          <p:cNvSpPr/>
          <p:nvPr/>
        </p:nvSpPr>
        <p:spPr>
          <a:xfrm>
            <a:off x="0" y="5024100"/>
            <a:ext cx="9144000" cy="119400"/>
          </a:xfrm>
          <a:prstGeom prst="rect">
            <a:avLst/>
          </a:prstGeom>
          <a:solidFill>
            <a:srgbClr val="E53F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4475" y="111926"/>
            <a:ext cx="1190750" cy="29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7"/>
          <p:cNvPicPr preferRelativeResize="0"/>
          <p:nvPr/>
        </p:nvPicPr>
        <p:blipFill rotWithShape="1">
          <a:blip r:embed="rId4">
            <a:alphaModFix/>
          </a:blip>
          <a:srcRect b="0" l="7270" r="0" t="0"/>
          <a:stretch/>
        </p:blipFill>
        <p:spPr>
          <a:xfrm>
            <a:off x="1917250" y="1940550"/>
            <a:ext cx="5309500" cy="276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7"/>
          <p:cNvSpPr txBox="1"/>
          <p:nvPr/>
        </p:nvSpPr>
        <p:spPr>
          <a:xfrm>
            <a:off x="2109599" y="869875"/>
            <a:ext cx="51171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 </a:t>
            </a:r>
            <a:r>
              <a:rPr b="1" lang="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подключенных носимых устройств</a:t>
            </a:r>
            <a:r>
              <a:rPr b="1" lang="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(млн $)</a:t>
            </a:r>
            <a:endParaRPr b="1" sz="15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2016 - 202</a:t>
            </a:r>
            <a:r>
              <a:rPr b="1" lang="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lang="ru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г.</a:t>
            </a:r>
            <a:endParaRPr b="1"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7"/>
          <p:cNvSpPr txBox="1"/>
          <p:nvPr/>
        </p:nvSpPr>
        <p:spPr>
          <a:xfrm>
            <a:off x="138726" y="78545"/>
            <a:ext cx="3714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lt1"/>
                </a:solidFill>
              </a:rPr>
              <a:t>INMOTION </a:t>
            </a:r>
            <a:r>
              <a:rPr b="1" lang="ru" sz="1700">
                <a:solidFill>
                  <a:srgbClr val="E53F4A"/>
                </a:solidFill>
              </a:rPr>
              <a:t>- РЫНОК</a:t>
            </a:r>
            <a:endParaRPr b="1" sz="1700">
              <a:solidFill>
                <a:srgbClr val="E53F4A"/>
              </a:solidFill>
            </a:endParaRPr>
          </a:p>
        </p:txBody>
      </p:sp>
      <p:cxnSp>
        <p:nvCxnSpPr>
          <p:cNvPr id="320" name="Google Shape;320;p47"/>
          <p:cNvCxnSpPr/>
          <p:nvPr/>
        </p:nvCxnSpPr>
        <p:spPr>
          <a:xfrm flipH="1" rot="10800000">
            <a:off x="2234677" y="1822281"/>
            <a:ext cx="4661400" cy="1070400"/>
          </a:xfrm>
          <a:prstGeom prst="straightConnector1">
            <a:avLst/>
          </a:prstGeom>
          <a:noFill/>
          <a:ln cap="flat" cmpd="sng" w="19050">
            <a:solidFill>
              <a:srgbClr val="E53F4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1" name="Google Shape;321;p47"/>
          <p:cNvSpPr txBox="1"/>
          <p:nvPr/>
        </p:nvSpPr>
        <p:spPr>
          <a:xfrm rot="-957902">
            <a:off x="3964394" y="1930009"/>
            <a:ext cx="1201960" cy="4309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53F4A"/>
                </a:solidFill>
              </a:rPr>
              <a:t>23,5%</a:t>
            </a:r>
            <a:endParaRPr b="1" sz="1600">
              <a:solidFill>
                <a:srgbClr val="E53F4A"/>
              </a:solidFill>
            </a:endParaRPr>
          </a:p>
        </p:txBody>
      </p:sp>
      <p:sp>
        <p:nvSpPr>
          <p:cNvPr id="322" name="Google Shape;322;p47"/>
          <p:cNvSpPr/>
          <p:nvPr/>
        </p:nvSpPr>
        <p:spPr>
          <a:xfrm>
            <a:off x="2000686" y="3696781"/>
            <a:ext cx="450300" cy="685800"/>
          </a:xfrm>
          <a:prstGeom prst="rect">
            <a:avLst/>
          </a:prstGeom>
          <a:solidFill>
            <a:srgbClr val="0031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7"/>
          <p:cNvSpPr/>
          <p:nvPr/>
        </p:nvSpPr>
        <p:spPr>
          <a:xfrm>
            <a:off x="2781789" y="3311868"/>
            <a:ext cx="450300" cy="1070400"/>
          </a:xfrm>
          <a:prstGeom prst="rect">
            <a:avLst/>
          </a:prstGeom>
          <a:solidFill>
            <a:srgbClr val="0031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7"/>
          <p:cNvSpPr/>
          <p:nvPr/>
        </p:nvSpPr>
        <p:spPr>
          <a:xfrm>
            <a:off x="3562892" y="3214976"/>
            <a:ext cx="450300" cy="1167300"/>
          </a:xfrm>
          <a:prstGeom prst="rect">
            <a:avLst/>
          </a:prstGeom>
          <a:solidFill>
            <a:srgbClr val="0031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7"/>
          <p:cNvSpPr/>
          <p:nvPr/>
        </p:nvSpPr>
        <p:spPr>
          <a:xfrm>
            <a:off x="4343995" y="2977594"/>
            <a:ext cx="450300" cy="1405200"/>
          </a:xfrm>
          <a:prstGeom prst="rect">
            <a:avLst/>
          </a:prstGeom>
          <a:solidFill>
            <a:srgbClr val="0031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7"/>
          <p:cNvSpPr/>
          <p:nvPr/>
        </p:nvSpPr>
        <p:spPr>
          <a:xfrm>
            <a:off x="5106752" y="2740071"/>
            <a:ext cx="450300" cy="1642200"/>
          </a:xfrm>
          <a:prstGeom prst="rect">
            <a:avLst/>
          </a:prstGeom>
          <a:solidFill>
            <a:srgbClr val="0031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7"/>
          <p:cNvSpPr/>
          <p:nvPr/>
        </p:nvSpPr>
        <p:spPr>
          <a:xfrm>
            <a:off x="5828403" y="2542607"/>
            <a:ext cx="450300" cy="1839600"/>
          </a:xfrm>
          <a:prstGeom prst="rect">
            <a:avLst/>
          </a:prstGeom>
          <a:solidFill>
            <a:srgbClr val="0031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7"/>
          <p:cNvSpPr/>
          <p:nvPr/>
        </p:nvSpPr>
        <p:spPr>
          <a:xfrm>
            <a:off x="6650611" y="2208688"/>
            <a:ext cx="450300" cy="2177700"/>
          </a:xfrm>
          <a:prstGeom prst="rect">
            <a:avLst/>
          </a:prstGeom>
          <a:solidFill>
            <a:srgbClr val="0031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7"/>
          <p:cNvSpPr txBox="1"/>
          <p:nvPr/>
        </p:nvSpPr>
        <p:spPr>
          <a:xfrm>
            <a:off x="8763000" y="4601275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314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</a:t>
            </a:r>
            <a:endParaRPr b="1" sz="1600">
              <a:solidFill>
                <a:srgbClr val="00314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8"/>
          <p:cNvSpPr/>
          <p:nvPr/>
        </p:nvSpPr>
        <p:spPr>
          <a:xfrm>
            <a:off x="181838" y="2249363"/>
            <a:ext cx="8713200" cy="2581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8"/>
          <p:cNvSpPr/>
          <p:nvPr/>
        </p:nvSpPr>
        <p:spPr>
          <a:xfrm>
            <a:off x="0" y="5024099"/>
            <a:ext cx="9144000" cy="119538"/>
          </a:xfrm>
          <a:custGeom>
            <a:rect b="b" l="l" r="r" t="t"/>
            <a:pathLst>
              <a:path extrusionOk="0" h="159384" w="12192000">
                <a:moveTo>
                  <a:pt x="12192000" y="0"/>
                </a:moveTo>
                <a:lnTo>
                  <a:pt x="0" y="0"/>
                </a:lnTo>
                <a:lnTo>
                  <a:pt x="0" y="159199"/>
                </a:lnTo>
                <a:lnTo>
                  <a:pt x="12192000" y="159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53F4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grpSp>
        <p:nvGrpSpPr>
          <p:cNvPr id="336" name="Google Shape;336;p48"/>
          <p:cNvGrpSpPr/>
          <p:nvPr/>
        </p:nvGrpSpPr>
        <p:grpSpPr>
          <a:xfrm>
            <a:off x="0" y="0"/>
            <a:ext cx="9144000" cy="466249"/>
            <a:chOff x="0" y="0"/>
            <a:chExt cx="12192000" cy="621665"/>
          </a:xfrm>
        </p:grpSpPr>
        <p:sp>
          <p:nvSpPr>
            <p:cNvPr id="337" name="Google Shape;337;p48"/>
            <p:cNvSpPr/>
            <p:nvPr/>
          </p:nvSpPr>
          <p:spPr>
            <a:xfrm>
              <a:off x="0" y="0"/>
              <a:ext cx="12192000" cy="621665"/>
            </a:xfrm>
            <a:custGeom>
              <a:rect b="b" l="l" r="r" t="t"/>
              <a:pathLst>
                <a:path extrusionOk="0" h="621665" w="12192000">
                  <a:moveTo>
                    <a:pt x="12192000" y="0"/>
                  </a:moveTo>
                  <a:lnTo>
                    <a:pt x="0" y="0"/>
                  </a:lnTo>
                  <a:lnTo>
                    <a:pt x="0" y="621600"/>
                  </a:lnTo>
                  <a:lnTo>
                    <a:pt x="12192000" y="6216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314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/>
            </a:p>
          </p:txBody>
        </p:sp>
        <p:pic>
          <p:nvPicPr>
            <p:cNvPr id="338" name="Google Shape;338;p4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378440" y="146304"/>
              <a:ext cx="1591055" cy="399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9" name="Google Shape;339;p48"/>
          <p:cNvSpPr txBox="1"/>
          <p:nvPr>
            <p:ph type="title"/>
          </p:nvPr>
        </p:nvSpPr>
        <p:spPr>
          <a:xfrm>
            <a:off x="218692" y="107060"/>
            <a:ext cx="49005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INMOTION </a:t>
            </a:r>
            <a:r>
              <a:rPr lang="ru" sz="1800">
                <a:solidFill>
                  <a:srgbClr val="E53F4A"/>
                </a:solidFill>
              </a:rPr>
              <a:t>- БИЗНЕС-МОДЕЛЬ</a:t>
            </a:r>
            <a:endParaRPr sz="1800"/>
          </a:p>
        </p:txBody>
      </p:sp>
      <p:sp>
        <p:nvSpPr>
          <p:cNvPr id="340" name="Google Shape;340;p48"/>
          <p:cNvSpPr txBox="1"/>
          <p:nvPr/>
        </p:nvSpPr>
        <p:spPr>
          <a:xfrm>
            <a:off x="8849633" y="4774691"/>
            <a:ext cx="88200" cy="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48"/>
          <p:cNvSpPr/>
          <p:nvPr/>
        </p:nvSpPr>
        <p:spPr>
          <a:xfrm>
            <a:off x="1497513" y="4236663"/>
            <a:ext cx="24096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Футбольные клубы,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Хоккейные клубы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2" name="Google Shape;342;p48"/>
          <p:cNvSpPr/>
          <p:nvPr/>
        </p:nvSpPr>
        <p:spPr>
          <a:xfrm>
            <a:off x="4392900" y="3251863"/>
            <a:ext cx="23238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ВЛАДЕЛЬЦЫ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футбольных полей (субаренда)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3" name="Google Shape;343;p48"/>
          <p:cNvSpPr/>
          <p:nvPr/>
        </p:nvSpPr>
        <p:spPr>
          <a:xfrm>
            <a:off x="418876" y="839888"/>
            <a:ext cx="2068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Продажа систем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4" name="Google Shape;344;p48"/>
          <p:cNvSpPr/>
          <p:nvPr/>
        </p:nvSpPr>
        <p:spPr>
          <a:xfrm>
            <a:off x="2980752" y="793175"/>
            <a:ext cx="26445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Обслуживание систем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5" name="Google Shape;345;p48"/>
          <p:cNvSpPr/>
          <p:nvPr/>
        </p:nvSpPr>
        <p:spPr>
          <a:xfrm>
            <a:off x="6149827" y="793175"/>
            <a:ext cx="27630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Подписка на платное ПО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6" name="Google Shape;346;p48"/>
          <p:cNvSpPr/>
          <p:nvPr/>
        </p:nvSpPr>
        <p:spPr>
          <a:xfrm>
            <a:off x="218688" y="1081613"/>
            <a:ext cx="2466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entury Gothic"/>
                <a:ea typeface="Century Gothic"/>
                <a:cs typeface="Century Gothic"/>
                <a:sym typeface="Century Gothic"/>
              </a:rPr>
              <a:t>Low-</a:t>
            </a:r>
            <a:r>
              <a:rPr lang="ru">
                <a:latin typeface="Century Gothic"/>
                <a:ea typeface="Century Gothic"/>
                <a:cs typeface="Century Gothic"/>
                <a:sym typeface="Century Gothic"/>
              </a:rPr>
              <a:t>сегмент: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1,5 млн руб за комплект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7" name="Google Shape;347;p48"/>
          <p:cNvSpPr/>
          <p:nvPr/>
        </p:nvSpPr>
        <p:spPr>
          <a:xfrm>
            <a:off x="218688" y="1586713"/>
            <a:ext cx="25776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entury Gothic"/>
                <a:ea typeface="Century Gothic"/>
                <a:cs typeface="Century Gothic"/>
                <a:sym typeface="Century Gothic"/>
              </a:rPr>
              <a:t>Medium-сегмент: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2,5 млн руб за комплект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48"/>
          <p:cNvSpPr/>
          <p:nvPr/>
        </p:nvSpPr>
        <p:spPr>
          <a:xfrm>
            <a:off x="3437963" y="1282188"/>
            <a:ext cx="19044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150 тыс руб в год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48"/>
          <p:cNvSpPr/>
          <p:nvPr/>
        </p:nvSpPr>
        <p:spPr>
          <a:xfrm>
            <a:off x="6445750" y="1282188"/>
            <a:ext cx="19044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500 тыс руб в год*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48"/>
          <p:cNvSpPr txBox="1"/>
          <p:nvPr/>
        </p:nvSpPr>
        <p:spPr>
          <a:xfrm>
            <a:off x="377300" y="4774700"/>
            <a:ext cx="871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Century Gothic"/>
                <a:ea typeface="Century Gothic"/>
                <a:cs typeface="Century Gothic"/>
                <a:sym typeface="Century Gothic"/>
              </a:rPr>
              <a:t>*-по результатам анализа цен конкурентов на подобные услуги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48"/>
          <p:cNvSpPr/>
          <p:nvPr/>
        </p:nvSpPr>
        <p:spPr>
          <a:xfrm>
            <a:off x="195450" y="3344763"/>
            <a:ext cx="19044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Клиенты: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p48"/>
          <p:cNvSpPr/>
          <p:nvPr/>
        </p:nvSpPr>
        <p:spPr>
          <a:xfrm>
            <a:off x="6638363" y="3206763"/>
            <a:ext cx="23238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Розничные продажи в магазинах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3" name="Google Shape;35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4862" y="2841488"/>
            <a:ext cx="1281009" cy="1469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5863" y="3050488"/>
            <a:ext cx="1687926" cy="126592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48"/>
          <p:cNvSpPr/>
          <p:nvPr/>
        </p:nvSpPr>
        <p:spPr>
          <a:xfrm>
            <a:off x="1325213" y="2306300"/>
            <a:ext cx="23238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1 этап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6" name="Google Shape;356;p48"/>
          <p:cNvSpPr/>
          <p:nvPr/>
        </p:nvSpPr>
        <p:spPr>
          <a:xfrm>
            <a:off x="4244813" y="2394800"/>
            <a:ext cx="23238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 этап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7" name="Google Shape;357;p48"/>
          <p:cNvSpPr/>
          <p:nvPr/>
        </p:nvSpPr>
        <p:spPr>
          <a:xfrm>
            <a:off x="6568613" y="2394800"/>
            <a:ext cx="23238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 этап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8" name="Google Shape;358;p48"/>
          <p:cNvSpPr/>
          <p:nvPr/>
        </p:nvSpPr>
        <p:spPr>
          <a:xfrm>
            <a:off x="499938" y="509685"/>
            <a:ext cx="1904400" cy="286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2021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9" name="Google Shape;359;p48"/>
          <p:cNvSpPr/>
          <p:nvPr/>
        </p:nvSpPr>
        <p:spPr>
          <a:xfrm>
            <a:off x="3366550" y="532085"/>
            <a:ext cx="1904400" cy="286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2022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0" name="Google Shape;360;p48"/>
          <p:cNvSpPr/>
          <p:nvPr/>
        </p:nvSpPr>
        <p:spPr>
          <a:xfrm>
            <a:off x="6537650" y="532085"/>
            <a:ext cx="1904400" cy="286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entury Gothic"/>
                <a:ea typeface="Century Gothic"/>
                <a:cs typeface="Century Gothic"/>
                <a:sym typeface="Century Gothic"/>
              </a:rPr>
              <a:t>2023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1" name="Google Shape;361;p48"/>
          <p:cNvSpPr txBox="1"/>
          <p:nvPr/>
        </p:nvSpPr>
        <p:spPr>
          <a:xfrm>
            <a:off x="8763000" y="4601275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314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  <a:endParaRPr b="1" sz="1600">
              <a:solidFill>
                <a:srgbClr val="00314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>
            <a:alpha val="0"/>
          </a:srgbClr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9"/>
          <p:cNvSpPr txBox="1"/>
          <p:nvPr/>
        </p:nvSpPr>
        <p:spPr>
          <a:xfrm>
            <a:off x="420975" y="754750"/>
            <a:ext cx="52362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9"/>
          <p:cNvSpPr/>
          <p:nvPr/>
        </p:nvSpPr>
        <p:spPr>
          <a:xfrm>
            <a:off x="0" y="5024099"/>
            <a:ext cx="9144000" cy="119538"/>
          </a:xfrm>
          <a:custGeom>
            <a:rect b="b" l="l" r="r" t="t"/>
            <a:pathLst>
              <a:path extrusionOk="0" h="159384" w="12192000">
                <a:moveTo>
                  <a:pt x="12192000" y="0"/>
                </a:moveTo>
                <a:lnTo>
                  <a:pt x="0" y="0"/>
                </a:lnTo>
                <a:lnTo>
                  <a:pt x="0" y="159199"/>
                </a:lnTo>
                <a:lnTo>
                  <a:pt x="12192000" y="159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53F4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grpSp>
        <p:nvGrpSpPr>
          <p:cNvPr id="368" name="Google Shape;368;p49"/>
          <p:cNvGrpSpPr/>
          <p:nvPr/>
        </p:nvGrpSpPr>
        <p:grpSpPr>
          <a:xfrm>
            <a:off x="0" y="0"/>
            <a:ext cx="9144000" cy="466249"/>
            <a:chOff x="0" y="0"/>
            <a:chExt cx="12192000" cy="621665"/>
          </a:xfrm>
        </p:grpSpPr>
        <p:sp>
          <p:nvSpPr>
            <p:cNvPr id="369" name="Google Shape;369;p49"/>
            <p:cNvSpPr/>
            <p:nvPr/>
          </p:nvSpPr>
          <p:spPr>
            <a:xfrm>
              <a:off x="0" y="0"/>
              <a:ext cx="12192000" cy="621665"/>
            </a:xfrm>
            <a:custGeom>
              <a:rect b="b" l="l" r="r" t="t"/>
              <a:pathLst>
                <a:path extrusionOk="0" h="621665" w="12192000">
                  <a:moveTo>
                    <a:pt x="12192000" y="0"/>
                  </a:moveTo>
                  <a:lnTo>
                    <a:pt x="0" y="0"/>
                  </a:lnTo>
                  <a:lnTo>
                    <a:pt x="0" y="621600"/>
                  </a:lnTo>
                  <a:lnTo>
                    <a:pt x="12192000" y="6216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314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/>
            </a:p>
          </p:txBody>
        </p:sp>
        <p:pic>
          <p:nvPicPr>
            <p:cNvPr id="370" name="Google Shape;370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378440" y="146304"/>
              <a:ext cx="1591055" cy="399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1" name="Google Shape;371;p49"/>
          <p:cNvSpPr txBox="1"/>
          <p:nvPr>
            <p:ph type="title"/>
          </p:nvPr>
        </p:nvSpPr>
        <p:spPr>
          <a:xfrm>
            <a:off x="218692" y="107060"/>
            <a:ext cx="49005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INMOTION </a:t>
            </a:r>
            <a:r>
              <a:rPr lang="ru" sz="1800">
                <a:solidFill>
                  <a:srgbClr val="E53F4A"/>
                </a:solidFill>
              </a:rPr>
              <a:t>- ФИНАНСЫ</a:t>
            </a:r>
            <a:endParaRPr sz="1800"/>
          </a:p>
        </p:txBody>
      </p:sp>
      <p:sp>
        <p:nvSpPr>
          <p:cNvPr id="372" name="Google Shape;372;p49"/>
          <p:cNvSpPr txBox="1"/>
          <p:nvPr/>
        </p:nvSpPr>
        <p:spPr>
          <a:xfrm>
            <a:off x="8849633" y="4774691"/>
            <a:ext cx="88200" cy="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3" name="Google Shape;37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895" y="542450"/>
            <a:ext cx="7768204" cy="44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49"/>
          <p:cNvSpPr txBox="1"/>
          <p:nvPr/>
        </p:nvSpPr>
        <p:spPr>
          <a:xfrm>
            <a:off x="8763000" y="4601275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314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r>
            <a:endParaRPr b="1" sz="1600">
              <a:solidFill>
                <a:srgbClr val="00314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0"/>
          <p:cNvSpPr/>
          <p:nvPr/>
        </p:nvSpPr>
        <p:spPr>
          <a:xfrm>
            <a:off x="0" y="5024099"/>
            <a:ext cx="9144000" cy="119538"/>
          </a:xfrm>
          <a:custGeom>
            <a:rect b="b" l="l" r="r" t="t"/>
            <a:pathLst>
              <a:path extrusionOk="0" h="159384" w="12192000">
                <a:moveTo>
                  <a:pt x="12192000" y="0"/>
                </a:moveTo>
                <a:lnTo>
                  <a:pt x="0" y="0"/>
                </a:lnTo>
                <a:lnTo>
                  <a:pt x="0" y="159199"/>
                </a:lnTo>
                <a:lnTo>
                  <a:pt x="12192000" y="159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53F4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grpSp>
        <p:nvGrpSpPr>
          <p:cNvPr id="380" name="Google Shape;380;p50"/>
          <p:cNvGrpSpPr/>
          <p:nvPr/>
        </p:nvGrpSpPr>
        <p:grpSpPr>
          <a:xfrm>
            <a:off x="0" y="0"/>
            <a:ext cx="9144000" cy="466249"/>
            <a:chOff x="0" y="0"/>
            <a:chExt cx="12192000" cy="621665"/>
          </a:xfrm>
        </p:grpSpPr>
        <p:sp>
          <p:nvSpPr>
            <p:cNvPr id="381" name="Google Shape;381;p50"/>
            <p:cNvSpPr/>
            <p:nvPr/>
          </p:nvSpPr>
          <p:spPr>
            <a:xfrm>
              <a:off x="0" y="0"/>
              <a:ext cx="12192000" cy="621665"/>
            </a:xfrm>
            <a:custGeom>
              <a:rect b="b" l="l" r="r" t="t"/>
              <a:pathLst>
                <a:path extrusionOk="0" h="621665" w="12192000">
                  <a:moveTo>
                    <a:pt x="12192000" y="0"/>
                  </a:moveTo>
                  <a:lnTo>
                    <a:pt x="0" y="0"/>
                  </a:lnTo>
                  <a:lnTo>
                    <a:pt x="0" y="621600"/>
                  </a:lnTo>
                  <a:lnTo>
                    <a:pt x="12192000" y="6216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314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/>
            </a:p>
          </p:txBody>
        </p:sp>
        <p:pic>
          <p:nvPicPr>
            <p:cNvPr id="382" name="Google Shape;382;p5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378440" y="146304"/>
              <a:ext cx="1591055" cy="399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3" name="Google Shape;383;p50"/>
          <p:cNvSpPr txBox="1"/>
          <p:nvPr>
            <p:ph type="title"/>
          </p:nvPr>
        </p:nvSpPr>
        <p:spPr>
          <a:xfrm>
            <a:off x="218704" y="107050"/>
            <a:ext cx="73848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INMOTION </a:t>
            </a:r>
            <a:r>
              <a:rPr lang="ru" sz="1800">
                <a:solidFill>
                  <a:srgbClr val="E53F4A"/>
                </a:solidFill>
              </a:rPr>
              <a:t>- ПРЕДЛОЖЕНИЕ ДЛЯ ИНВЕСТОРА</a:t>
            </a:r>
            <a:endParaRPr sz="1800"/>
          </a:p>
        </p:txBody>
      </p:sp>
      <p:sp>
        <p:nvSpPr>
          <p:cNvPr id="384" name="Google Shape;384;p50"/>
          <p:cNvSpPr txBox="1"/>
          <p:nvPr/>
        </p:nvSpPr>
        <p:spPr>
          <a:xfrm>
            <a:off x="8849633" y="4774691"/>
            <a:ext cx="88200" cy="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50"/>
          <p:cNvSpPr txBox="1"/>
          <p:nvPr/>
        </p:nvSpPr>
        <p:spPr>
          <a:xfrm>
            <a:off x="43488" y="540800"/>
            <a:ext cx="905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386" name="Google Shape;386;p50"/>
          <p:cNvSpPr txBox="1"/>
          <p:nvPr/>
        </p:nvSpPr>
        <p:spPr>
          <a:xfrm>
            <a:off x="338063" y="1253113"/>
            <a:ext cx="2923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ОЦЕНКА PRE-MONEY</a:t>
            </a:r>
            <a:endParaRPr/>
          </a:p>
        </p:txBody>
      </p:sp>
      <p:sp>
        <p:nvSpPr>
          <p:cNvPr id="387" name="Google Shape;387;p50"/>
          <p:cNvSpPr txBox="1"/>
          <p:nvPr/>
        </p:nvSpPr>
        <p:spPr>
          <a:xfrm>
            <a:off x="3589038" y="1253113"/>
            <a:ext cx="1684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50 млн руб</a:t>
            </a:r>
            <a:endParaRPr/>
          </a:p>
        </p:txBody>
      </p:sp>
      <p:sp>
        <p:nvSpPr>
          <p:cNvPr id="388" name="Google Shape;388;p50"/>
          <p:cNvSpPr txBox="1"/>
          <p:nvPr/>
        </p:nvSpPr>
        <p:spPr>
          <a:xfrm>
            <a:off x="338063" y="1988188"/>
            <a:ext cx="2923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НЕОБХОДИМЫЕ ИНВЕСТИЦИИ</a:t>
            </a:r>
            <a:endParaRPr/>
          </a:p>
        </p:txBody>
      </p:sp>
      <p:sp>
        <p:nvSpPr>
          <p:cNvPr id="389" name="Google Shape;389;p50"/>
          <p:cNvSpPr txBox="1"/>
          <p:nvPr/>
        </p:nvSpPr>
        <p:spPr>
          <a:xfrm>
            <a:off x="3589038" y="1980613"/>
            <a:ext cx="1684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10 млн руб</a:t>
            </a:r>
            <a:endParaRPr/>
          </a:p>
        </p:txBody>
      </p:sp>
      <p:sp>
        <p:nvSpPr>
          <p:cNvPr id="390" name="Google Shape;390;p50"/>
          <p:cNvSpPr txBox="1"/>
          <p:nvPr/>
        </p:nvSpPr>
        <p:spPr>
          <a:xfrm>
            <a:off x="338063" y="2602688"/>
            <a:ext cx="2923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ДОХОДНОСТЬ</a:t>
            </a:r>
            <a:endParaRPr/>
          </a:p>
        </p:txBody>
      </p:sp>
      <p:sp>
        <p:nvSpPr>
          <p:cNvPr id="391" name="Google Shape;391;p50"/>
          <p:cNvSpPr txBox="1"/>
          <p:nvPr/>
        </p:nvSpPr>
        <p:spPr>
          <a:xfrm>
            <a:off x="338063" y="3217188"/>
            <a:ext cx="2923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СРОК</a:t>
            </a:r>
            <a:endParaRPr/>
          </a:p>
        </p:txBody>
      </p:sp>
      <p:sp>
        <p:nvSpPr>
          <p:cNvPr id="392" name="Google Shape;392;p50"/>
          <p:cNvSpPr txBox="1"/>
          <p:nvPr/>
        </p:nvSpPr>
        <p:spPr>
          <a:xfrm>
            <a:off x="3589038" y="3231813"/>
            <a:ext cx="1684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5 лет</a:t>
            </a:r>
            <a:endParaRPr/>
          </a:p>
        </p:txBody>
      </p:sp>
      <p:sp>
        <p:nvSpPr>
          <p:cNvPr id="393" name="Google Shape;393;p50"/>
          <p:cNvSpPr txBox="1"/>
          <p:nvPr/>
        </p:nvSpPr>
        <p:spPr>
          <a:xfrm>
            <a:off x="3589038" y="2606213"/>
            <a:ext cx="1684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20% годовых</a:t>
            </a:r>
            <a:endParaRPr/>
          </a:p>
        </p:txBody>
      </p:sp>
      <p:pic>
        <p:nvPicPr>
          <p:cNvPr id="394" name="Google Shape;39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3838" y="1253113"/>
            <a:ext cx="3182100" cy="2984124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0"/>
          <p:cNvSpPr txBox="1"/>
          <p:nvPr/>
        </p:nvSpPr>
        <p:spPr>
          <a:xfrm>
            <a:off x="338063" y="3831688"/>
            <a:ext cx="2923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ВЫПЛАТА ПРОЦЕНТОВ</a:t>
            </a:r>
            <a:endParaRPr/>
          </a:p>
        </p:txBody>
      </p:sp>
      <p:sp>
        <p:nvSpPr>
          <p:cNvPr id="396" name="Google Shape;396;p50"/>
          <p:cNvSpPr txBox="1"/>
          <p:nvPr/>
        </p:nvSpPr>
        <p:spPr>
          <a:xfrm>
            <a:off x="3589038" y="3831688"/>
            <a:ext cx="1684500" cy="400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КОНЦЕ СРОКА</a:t>
            </a:r>
            <a:endParaRPr/>
          </a:p>
        </p:txBody>
      </p:sp>
      <p:sp>
        <p:nvSpPr>
          <p:cNvPr id="397" name="Google Shape;397;p50"/>
          <p:cNvSpPr txBox="1"/>
          <p:nvPr/>
        </p:nvSpPr>
        <p:spPr>
          <a:xfrm>
            <a:off x="8763000" y="4601275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314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</a:t>
            </a:r>
            <a:endParaRPr b="1" sz="1600">
              <a:solidFill>
                <a:srgbClr val="00314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8757" y="466250"/>
            <a:ext cx="5235232" cy="45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" y="466250"/>
            <a:ext cx="5235232" cy="45756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51"/>
          <p:cNvSpPr/>
          <p:nvPr/>
        </p:nvSpPr>
        <p:spPr>
          <a:xfrm>
            <a:off x="0" y="5024099"/>
            <a:ext cx="9144000" cy="119538"/>
          </a:xfrm>
          <a:custGeom>
            <a:rect b="b" l="l" r="r" t="t"/>
            <a:pathLst>
              <a:path extrusionOk="0" h="159384" w="12192000">
                <a:moveTo>
                  <a:pt x="12192000" y="0"/>
                </a:moveTo>
                <a:lnTo>
                  <a:pt x="0" y="0"/>
                </a:lnTo>
                <a:lnTo>
                  <a:pt x="0" y="159199"/>
                </a:lnTo>
                <a:lnTo>
                  <a:pt x="12192000" y="159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53F4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grpSp>
        <p:nvGrpSpPr>
          <p:cNvPr id="405" name="Google Shape;405;p51"/>
          <p:cNvGrpSpPr/>
          <p:nvPr/>
        </p:nvGrpSpPr>
        <p:grpSpPr>
          <a:xfrm>
            <a:off x="0" y="0"/>
            <a:ext cx="9144000" cy="466249"/>
            <a:chOff x="0" y="0"/>
            <a:chExt cx="12192000" cy="621665"/>
          </a:xfrm>
        </p:grpSpPr>
        <p:sp>
          <p:nvSpPr>
            <p:cNvPr id="406" name="Google Shape;406;p51"/>
            <p:cNvSpPr/>
            <p:nvPr/>
          </p:nvSpPr>
          <p:spPr>
            <a:xfrm>
              <a:off x="0" y="0"/>
              <a:ext cx="12192000" cy="621665"/>
            </a:xfrm>
            <a:custGeom>
              <a:rect b="b" l="l" r="r" t="t"/>
              <a:pathLst>
                <a:path extrusionOk="0" h="621665" w="12192000">
                  <a:moveTo>
                    <a:pt x="12192000" y="0"/>
                  </a:moveTo>
                  <a:lnTo>
                    <a:pt x="0" y="0"/>
                  </a:lnTo>
                  <a:lnTo>
                    <a:pt x="0" y="621600"/>
                  </a:lnTo>
                  <a:lnTo>
                    <a:pt x="12192000" y="6216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314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/>
            </a:p>
          </p:txBody>
        </p:sp>
        <p:pic>
          <p:nvPicPr>
            <p:cNvPr id="407" name="Google Shape;407;p5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378440" y="146304"/>
              <a:ext cx="1591055" cy="399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8" name="Google Shape;408;p51"/>
          <p:cNvSpPr txBox="1"/>
          <p:nvPr>
            <p:ph type="title"/>
          </p:nvPr>
        </p:nvSpPr>
        <p:spPr>
          <a:xfrm>
            <a:off x="218692" y="107060"/>
            <a:ext cx="49005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INMOTION </a:t>
            </a:r>
            <a:r>
              <a:rPr lang="ru" sz="1800">
                <a:solidFill>
                  <a:srgbClr val="E53F4A"/>
                </a:solidFill>
              </a:rPr>
              <a:t>- КОМАНДА</a:t>
            </a:r>
            <a:endParaRPr sz="1800"/>
          </a:p>
        </p:txBody>
      </p:sp>
      <p:sp>
        <p:nvSpPr>
          <p:cNvPr id="409" name="Google Shape;409;p51"/>
          <p:cNvSpPr txBox="1"/>
          <p:nvPr/>
        </p:nvSpPr>
        <p:spPr>
          <a:xfrm>
            <a:off x="8849633" y="4774691"/>
            <a:ext cx="88200" cy="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51"/>
          <p:cNvSpPr txBox="1"/>
          <p:nvPr/>
        </p:nvSpPr>
        <p:spPr>
          <a:xfrm>
            <a:off x="169200" y="2218690"/>
            <a:ext cx="1382100" cy="23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Сергей Ермилов</a:t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CEO</a:t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большой опыт в стратегическом управлении и финансах</a:t>
            </a:r>
            <a:endParaRPr b="1" sz="1300"/>
          </a:p>
        </p:txBody>
      </p:sp>
      <p:sp>
        <p:nvSpPr>
          <p:cNvPr id="411" name="Google Shape;411;p51"/>
          <p:cNvSpPr txBox="1"/>
          <p:nvPr/>
        </p:nvSpPr>
        <p:spPr>
          <a:xfrm>
            <a:off x="1707315" y="2218690"/>
            <a:ext cx="1712400" cy="19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Алексей </a:t>
            </a:r>
            <a:r>
              <a:rPr b="1" lang="ru" sz="1300"/>
              <a:t>Клименко</a:t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CTO</a:t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более 10 лет успешного опыта разработки сложного программного обеспечения</a:t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  <p:sp>
        <p:nvSpPr>
          <p:cNvPr id="412" name="Google Shape;412;p51"/>
          <p:cNvSpPr txBox="1"/>
          <p:nvPr/>
        </p:nvSpPr>
        <p:spPr>
          <a:xfrm>
            <a:off x="3419725" y="2218700"/>
            <a:ext cx="16356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Максим Белицкий</a:t>
            </a:r>
            <a:endParaRPr b="1" sz="13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коммерческий директор</a:t>
            </a:r>
            <a:endParaRPr b="1" sz="1300"/>
          </a:p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более 10 лет опыта работы со </a:t>
            </a:r>
            <a:r>
              <a:rPr b="1" lang="ru" sz="1300"/>
              <a:t>спортивными</a:t>
            </a:r>
            <a:r>
              <a:rPr b="1" lang="ru" sz="1300"/>
              <a:t> проектами, их продвижении и ведении переговоров</a:t>
            </a:r>
            <a:endParaRPr b="1" sz="900"/>
          </a:p>
        </p:txBody>
      </p:sp>
      <p:sp>
        <p:nvSpPr>
          <p:cNvPr id="413" name="Google Shape;413;p51"/>
          <p:cNvSpPr txBox="1"/>
          <p:nvPr/>
        </p:nvSpPr>
        <p:spPr>
          <a:xfrm>
            <a:off x="5134824" y="2218690"/>
            <a:ext cx="18153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Алексей Климентёнок</a:t>
            </a:r>
            <a:endParaRPr b="1" sz="1300"/>
          </a:p>
          <a:p>
            <a:pPr indent="0" lvl="0" marL="127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руководитель проекта</a:t>
            </a:r>
            <a:endParaRPr b="1" sz="13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более 3 лет опыта управления стартап проектами, большой опыт разработки </a:t>
            </a:r>
            <a:r>
              <a:rPr b="1" lang="ru" sz="1300"/>
              <a:t>и запуска мобильных приложений и IT проектов от идеи до коммерциализации</a:t>
            </a:r>
            <a:endParaRPr b="1" sz="1300"/>
          </a:p>
        </p:txBody>
      </p:sp>
      <p:sp>
        <p:nvSpPr>
          <p:cNvPr id="414" name="Google Shape;414;p51"/>
          <p:cNvSpPr txBox="1"/>
          <p:nvPr/>
        </p:nvSpPr>
        <p:spPr>
          <a:xfrm>
            <a:off x="7109125" y="2218690"/>
            <a:ext cx="18657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Валерия Юношева</a:t>
            </a:r>
            <a:endParaRPr b="1" sz="1300"/>
          </a:p>
          <a:p>
            <a:pPr indent="0" lvl="0" marL="127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аналитик рынка</a:t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127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/>
              <a:t>2 года опыта работы в сфере аналитики рынка и маркетинга</a:t>
            </a:r>
            <a:endParaRPr b="1" sz="1300"/>
          </a:p>
        </p:txBody>
      </p:sp>
      <p:pic>
        <p:nvPicPr>
          <p:cNvPr id="415" name="Google Shape;415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57724" y="668650"/>
            <a:ext cx="1327413" cy="133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474" y="668662"/>
            <a:ext cx="1483575" cy="14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51"/>
          <p:cNvPicPr preferRelativeResize="0"/>
          <p:nvPr/>
        </p:nvPicPr>
        <p:blipFill rotWithShape="1">
          <a:blip r:embed="rId7">
            <a:alphaModFix/>
          </a:blip>
          <a:srcRect b="31158" l="39607" r="12850" t="31155"/>
          <a:stretch/>
        </p:blipFill>
        <p:spPr>
          <a:xfrm>
            <a:off x="7378225" y="755838"/>
            <a:ext cx="1327500" cy="130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18" name="Google Shape;418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39887" y="612805"/>
            <a:ext cx="1483575" cy="1459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51"/>
          <p:cNvPicPr preferRelativeResize="0"/>
          <p:nvPr/>
        </p:nvPicPr>
        <p:blipFill rotWithShape="1">
          <a:blip r:embed="rId9">
            <a:alphaModFix/>
          </a:blip>
          <a:srcRect b="-15606" l="-41618" r="-2890" t="-28901"/>
          <a:stretch/>
        </p:blipFill>
        <p:spPr>
          <a:xfrm>
            <a:off x="1551300" y="466250"/>
            <a:ext cx="1483500" cy="1483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20" name="Google Shape;420;p51"/>
          <p:cNvSpPr txBox="1"/>
          <p:nvPr/>
        </p:nvSpPr>
        <p:spPr>
          <a:xfrm>
            <a:off x="8763000" y="4601275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314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</a:t>
            </a:r>
            <a:endParaRPr b="1" sz="1600">
              <a:solidFill>
                <a:srgbClr val="00314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2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24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426" name="Google Shape;426;p52"/>
          <p:cNvSpPr txBox="1"/>
          <p:nvPr>
            <p:ph type="title"/>
          </p:nvPr>
        </p:nvSpPr>
        <p:spPr>
          <a:xfrm>
            <a:off x="783609" y="1756791"/>
            <a:ext cx="1089300" cy="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/>
              <a:t>КОНТАКТЫ</a:t>
            </a:r>
            <a:endParaRPr sz="1400"/>
          </a:p>
        </p:txBody>
      </p:sp>
      <p:sp>
        <p:nvSpPr>
          <p:cNvPr id="427" name="Google Shape;427;p52"/>
          <p:cNvSpPr txBox="1"/>
          <p:nvPr/>
        </p:nvSpPr>
        <p:spPr>
          <a:xfrm>
            <a:off x="783599" y="2217975"/>
            <a:ext cx="1965000" cy="12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50">
            <a:spAutoFit/>
          </a:bodyPr>
          <a:lstStyle/>
          <a:p>
            <a:pPr indent="0" lvl="0" marL="12700" marR="10160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Максим Белицкий,  коммерческий директор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143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+7 926 2459011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http://inmotion-sports.tech/ </a:t>
            </a:r>
            <a:r>
              <a:rPr lang="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info@inmotion-sports.tech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8" name="Google Shape;428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90650" y="1229192"/>
            <a:ext cx="3098873" cy="2915076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52"/>
          <p:cNvSpPr txBox="1"/>
          <p:nvPr/>
        </p:nvSpPr>
        <p:spPr>
          <a:xfrm>
            <a:off x="8743950" y="4601275"/>
            <a:ext cx="73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endParaRPr b="1" sz="1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