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7" r:id="rId9"/>
    <p:sldId id="308" r:id="rId10"/>
    <p:sldId id="309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3" autoAdjust="0"/>
    <p:restoredTop sz="94349" autoAdjust="0"/>
  </p:normalViewPr>
  <p:slideViewPr>
    <p:cSldViewPr snapToGrid="0" snapToObjects="1" showGuides="1">
      <p:cViewPr varScale="1">
        <p:scale>
          <a:sx n="65" d="100"/>
          <a:sy n="65" d="100"/>
        </p:scale>
        <p:origin x="868" y="4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dirty="0"/>
              <a:t>VR </a:t>
            </a:r>
            <a:r>
              <a:rPr lang="ru-RU" sz="4000" dirty="0"/>
              <a:t>Мир без </a:t>
            </a:r>
            <a:r>
              <a:rPr lang="ru-RU" sz="4000" dirty="0" smtClean="0"/>
              <a:t>границ</a:t>
            </a:r>
            <a:r>
              <a:rPr dirty="0" smtClean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1" name="Прямоугольник 7"/>
          <p:cNvSpPr/>
          <p:nvPr/>
        </p:nvSpPr>
        <p:spPr>
          <a:xfrm>
            <a:off x="8818529" y="2349045"/>
            <a:ext cx="3406134" cy="451072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47231" y="922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Актуальность 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6683" y="1883702"/>
            <a:ext cx="11252735" cy="3186545"/>
          </a:xfrm>
          <a:prstGeom prst="rect">
            <a:avLst/>
          </a:prstGeom>
        </p:spPr>
        <p:txBody>
          <a:bodyPr anchor="ctr"/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 туризма долгое время оставалась весьма консервативной, но в последнее время ей приходится подстраиваться под новые запросы клиентов.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виртуальной реальности в том, что она дает определенную свободу и комфорт, ведь о времени и программе не нужно ни с кем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договариваться.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Виртуальные туры имитируют нахождение человека на объектах, дают возможность просмотра всех экспозиций в любое удобное время. Самое главное, такой тур смогут приобрести абсолютно все, несмотря на какие-либо ограничения(физические, материальные и т.д.). Еще одним из преимуществ является-безопасность(не подвергает опасности жизнь человека). В таких экскурсиях можно участвовать бесконечное количество раз и в любое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VR технологий в маркетинге туристических услуг сейчас только развивается и будет только расширяться, поэтому это хорошая возможность сделать бизнес прибыльным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устойчивым.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582860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Проблема</a:t>
            </a:r>
            <a:endParaRPr sz="3600" b="1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4589" y="1728887"/>
            <a:ext cx="10615240" cy="514692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 туры позволят решить проблемы: </a:t>
            </a:r>
          </a:p>
          <a:p>
            <a:endParaRPr lang="ru-RU" sz="2800" dirty="0"/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6582" y="2349831"/>
            <a:ext cx="11343227" cy="3051387"/>
          </a:xfrm>
          <a:prstGeom prst="rect">
            <a:avLst/>
          </a:prstGeom>
        </p:spPr>
        <p:txBody>
          <a:bodyPr/>
          <a:lstStyle/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посетить страны, музеи, достопримечательности, не имея финансовых, физических, временных и иных возможностей к путешествиям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об истории, культуре других стран, городов, культурном наследии народов мира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 и достопримечательностей: Проект позволит привлечь внимание к местам и достопримечательностям, которые могут быть менее известными, но заслуживающими внимания.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эффективности: проект сокращает необходимость в физических поездках и туризме, что может снизить негативное воздействие на окружающую среду.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4589" y="5400078"/>
            <a:ext cx="10785220" cy="1194173"/>
          </a:xfrm>
          <a:prstGeom prst="rect">
            <a:avLst/>
          </a:prstGeom>
        </p:spPr>
        <p:txBody>
          <a:bodyPr anchor="t"/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VR туры не могут полностью заменить реальные путешествия и имеют ограниченность физических ощущений и взаимодействия с местным населением и культурой.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4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Решение</a:t>
            </a:r>
            <a:endParaRPr sz="3600" b="1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73166" y="835752"/>
            <a:ext cx="7457560" cy="458132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выгоды для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4351" y="1299367"/>
            <a:ext cx="11563927" cy="5235002"/>
          </a:xfrm>
          <a:prstGeom prst="rect">
            <a:avLst/>
          </a:prstGeom>
        </p:spPr>
        <p:txBody>
          <a:bodyPr/>
          <a:lstStyle/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путешествие: мы предоставляем индивидуальные виртуальные туры с личными гидами, что позволяет каждому клиенту настроить путешествие под свои интересы и пожелания.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культурный опыт: наши гиды делятся знаниями и историей мест, позволяя клиентам узнать о культуре, традициях и искусстве разных стран.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реальность высшего качества: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 передовые технологии виртуальной реальности, обеспечивая потрясающую визуальную и звуковую иммерсию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предоставляет доступ к множеству мест по всему миру, от известных достопримечательностей до скрытых жемчужин.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разнообразных аудиторий: мы рассчитаны на людей, которые по разным причинам не могут путешествовать, включая медицинские ограничения, финансовые ограничения и другие.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безопасность: наши клиенты могут путешествовать в комфорте своего дома, избегая сложностей и рисков, связанных с физическими поездками.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свобода выбора: клиенты могут выбирать маршрут, взаимодействовать с окружающей средой и задавать вопросы гидам, делая путешествие более интересным и вовлекающим.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0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Рынок</a:t>
            </a:r>
            <a:endParaRPr sz="3600" b="1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/>
          <a:srcRect l="3939" r="1604"/>
          <a:stretch/>
        </p:blipFill>
        <p:spPr>
          <a:xfrm>
            <a:off x="336583" y="1591443"/>
            <a:ext cx="5440218" cy="36855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00651" y="2543886"/>
            <a:ext cx="56436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очень большой  и развивающийся, это можно увидеть по данным диаграммы.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предложение является уникальным на рынке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32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Бизнес-модель</a:t>
            </a:r>
            <a:endParaRPr sz="3600" b="1" dirty="0"/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73166" y="1190718"/>
            <a:ext cx="9687687" cy="91109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предусматривает несколько направлений монетизации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6583" y="2146145"/>
            <a:ext cx="11494974" cy="3280150"/>
          </a:xfrm>
          <a:prstGeom prst="rect">
            <a:avLst/>
          </a:prstGeom>
        </p:spPr>
        <p:txBody>
          <a:bodyPr/>
          <a:lstStyle/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модель: B2С, т.е. продажа виртуальных туров потребителям.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B2В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Партнерство с туристическими компаниями: Сотрудничество с туроператорами и туристическими агентствами, которые могут организовать тур для туриста, рассматривающего возможность посещения какой-либо страны и желающего получить первое представление о колорите выбранного направления.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B2В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Предложение VR туров в учебных заведениях или в качестве дополнительных образовательных ресурсов с оплатой за лицензии для учреждений.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730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 оборудования: Продажа VR-шлемов и оборудования для организации виртуальных туров вместе с контентом.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Текущие результаты</a:t>
            </a:r>
            <a:endParaRPr sz="3600" b="1" dirty="0"/>
          </a:p>
        </p:txBody>
      </p:sp>
      <p:sp>
        <p:nvSpPr>
          <p:cNvPr id="2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73166" y="2416768"/>
            <a:ext cx="10975909" cy="2321379"/>
          </a:xfrm>
          <a:prstGeom prst="rect">
            <a:avLst/>
          </a:prstGeom>
        </p:spPr>
        <p:txBody>
          <a:bodyPr anchor="t"/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предложена идея проекта и концепция ее реализации, сформулирована и проверена гипотеза о востребованности услуги VR туризма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инвесторам. Создана команда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9" y="6351157"/>
            <a:ext cx="542262" cy="506843"/>
            <a:chOff x="-1" y="-14181"/>
            <a:chExt cx="542260" cy="506841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-14181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18526" y="139687"/>
              <a:ext cx="505205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Команда</a:t>
            </a:r>
            <a:endParaRPr sz="3600" b="1" dirty="0"/>
          </a:p>
        </p:txBody>
      </p:sp>
      <p:sp>
        <p:nvSpPr>
          <p:cNvPr id="13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5653" y="4065922"/>
            <a:ext cx="3683952" cy="1577328"/>
          </a:xfrm>
          <a:prstGeom prst="rect">
            <a:avLst/>
          </a:prstGeom>
        </p:spPr>
        <p:txBody>
          <a:bodyPr anchor="t"/>
          <a:lstStyle/>
          <a:p>
            <a:pPr marL="301625" indent="-285750" algn="just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проектом; </a:t>
            </a:r>
          </a:p>
          <a:p>
            <a:pPr marL="301625" indent="-285750" algn="just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работ; </a:t>
            </a:r>
          </a:p>
          <a:p>
            <a:pPr marL="301625" indent="-285750" algn="just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аналитики качества; </a:t>
            </a:r>
          </a:p>
          <a:p>
            <a:pPr marL="301625" indent="-285750" algn="just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проблем; </a:t>
            </a:r>
          </a:p>
          <a:p>
            <a:pPr marL="301625" indent="-285750" algn="just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взять на себя ответственность за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</a:p>
          <a:p>
            <a:pPr marL="301625" indent="-285750" algn="just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пиар, продажи, закупки, логистика, ценообразование</a:t>
            </a:r>
          </a:p>
          <a:p>
            <a:endParaRPr lang="ru-RU" sz="2400" dirty="0"/>
          </a:p>
        </p:txBody>
      </p:sp>
      <p:sp>
        <p:nvSpPr>
          <p:cNvPr id="1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11210" y="3287544"/>
            <a:ext cx="2993945" cy="61081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Аноховская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Кристина</a:t>
            </a:r>
          </a:p>
          <a:p>
            <a:pPr marL="0" indent="0" algn="ctr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</a:t>
            </a:r>
          </a:p>
          <a:p>
            <a:pPr algn="ctr"/>
            <a:endParaRPr lang="ru-RU" sz="1600" dirty="0"/>
          </a:p>
          <a:p>
            <a:endParaRPr lang="ru-RU" sz="1400" dirty="0"/>
          </a:p>
        </p:txBody>
      </p:sp>
      <p:sp>
        <p:nvSpPr>
          <p:cNvPr id="1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194805" y="4071081"/>
            <a:ext cx="4128670" cy="1867790"/>
          </a:xfrm>
          <a:prstGeom prst="rect">
            <a:avLst/>
          </a:prstGeom>
        </p:spPr>
        <p:txBody>
          <a:bodyPr anchor="ctr"/>
          <a:lstStyle/>
          <a:p>
            <a:pPr marL="358775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рынок и клиента;</a:t>
            </a:r>
          </a:p>
          <a:p>
            <a:pPr marL="358775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проблему и ценность, которую предлагает продукт;</a:t>
            </a:r>
          </a:p>
          <a:p>
            <a:pPr marL="358775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конкурентов, их продукты и возможности;</a:t>
            </a:r>
          </a:p>
          <a:p>
            <a:pPr marL="358775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требования к продукту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8775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разными маркетинговыми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0549" y="3287544"/>
            <a:ext cx="2993945" cy="36939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Бондаренко Иван</a:t>
            </a:r>
          </a:p>
          <a:p>
            <a:pPr marL="0" indent="0" algn="ctr">
              <a:buNone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продакт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-менеджер</a:t>
            </a:r>
          </a:p>
          <a:p>
            <a:pPr algn="ctr"/>
            <a:endParaRPr lang="ru-RU" sz="1600" dirty="0"/>
          </a:p>
        </p:txBody>
      </p:sp>
      <p:sp>
        <p:nvSpPr>
          <p:cNvPr id="17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49888" y="3287544"/>
            <a:ext cx="2993945" cy="36939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Марварова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Альфия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продажам</a:t>
            </a:r>
          </a:p>
          <a:p>
            <a:pPr algn="ctr"/>
            <a:endParaRPr lang="ru-RU" sz="1600" dirty="0"/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420100" y="4079353"/>
            <a:ext cx="3523733" cy="1898999"/>
          </a:xfrm>
          <a:prstGeom prst="rect">
            <a:avLst/>
          </a:prstGeom>
        </p:spPr>
        <p:txBody>
          <a:bodyPr anchor="t"/>
          <a:lstStyle/>
          <a:p>
            <a:pPr marL="358775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клиента;</a:t>
            </a:r>
          </a:p>
          <a:p>
            <a:pPr marL="358775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удовлетворение скрытых потребностей клиента</a:t>
            </a:r>
          </a:p>
          <a:p>
            <a:pPr marL="358775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претензиями и жалобами клиента;</a:t>
            </a:r>
          </a:p>
          <a:p>
            <a:pPr marL="358775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поддержка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партнёрских отношений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8775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офлайн и онлайн инструментами маркетинга</a:t>
            </a:r>
          </a:p>
          <a:p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/>
          <a:srcRect l="41781" t="20397" r="39886" b="48193"/>
          <a:stretch/>
        </p:blipFill>
        <p:spPr>
          <a:xfrm>
            <a:off x="9390275" y="1070700"/>
            <a:ext cx="2131583" cy="205423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/>
          <a:srcRect l="36067" t="19833" r="48883" b="53571"/>
          <a:stretch/>
        </p:blipFill>
        <p:spPr>
          <a:xfrm>
            <a:off x="5020066" y="1070699"/>
            <a:ext cx="2093342" cy="205423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/>
          <a:srcRect l="28526" t="30273" r="50680" b="33042"/>
          <a:stretch/>
        </p:blipFill>
        <p:spPr>
          <a:xfrm>
            <a:off x="673166" y="1070700"/>
            <a:ext cx="2070034" cy="205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922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Планы развития</a:t>
            </a:r>
            <a:endParaRPr sz="3600" b="1" dirty="0"/>
          </a:p>
        </p:txBody>
      </p:sp>
      <p:sp>
        <p:nvSpPr>
          <p:cNvPr id="2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5483" y="1073743"/>
            <a:ext cx="11256467" cy="5148344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целей: определить основные цели и задачи для развития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 VR туризма, такие как увеличение числа пользователей, увеличение выручки, расширение географического охвата и т.д.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уникальной концепции: разработать уникальную концепцию VR туризма, которая будет привлекательна для целевой аудитории, исследовать разные форматы и направления VR туризма.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платформы: создать платформу для VR туризма.</a:t>
            </a: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стратегия: разработать стратегию привлечения и удержания пользователей, определить маркетинговые каналы и средства продвижения.</a:t>
            </a: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контента: создать уникальный и качественный контент для VR туризма, включая виртуальные экскурсии, игры и другие интерактивные форматы.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командой: привлечь квалифицированных специалистов в команду.</a:t>
            </a: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Монетизация: разработать модель монетизации проекта, выявить источники дополнительных доходов.</a:t>
            </a: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партнерств: искать партнеров и сотрудничать с туристическими агентствами, музеями, национальными парками и другими организациями.</a:t>
            </a:r>
          </a:p>
          <a:p>
            <a:pPr marL="473075" indent="-457200" algn="just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и анализ результатов: регулярно отслеживать и анализировать результаты проекта, проводить исследования и обратную связь с пользователем, оптимизировать стратегии и тактики развития на основе полученных данных.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1619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605259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Контакты</a:t>
            </a:r>
            <a:endParaRPr sz="3600" b="1" dirty="0"/>
          </a:p>
        </p:txBody>
      </p:sp>
      <p:sp>
        <p:nvSpPr>
          <p:cNvPr id="48" name="Текст 1">
            <a:extLst>
              <a:ext uri="{FF2B5EF4-FFF2-40B4-BE49-F238E27FC236}">
                <a16:creationId xmlns:a16="http://schemas.microsoft.com/office/drawing/2014/main" id="{A1C40434-14F5-49C9-A42E-C5501DD05D56}"/>
              </a:ext>
            </a:extLst>
          </p:cNvPr>
          <p:cNvSpPr txBox="1">
            <a:spLocks/>
          </p:cNvSpPr>
          <p:nvPr/>
        </p:nvSpPr>
        <p:spPr>
          <a:xfrm>
            <a:off x="6940800" y="5408486"/>
            <a:ext cx="4597087" cy="14974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361448" y="981628"/>
            <a:ext cx="8644915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000"/>
              </a:spcAft>
            </a:pPr>
            <a:r>
              <a:rPr lang="ru-RU" sz="2000" b="1" i="1" spc="70" dirty="0">
                <a:solidFill>
                  <a:schemeClr val="tx1"/>
                </a:solidFill>
                <a:cs typeface="Arial"/>
              </a:rPr>
              <a:t>Аноховская Кристина </a:t>
            </a:r>
            <a:endParaRPr lang="ru-RU" sz="2000" b="1" i="1" spc="70" dirty="0" smtClean="0">
              <a:solidFill>
                <a:schemeClr val="tx1"/>
              </a:solidFill>
              <a:cs typeface="Arial"/>
            </a:endParaRPr>
          </a:p>
          <a:p>
            <a:pPr>
              <a:spcBef>
                <a:spcPts val="1800"/>
              </a:spcBef>
              <a:spcAft>
                <a:spcPts val="1000"/>
              </a:spcAft>
            </a:pPr>
            <a:r>
              <a:rPr lang="en-US" sz="2000" b="1" i="1" spc="70" dirty="0" smtClean="0">
                <a:solidFill>
                  <a:schemeClr val="tx1"/>
                </a:solidFill>
                <a:cs typeface="Arial"/>
              </a:rPr>
              <a:t>anohovskaya.kristina@gmail.c</a:t>
            </a:r>
            <a:r>
              <a:rPr lang="ru-RU" sz="2000" b="1" i="1" spc="70" dirty="0" smtClean="0">
                <a:solidFill>
                  <a:schemeClr val="tx1"/>
                </a:solidFill>
                <a:cs typeface="Arial"/>
              </a:rPr>
              <a:t>о</a:t>
            </a:r>
            <a:r>
              <a:rPr lang="en-US" sz="2000" b="1" i="1" spc="70" dirty="0" smtClean="0">
                <a:solidFill>
                  <a:schemeClr val="tx1"/>
                </a:solidFill>
                <a:cs typeface="Arial"/>
              </a:rPr>
              <a:t>m</a:t>
            </a:r>
            <a:endParaRPr lang="ru-RU" sz="2000" b="1" i="1" spc="70" dirty="0" smtClean="0">
              <a:solidFill>
                <a:schemeClr val="tx1"/>
              </a:solidFill>
              <a:cs typeface="Arial"/>
            </a:endParaRPr>
          </a:p>
          <a:p>
            <a:pPr>
              <a:spcBef>
                <a:spcPts val="1800"/>
              </a:spcBef>
              <a:spcAft>
                <a:spcPts val="1000"/>
              </a:spcAft>
            </a:pPr>
            <a:r>
              <a:rPr lang="ru-RU" sz="2000" b="1" i="1" spc="70" dirty="0" smtClean="0">
                <a:solidFill>
                  <a:schemeClr val="tx1"/>
                </a:solidFill>
                <a:cs typeface="Arial"/>
              </a:rPr>
              <a:t>+</a:t>
            </a:r>
            <a:r>
              <a:rPr lang="ru-RU" sz="2000" b="1" i="1" spc="70" dirty="0">
                <a:solidFill>
                  <a:schemeClr val="tx1"/>
                </a:solidFill>
                <a:cs typeface="Arial"/>
              </a:rPr>
              <a:t>7(</a:t>
            </a:r>
            <a:r>
              <a:rPr lang="ru-RU" sz="2000" b="1" i="1" spc="45" dirty="0">
                <a:solidFill>
                  <a:schemeClr val="tx1"/>
                </a:solidFill>
                <a:cs typeface="Arial"/>
              </a:rPr>
              <a:t>921)496-95-49</a:t>
            </a:r>
            <a:endParaRPr lang="ru-RU" sz="2000" b="1" i="1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50" name="Графический объект 10" descr="Значок человека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981628"/>
            <a:ext cx="423788" cy="435560"/>
          </a:xfrm>
          <a:prstGeom prst="rect">
            <a:avLst/>
          </a:prstGeom>
          <a:noFill/>
        </p:spPr>
      </p:pic>
      <p:pic>
        <p:nvPicPr>
          <p:cNvPr id="51" name="Графический объект 11" descr="Значок почты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1636638"/>
            <a:ext cx="423788" cy="423788"/>
          </a:xfrm>
          <a:prstGeom prst="rect">
            <a:avLst/>
          </a:prstGeom>
        </p:spPr>
      </p:pic>
      <p:pic>
        <p:nvPicPr>
          <p:cNvPr id="52" name="Графический объект 12" descr="Значок телефона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2279876"/>
            <a:ext cx="435560" cy="435560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2361449" y="2867957"/>
            <a:ext cx="4648952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000"/>
              </a:spcAft>
            </a:pPr>
            <a:r>
              <a:rPr lang="ru-RU" sz="2000" b="1" i="1" spc="70" dirty="0" smtClean="0">
                <a:solidFill>
                  <a:schemeClr val="tx1"/>
                </a:solidFill>
                <a:cs typeface="Arial"/>
              </a:rPr>
              <a:t>Бондаренко Иван </a:t>
            </a:r>
          </a:p>
          <a:p>
            <a:pPr>
              <a:spcBef>
                <a:spcPts val="1800"/>
              </a:spcBef>
              <a:spcAft>
                <a:spcPts val="1000"/>
              </a:spcAft>
            </a:pPr>
            <a:r>
              <a:rPr lang="en-US" sz="2000" b="1" i="1" spc="70" dirty="0" smtClean="0">
                <a:solidFill>
                  <a:schemeClr val="tx1"/>
                </a:solidFill>
                <a:cs typeface="Arial"/>
              </a:rPr>
              <a:t>ivanko23ert@gmail.c</a:t>
            </a:r>
            <a:r>
              <a:rPr lang="ru-RU" sz="2000" b="1" i="1" spc="70" dirty="0" smtClean="0">
                <a:solidFill>
                  <a:schemeClr val="tx1"/>
                </a:solidFill>
                <a:cs typeface="Arial"/>
              </a:rPr>
              <a:t>о</a:t>
            </a:r>
            <a:r>
              <a:rPr lang="en-US" sz="2000" b="1" i="1" spc="70" dirty="0" smtClean="0">
                <a:solidFill>
                  <a:schemeClr val="tx1"/>
                </a:solidFill>
                <a:cs typeface="Arial"/>
              </a:rPr>
              <a:t>m</a:t>
            </a:r>
            <a:endParaRPr lang="ru-RU" sz="2000" b="1" i="1" spc="70" dirty="0" smtClean="0">
              <a:solidFill>
                <a:schemeClr val="tx1"/>
              </a:solidFill>
              <a:cs typeface="Arial"/>
            </a:endParaRPr>
          </a:p>
          <a:p>
            <a:pPr>
              <a:spcBef>
                <a:spcPts val="1800"/>
              </a:spcBef>
              <a:spcAft>
                <a:spcPts val="1000"/>
              </a:spcAft>
            </a:pPr>
            <a:r>
              <a:rPr lang="ru-RU" sz="2000" b="1" i="1" spc="70" dirty="0" smtClean="0">
                <a:solidFill>
                  <a:schemeClr val="tx1"/>
                </a:solidFill>
                <a:cs typeface="Arial"/>
              </a:rPr>
              <a:t>+7(</a:t>
            </a:r>
            <a:r>
              <a:rPr lang="ru-RU" sz="2000" b="1" i="1" spc="45" dirty="0" smtClean="0">
                <a:solidFill>
                  <a:schemeClr val="tx1"/>
                </a:solidFill>
                <a:cs typeface="Arial"/>
              </a:rPr>
              <a:t>917)931-24-88</a:t>
            </a:r>
            <a:endParaRPr lang="ru-RU" sz="2000" b="1" i="1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65" name="Графический объект 10" descr="Значок человека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2895471"/>
            <a:ext cx="423788" cy="435560"/>
          </a:xfrm>
          <a:prstGeom prst="rect">
            <a:avLst/>
          </a:prstGeom>
          <a:noFill/>
        </p:spPr>
      </p:pic>
      <p:pic>
        <p:nvPicPr>
          <p:cNvPr id="66" name="Графический объект 11" descr="Значок почты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3550481"/>
            <a:ext cx="423788" cy="423788"/>
          </a:xfrm>
          <a:prstGeom prst="rect">
            <a:avLst/>
          </a:prstGeom>
        </p:spPr>
      </p:pic>
      <p:pic>
        <p:nvPicPr>
          <p:cNvPr id="67" name="Графический объект 12" descr="Значок телефона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4193719"/>
            <a:ext cx="435560" cy="435560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2361448" y="4827647"/>
            <a:ext cx="4648952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800"/>
              </a:spcBef>
              <a:spcAft>
                <a:spcPts val="1000"/>
              </a:spcAft>
            </a:pPr>
            <a:r>
              <a:rPr lang="ru-RU" sz="2000" b="1" i="1" spc="70" dirty="0">
                <a:solidFill>
                  <a:prstClr val="black"/>
                </a:solidFill>
              </a:rPr>
              <a:t>Марварова Альфия </a:t>
            </a:r>
          </a:p>
          <a:p>
            <a:pPr lvl="0">
              <a:spcBef>
                <a:spcPts val="1800"/>
              </a:spcBef>
              <a:spcAft>
                <a:spcPts val="1000"/>
              </a:spcAft>
            </a:pPr>
            <a:r>
              <a:rPr lang="en-US" sz="2000" b="1" i="1" spc="70" dirty="0">
                <a:solidFill>
                  <a:prstClr val="black"/>
                </a:solidFill>
              </a:rPr>
              <a:t>marvarova29@mail.ru</a:t>
            </a:r>
            <a:endParaRPr lang="ru-RU" sz="2000" b="1" i="1" spc="70" dirty="0">
              <a:solidFill>
                <a:prstClr val="black"/>
              </a:solidFill>
            </a:endParaRPr>
          </a:p>
          <a:p>
            <a:pPr lvl="0">
              <a:spcBef>
                <a:spcPts val="1800"/>
              </a:spcBef>
              <a:spcAft>
                <a:spcPts val="1000"/>
              </a:spcAft>
            </a:pPr>
            <a:r>
              <a:rPr lang="ru-RU" sz="2000" b="1" i="1" spc="70" dirty="0">
                <a:solidFill>
                  <a:prstClr val="black"/>
                </a:solidFill>
              </a:rPr>
              <a:t>+7(</a:t>
            </a:r>
            <a:r>
              <a:rPr lang="ru-RU" sz="2000" b="1" i="1" spc="45" dirty="0">
                <a:solidFill>
                  <a:prstClr val="black"/>
                </a:solidFill>
              </a:rPr>
              <a:t>91</a:t>
            </a:r>
            <a:r>
              <a:rPr lang="en-US" sz="2000" b="1" i="1" spc="45" dirty="0">
                <a:solidFill>
                  <a:prstClr val="black"/>
                </a:solidFill>
              </a:rPr>
              <a:t>9</a:t>
            </a:r>
            <a:r>
              <a:rPr lang="ru-RU" sz="2000" b="1" i="1" spc="45" dirty="0">
                <a:solidFill>
                  <a:prstClr val="black"/>
                </a:solidFill>
              </a:rPr>
              <a:t>)</a:t>
            </a:r>
            <a:r>
              <a:rPr lang="en-US" sz="2000" b="1" i="1" spc="45" dirty="0">
                <a:solidFill>
                  <a:prstClr val="black"/>
                </a:solidFill>
              </a:rPr>
              <a:t>697</a:t>
            </a:r>
            <a:r>
              <a:rPr lang="ru-RU" sz="2000" b="1" i="1" spc="45" dirty="0">
                <a:solidFill>
                  <a:prstClr val="black"/>
                </a:solidFill>
              </a:rPr>
              <a:t>-</a:t>
            </a:r>
            <a:r>
              <a:rPr lang="en-US" sz="2000" b="1" i="1" spc="45" dirty="0">
                <a:solidFill>
                  <a:prstClr val="black"/>
                </a:solidFill>
              </a:rPr>
              <a:t>62</a:t>
            </a:r>
            <a:r>
              <a:rPr lang="ru-RU" sz="2000" b="1" i="1" spc="45" dirty="0">
                <a:solidFill>
                  <a:prstClr val="black"/>
                </a:solidFill>
              </a:rPr>
              <a:t>-</a:t>
            </a:r>
            <a:r>
              <a:rPr lang="en-US" sz="2000" b="1" i="1" spc="45" dirty="0">
                <a:solidFill>
                  <a:prstClr val="black"/>
                </a:solidFill>
              </a:rPr>
              <a:t>20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pic>
        <p:nvPicPr>
          <p:cNvPr id="69" name="Графический объект 10" descr="Значок человека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4820933"/>
            <a:ext cx="423788" cy="435560"/>
          </a:xfrm>
          <a:prstGeom prst="rect">
            <a:avLst/>
          </a:prstGeom>
          <a:noFill/>
        </p:spPr>
      </p:pic>
      <p:pic>
        <p:nvPicPr>
          <p:cNvPr id="70" name="Графический объект 11" descr="Значок почты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5475943"/>
            <a:ext cx="423788" cy="423788"/>
          </a:xfrm>
          <a:prstGeom prst="rect">
            <a:avLst/>
          </a:prstGeom>
        </p:spPr>
      </p:pic>
      <p:pic>
        <p:nvPicPr>
          <p:cNvPr id="71" name="Графический объект 12" descr="Значок телефона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6775" y="6119181"/>
            <a:ext cx="435560" cy="4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0850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3137" y="1794065"/>
            <a:ext cx="2252645" cy="506393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 smtClean="0"/>
              <a:t>!</a:t>
            </a:r>
            <a:endParaRPr dirty="0"/>
          </a:p>
        </p:txBody>
      </p:sp>
      <p:sp>
        <p:nvSpPr>
          <p:cNvPr id="9" name="Прямоугольник 10"/>
          <p:cNvSpPr/>
          <p:nvPr/>
        </p:nvSpPr>
        <p:spPr>
          <a:xfrm>
            <a:off x="6103137" y="4505323"/>
            <a:ext cx="6121525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927</Words>
  <Application>Microsoft Office PowerPoint</Application>
  <PresentationFormat>Широкоэкранный</PresentationFormat>
  <Paragraphs>85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29</cp:revision>
  <dcterms:modified xsi:type="dcterms:W3CDTF">2023-11-12T17:37:33Z</dcterms:modified>
</cp:coreProperties>
</file>