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4" r:id="rId5"/>
    <p:sldId id="265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04.11.2024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8298-E1D7-42C3-9D1F-A7666EB9DB4F}"/>
              </a:ext>
            </a:extLst>
          </p:cNvPr>
          <p:cNvSpPr txBox="1"/>
          <p:nvPr/>
        </p:nvSpPr>
        <p:spPr>
          <a:xfrm>
            <a:off x="406860" y="4093586"/>
            <a:ext cx="6451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Ультразвуковой нож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0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84038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Ультразвуковой нож — это инновационное устройство, использующее ультразвуковые колебания для резки материалов с высокой точностью и минимальным воздействием на структуру. Он предназначен для резки текстиля, пластика, бумаги и пищевых продуктов, что делает его универсальным инструментом для различных </a:t>
            </a:r>
            <a:r>
              <a:rPr lang="ru-RU" sz="2400" dirty="0" smtClean="0">
                <a:solidFill>
                  <a:srgbClr val="000000"/>
                </a:solidFill>
                <a:ea typeface="Calibri" panose="020F0502020204030204" pitchFamily="34" charset="0"/>
              </a:rPr>
              <a:t>отраслей.</a:t>
            </a:r>
            <a:endParaRPr lang="ru-RU" sz="24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00B8C2-B808-4D2C-BB26-4AE936A6FEF3}"/>
              </a:ext>
            </a:extLst>
          </p:cNvPr>
          <p:cNvSpPr txBox="1"/>
          <p:nvPr/>
        </p:nvSpPr>
        <p:spPr>
          <a:xfrm>
            <a:off x="6228237" y="2200511"/>
            <a:ext cx="5113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 12.2025  - 03.2026</a:t>
            </a:r>
          </a:p>
          <a:p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31114" y="2691535"/>
            <a:ext cx="2173881" cy="35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0630892"/>
              </p:ext>
            </p:extLst>
          </p:nvPr>
        </p:nvGraphicFramePr>
        <p:xfrm>
          <a:off x="285750" y="1126349"/>
          <a:ext cx="11620500" cy="58891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0063">
                  <a:extLst>
                    <a:ext uri="{9D8B030D-6E8A-4147-A177-3AD203B41FA5}">
                      <a16:colId xmlns:a16="http://schemas.microsoft.com/office/drawing/2014/main" xmlns="" val="3478958516"/>
                    </a:ext>
                  </a:extLst>
                </a:gridCol>
                <a:gridCol w="3091002">
                  <a:extLst>
                    <a:ext uri="{9D8B030D-6E8A-4147-A177-3AD203B41FA5}">
                      <a16:colId xmlns:a16="http://schemas.microsoft.com/office/drawing/2014/main" xmlns="" val="3189750608"/>
                    </a:ext>
                  </a:extLst>
                </a:gridCol>
                <a:gridCol w="1851235">
                  <a:extLst>
                    <a:ext uri="{9D8B030D-6E8A-4147-A177-3AD203B41FA5}">
                      <a16:colId xmlns:a16="http://schemas.microsoft.com/office/drawing/2014/main" xmlns="" val="1957923723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968166989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xmlns="" val="1104241160"/>
                    </a:ext>
                  </a:extLst>
                </a:gridCol>
              </a:tblGrid>
              <a:tr h="1332978">
                <a:tc>
                  <a:txBody>
                    <a:bodyPr/>
                    <a:lstStyle/>
                    <a:p>
                      <a:r>
                        <a:rPr lang="ru-RU" dirty="0"/>
                        <a:t>Критерии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Ультразвуковой нож 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ЗАО "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Самарасталь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"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Техноинструмент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ЗАО "Куприн" 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8393633"/>
                  </a:ext>
                </a:extLst>
              </a:tr>
              <a:tr h="1083044">
                <a:tc>
                  <a:txBody>
                    <a:bodyPr/>
                    <a:lstStyle/>
                    <a:p>
                      <a:r>
                        <a:rPr lang="ru-RU" dirty="0" smtClean="0"/>
                        <a:t>Ультразвуковые ножи используют уникальную технологию, позволяет снизить трение при резке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673654"/>
                  </a:ext>
                </a:extLst>
              </a:tr>
              <a:tr h="689349">
                <a:tc>
                  <a:txBody>
                    <a:bodyPr/>
                    <a:lstStyle/>
                    <a:p>
                      <a:r>
                        <a:rPr lang="ru-RU" dirty="0" smtClean="0"/>
                        <a:t>Минимизация отходов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5520679"/>
                  </a:ext>
                </a:extLst>
              </a:tr>
              <a:tr h="864754">
                <a:tc>
                  <a:txBody>
                    <a:bodyPr/>
                    <a:lstStyle/>
                    <a:p>
                      <a:r>
                        <a:rPr lang="ru-RU" dirty="0" smtClean="0"/>
                        <a:t>Ультразвуковая резка позволяет обрабатывать материалы быстрее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71768"/>
                  </a:ext>
                </a:extLst>
              </a:tr>
              <a:tr h="666384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Экологичность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12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4A963FA-DEED-448D-9C44-5E0A4EF34DDA}"/>
              </a:ext>
            </a:extLst>
          </p:cNvPr>
          <p:cNvSpPr txBox="1"/>
          <p:nvPr/>
        </p:nvSpPr>
        <p:spPr>
          <a:xfrm>
            <a:off x="942975" y="1922480"/>
            <a:ext cx="471303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Потенциал рынка ультразвуковых ножей в России является значительным благодаря росту промышленного производства, увеличению инвестиций в технологии и повышению требований к качеству продукции. Ожидается, что внедрение ультразвуковых ножей будет способствовать улучшению процессов резки и повышению конкурентоспособности предприятий в различных отраслях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2021 год: Восстановление после пандемии привело к росту на уровне 5,3</a:t>
            </a:r>
            <a:r>
              <a:rPr lang="ru-RU" dirty="0" smtClean="0">
                <a:solidFill>
                  <a:schemeClr val="bg1"/>
                </a:solidFill>
              </a:rPr>
              <a:t>%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2022 </a:t>
            </a:r>
            <a:r>
              <a:rPr lang="ru-RU" dirty="0">
                <a:solidFill>
                  <a:schemeClr val="bg1"/>
                </a:solidFill>
              </a:rPr>
              <a:t>год: Прирост составил около </a:t>
            </a:r>
            <a:r>
              <a:rPr lang="ru-RU" dirty="0" smtClean="0">
                <a:solidFill>
                  <a:schemeClr val="bg1"/>
                </a:solidFill>
              </a:rPr>
              <a:t>4%.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2023 </a:t>
            </a:r>
            <a:r>
              <a:rPr lang="ru-RU" dirty="0">
                <a:solidFill>
                  <a:schemeClr val="bg1"/>
                </a:solidFill>
              </a:rPr>
              <a:t>год: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прирост на уровне 3,5%, что подтверждается растущими инвестициями в автоматизацию и новые </a:t>
            </a:r>
            <a:r>
              <a:rPr lang="ru-RU" dirty="0" smtClean="0">
                <a:solidFill>
                  <a:schemeClr val="bg1"/>
                </a:solidFill>
              </a:rPr>
              <a:t>технологии.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4303934-33B3-4497-A7ED-961A5BE48AAA}"/>
              </a:ext>
            </a:extLst>
          </p:cNvPr>
          <p:cNvSpPr txBox="1"/>
          <p:nvPr/>
        </p:nvSpPr>
        <p:spPr>
          <a:xfrm>
            <a:off x="6376527" y="1940478"/>
            <a:ext cx="50949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Целевая аудитория для продвижения: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•	Промышленные предприятия </a:t>
            </a:r>
            <a:r>
              <a:rPr lang="ru-RU" sz="2000" dirty="0" smtClean="0">
                <a:solidFill>
                  <a:schemeClr val="bg1"/>
                </a:solidFill>
              </a:rPr>
              <a:t>	(</a:t>
            </a:r>
            <a:r>
              <a:rPr lang="ru-RU" sz="2000" dirty="0">
                <a:solidFill>
                  <a:schemeClr val="bg1"/>
                </a:solidFill>
              </a:rPr>
              <a:t>производственные компании);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Кулинарные и гастрономические </a:t>
            </a:r>
            <a:r>
              <a:rPr lang="ru-RU" sz="2000" dirty="0" smtClean="0">
                <a:solidFill>
                  <a:schemeClr val="bg1"/>
                </a:solidFill>
              </a:rPr>
              <a:t>	предприятия</a:t>
            </a:r>
            <a:r>
              <a:rPr lang="ru-RU" sz="2000" dirty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Медицинские учреждения;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Научно-исследовательские </a:t>
            </a:r>
            <a:r>
              <a:rPr lang="ru-RU" sz="2000" dirty="0" smtClean="0">
                <a:solidFill>
                  <a:schemeClr val="bg1"/>
                </a:solidFill>
              </a:rPr>
              <a:t>	учреждения</a:t>
            </a:r>
            <a:r>
              <a:rPr lang="ru-RU" sz="2000" dirty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Ремонтные и монтажные службы;</a:t>
            </a:r>
          </a:p>
          <a:p>
            <a:r>
              <a:rPr lang="ru-RU" sz="2000" dirty="0">
                <a:solidFill>
                  <a:schemeClr val="bg1"/>
                </a:solidFill>
              </a:rPr>
              <a:t>•	Промышленность упаковки.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Рынки: </a:t>
            </a:r>
            <a:r>
              <a:rPr lang="ru-RU" sz="2000" dirty="0" smtClean="0">
                <a:solidFill>
                  <a:schemeClr val="bg1"/>
                </a:solidFill>
              </a:rPr>
              <a:t>B2B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Конкурентными преимуществами </a:t>
            </a:r>
            <a:r>
              <a:rPr lang="ru-RU" sz="2400" dirty="0" smtClean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проекта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разработке и коммерциализации ультразвукового ножа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строится на создании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высококачественного инструмента для резки, который обеспечивает точность, скорость и минимальные механические повреждения обрабатываемых материалов. 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E8019C-D3BA-4093-B4DC-76F37BC113B0}"/>
              </a:ext>
            </a:extLst>
          </p:cNvPr>
          <p:cNvSpPr txBox="1"/>
          <p:nvPr/>
        </p:nvSpPr>
        <p:spPr>
          <a:xfrm>
            <a:off x="997998" y="4008819"/>
            <a:ext cx="9934575" cy="2397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Передовые технологии;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Ультразвуковая резка позволяет обрабатывать материалы быстрее и с меньшими затратами энергии по сравнению с традиционными методами;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Минимизация отходов;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решения;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Чистота и точность реза: ультразвуковая технология обеспечивает идеальный срез без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повреждений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38250" y="0"/>
            <a:ext cx="6053750" cy="6858000"/>
          </a:xfrm>
          <a:prstGeom prst="rect">
            <a:avLst/>
          </a:prstGeom>
          <a:solidFill>
            <a:srgbClr val="E4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926DAA-4D2B-4E84-BDC4-C32D29A59A18}"/>
              </a:ext>
            </a:extLst>
          </p:cNvPr>
          <p:cNvSpPr txBox="1"/>
          <p:nvPr/>
        </p:nvSpPr>
        <p:spPr>
          <a:xfrm>
            <a:off x="377926" y="280217"/>
            <a:ext cx="552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Достигнутые результаты </a:t>
            </a: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498219" y="1034762"/>
            <a:ext cx="5440971" cy="38230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На входе в акселерационную программу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8908" y="1855829"/>
            <a:ext cx="4995224" cy="835182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8908" y="2827163"/>
            <a:ext cx="4995224" cy="928067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8908" y="3948749"/>
            <a:ext cx="4995224" cy="1186732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90131" y="1951241"/>
            <a:ext cx="464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i="1" dirty="0"/>
              <a:t>Идея стартап проекта в виде создать высокоэффективное и безопасное </a:t>
            </a:r>
            <a:r>
              <a:rPr lang="ru-RU" sz="1600" i="1" dirty="0" smtClean="0"/>
              <a:t>устройство</a:t>
            </a:r>
            <a:endParaRPr lang="ru-RU" sz="16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1435" y="2960492"/>
            <a:ext cx="4792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2. Оценка технической возможности реализации проекта, предварительные исследования</a:t>
            </a:r>
          </a:p>
        </p:txBody>
      </p:sp>
      <p:sp>
        <p:nvSpPr>
          <p:cNvPr id="17" name="Прямоугольник: скругленные углы 6">
            <a:extLst>
              <a:ext uri="{FF2B5EF4-FFF2-40B4-BE49-F238E27FC236}">
                <a16:creationId xmlns:a16="http://schemas.microsoft.com/office/drawing/2014/main" xmlns="" id="{0557C32A-9D29-4B46-A81D-CEAA98499B30}"/>
              </a:ext>
            </a:extLst>
          </p:cNvPr>
          <p:cNvSpPr/>
          <p:nvPr/>
        </p:nvSpPr>
        <p:spPr>
          <a:xfrm>
            <a:off x="6599451" y="864507"/>
            <a:ext cx="5023642" cy="774723"/>
          </a:xfrm>
          <a:prstGeom prst="roundRect">
            <a:avLst>
              <a:gd name="adj" fmla="val 259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Достигнутый результат на выходе: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600103" y="1867399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699643" y="1931746"/>
            <a:ext cx="47609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i="1" dirty="0" smtClean="0">
                <a:solidFill>
                  <a:schemeClr val="bg1"/>
                </a:solidFill>
              </a:rPr>
              <a:t>Создание </a:t>
            </a:r>
            <a:r>
              <a:rPr lang="ru-RU" sz="1600" i="1" dirty="0">
                <a:solidFill>
                  <a:schemeClr val="bg1"/>
                </a:solidFill>
              </a:rPr>
              <a:t>прототипа, который продемонстрирует преимущества ультразвуковой резки по сравнению с </a:t>
            </a:r>
            <a:r>
              <a:rPr lang="ru-RU" sz="1600" i="1">
                <a:solidFill>
                  <a:schemeClr val="bg1"/>
                </a:solidFill>
              </a:rPr>
              <a:t>традиционными </a:t>
            </a:r>
            <a:r>
              <a:rPr lang="ru-RU" sz="1600" i="1" smtClean="0">
                <a:solidFill>
                  <a:schemeClr val="bg1"/>
                </a:solidFill>
              </a:rPr>
              <a:t>методами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99450" y="3226329"/>
            <a:ext cx="5023642" cy="809127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875927" y="3369975"/>
            <a:ext cx="412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2. Разработан бизнес-план и финансовый  план проекта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99450" y="4207333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875927" y="4435689"/>
            <a:ext cx="412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3. Представлен технический вариант решения и возможно реализации проекта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2061744-B1CF-42CE-AF33-03D7D3EF0A05}"/>
              </a:ext>
            </a:extLst>
          </p:cNvPr>
          <p:cNvSpPr txBox="1"/>
          <p:nvPr/>
        </p:nvSpPr>
        <p:spPr>
          <a:xfrm>
            <a:off x="803246" y="4106222"/>
            <a:ext cx="4792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3. Анализ рынка </a:t>
            </a:r>
            <a:r>
              <a:rPr lang="ru-RU" sz="1600" i="1" dirty="0" smtClean="0"/>
              <a:t>ультразвуковых технологий </a:t>
            </a:r>
            <a:r>
              <a:rPr lang="ru-RU" sz="1600" i="1" dirty="0"/>
              <a:t>поиск конкурентов, составление финансового плана, бизнес плана</a:t>
            </a:r>
          </a:p>
        </p:txBody>
      </p:sp>
      <p:sp>
        <p:nvSpPr>
          <p:cNvPr id="31" name="Скругленный прямоугольник 13">
            <a:extLst>
              <a:ext uri="{FF2B5EF4-FFF2-40B4-BE49-F238E27FC236}">
                <a16:creationId xmlns:a16="http://schemas.microsoft.com/office/drawing/2014/main" xmlns="" id="{DC0C010A-696E-467C-9A65-D6C216AA794F}"/>
              </a:ext>
            </a:extLst>
          </p:cNvPr>
          <p:cNvSpPr/>
          <p:nvPr/>
        </p:nvSpPr>
        <p:spPr>
          <a:xfrm>
            <a:off x="600717" y="5391051"/>
            <a:ext cx="4995224" cy="646917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85FA57E-6072-4EDF-BC7C-E18236243C5B}"/>
              </a:ext>
            </a:extLst>
          </p:cNvPr>
          <p:cNvSpPr txBox="1"/>
          <p:nvPr/>
        </p:nvSpPr>
        <p:spPr>
          <a:xfrm>
            <a:off x="803245" y="5568918"/>
            <a:ext cx="4792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4. Начало технической реализации проекта</a:t>
            </a:r>
          </a:p>
        </p:txBody>
      </p:sp>
      <p:sp>
        <p:nvSpPr>
          <p:cNvPr id="33" name="Скругленный прямоугольник 28">
            <a:extLst>
              <a:ext uri="{FF2B5EF4-FFF2-40B4-BE49-F238E27FC236}">
                <a16:creationId xmlns:a16="http://schemas.microsoft.com/office/drawing/2014/main" xmlns="" id="{F301E4CB-1356-4E5F-8426-647B025B27AD}"/>
              </a:ext>
            </a:extLst>
          </p:cNvPr>
          <p:cNvSpPr/>
          <p:nvPr/>
        </p:nvSpPr>
        <p:spPr>
          <a:xfrm>
            <a:off x="6643188" y="5509971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8206094-E3C1-4F7A-8296-A15FF1E52E23}"/>
              </a:ext>
            </a:extLst>
          </p:cNvPr>
          <p:cNvSpPr txBox="1"/>
          <p:nvPr/>
        </p:nvSpPr>
        <p:spPr>
          <a:xfrm>
            <a:off x="6900633" y="5745580"/>
            <a:ext cx="46906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4. </a:t>
            </a:r>
            <a:r>
              <a:rPr lang="ru-RU" sz="1600" i="1" dirty="0" smtClean="0">
                <a:solidFill>
                  <a:schemeClr val="bg1"/>
                </a:solidFill>
              </a:rPr>
              <a:t>Ультразвуковая </a:t>
            </a:r>
            <a:r>
              <a:rPr lang="ru-RU" sz="1600" i="1" dirty="0">
                <a:solidFill>
                  <a:schemeClr val="bg1"/>
                </a:solidFill>
              </a:rPr>
              <a:t>резка открывает новые </a:t>
            </a:r>
            <a:r>
              <a:rPr lang="ru-RU" sz="1600" i="1" dirty="0" smtClean="0">
                <a:solidFill>
                  <a:schemeClr val="bg1"/>
                </a:solidFill>
              </a:rPr>
              <a:t>цели </a:t>
            </a:r>
            <a:r>
              <a:rPr lang="ru-RU" sz="1600" i="1" dirty="0">
                <a:solidFill>
                  <a:schemeClr val="bg1"/>
                </a:solidFill>
              </a:rPr>
              <a:t>для исследований и </a:t>
            </a:r>
            <a:r>
              <a:rPr lang="ru-RU" sz="1600" i="1" dirty="0" smtClean="0">
                <a:solidFill>
                  <a:schemeClr val="bg1"/>
                </a:solidFill>
              </a:rPr>
              <a:t>разработок, что </a:t>
            </a:r>
            <a:r>
              <a:rPr lang="ru-RU" sz="1600" i="1" dirty="0">
                <a:solidFill>
                  <a:schemeClr val="bg1"/>
                </a:solidFill>
              </a:rPr>
              <a:t>делает проект </a:t>
            </a:r>
            <a:r>
              <a:rPr lang="ru-RU" sz="1600" i="1" dirty="0" smtClean="0">
                <a:solidFill>
                  <a:schemeClr val="bg1"/>
                </a:solidFill>
              </a:rPr>
              <a:t>актуальным в инженерии</a:t>
            </a:r>
            <a:endParaRPr lang="ru-RU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150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383</Words>
  <Application>Microsoft Office PowerPoint</Application>
  <PresentationFormat>Произвольный</PresentationFormat>
  <Paragraphs>69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59</cp:revision>
  <dcterms:created xsi:type="dcterms:W3CDTF">2023-09-06T12:36:24Z</dcterms:created>
  <dcterms:modified xsi:type="dcterms:W3CDTF">2024-11-04T12:06:40Z</dcterms:modified>
</cp:coreProperties>
</file>