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4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file:///D:\Desktop\1%20&#1082;&#1091;&#1088;&#1089;\&#1094;&#1077;&#1085;&#1085;&#1080;&#1082;\&#1075;&#1088;&#1072;&#1092;&#1080;&#1082;%20&#1075;&#1072;&#1085;&#1090;&#1072;%20&#1101;&#1083;&#1077;&#1094;&#1077;&#1085;.xlsx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5911171196643834"/>
          <c:y val="8.3635678367604868E-2"/>
          <c:w val="0.72733314192470833"/>
          <c:h val="0.89645031819640997"/>
        </c:manualLayout>
      </c:layout>
      <c:barChart>
        <c:barDir val="bar"/>
        <c:grouping val="stacked"/>
        <c:ser>
          <c:idx val="0"/>
          <c:order val="0"/>
          <c:tx>
            <c:strRef>
              <c:f>Лист1!$C$1</c:f>
              <c:strCache>
                <c:ptCount val="1"/>
                <c:pt idx="0">
                  <c:v>Начало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cat>
            <c:strRef>
              <c:f>Лист1!$B$2:$B$34</c:f>
              <c:strCache>
                <c:ptCount val="33"/>
                <c:pt idx="0">
                  <c:v>Организационное собрание</c:v>
                </c:pt>
                <c:pt idx="1">
                  <c:v>Разработка идеи, цели, проблемы</c:v>
                </c:pt>
                <c:pt idx="2">
                  <c:v>Разработка названия</c:v>
                </c:pt>
                <c:pt idx="3">
                  <c:v>Актуальность проблемы</c:v>
                </c:pt>
                <c:pt idx="4">
                  <c:v>Поиск целевой аудитории</c:v>
                </c:pt>
                <c:pt idx="5">
                  <c:v>Опрос администраторов сетевых магазинов</c:v>
                </c:pt>
                <c:pt idx="6">
                  <c:v>Разработка паспорта проекта</c:v>
                </c:pt>
                <c:pt idx="7">
                  <c:v>Поиск сборщика, согласование условий</c:v>
                </c:pt>
                <c:pt idx="8">
                  <c:v>разработка концепта работы устройства</c:v>
                </c:pt>
                <c:pt idx="9">
                  <c:v>разработка теоретической части работы э.ценника</c:v>
                </c:pt>
                <c:pt idx="10">
                  <c:v>Концепция ценника</c:v>
                </c:pt>
                <c:pt idx="11">
                  <c:v>Поиск необходимых материалов</c:v>
                </c:pt>
                <c:pt idx="12">
                  <c:v>Составление финансового плана</c:v>
                </c:pt>
                <c:pt idx="13">
                  <c:v>Закуп необходимых материалов</c:v>
                </c:pt>
                <c:pt idx="14">
                  <c:v>Создание 1-ого прототипа э.ценника</c:v>
                </c:pt>
                <c:pt idx="15">
                  <c:v>Создание окончательного  прототипа </c:v>
                </c:pt>
                <c:pt idx="16">
                  <c:v>Организационное собрание</c:v>
                </c:pt>
                <c:pt idx="17">
                  <c:v>заверешение паспорта проекта </c:v>
                </c:pt>
                <c:pt idx="18">
                  <c:v>Составление программы для работы протатипа</c:v>
                </c:pt>
                <c:pt idx="19">
                  <c:v>Проверка программы для работы прототипа</c:v>
                </c:pt>
                <c:pt idx="20">
                  <c:v>Представление прототипа</c:v>
                </c:pt>
                <c:pt idx="21">
                  <c:v>Разработка дизайна ценника</c:v>
                </c:pt>
                <c:pt idx="22">
                  <c:v>Представление прототипа</c:v>
                </c:pt>
                <c:pt idx="23">
                  <c:v>Закуп необходимых деталей </c:v>
                </c:pt>
                <c:pt idx="24">
                  <c:v>Разработка первого ценника</c:v>
                </c:pt>
                <c:pt idx="25">
                  <c:v>Договор с магазином Пятерочка\Магнит</c:v>
                </c:pt>
                <c:pt idx="26">
                  <c:v>Поиск сборщиков для массовой работы</c:v>
                </c:pt>
                <c:pt idx="27">
                  <c:v>Изготовление ценников на 1 магазин</c:v>
                </c:pt>
                <c:pt idx="28">
                  <c:v>Установка системы эл. Ценников</c:v>
                </c:pt>
                <c:pt idx="29">
                  <c:v>Установка программного обеспечения</c:v>
                </c:pt>
                <c:pt idx="30">
                  <c:v>Обучение сотрудников</c:v>
                </c:pt>
                <c:pt idx="31">
                  <c:v>Пробный период работы ценников</c:v>
                </c:pt>
                <c:pt idx="32">
                  <c:v>Полный переход на эл.ценники</c:v>
                </c:pt>
              </c:strCache>
            </c:strRef>
          </c:cat>
          <c:val>
            <c:numRef>
              <c:f>Лист1!$C$2:$C$34</c:f>
              <c:numCache>
                <c:formatCode>dd/mm/yyyy</c:formatCode>
                <c:ptCount val="33"/>
                <c:pt idx="0">
                  <c:v>44964</c:v>
                </c:pt>
                <c:pt idx="1">
                  <c:v>44965</c:v>
                </c:pt>
                <c:pt idx="2">
                  <c:v>44973</c:v>
                </c:pt>
                <c:pt idx="3">
                  <c:v>44973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44992</c:v>
                </c:pt>
                <c:pt idx="8">
                  <c:v>44996</c:v>
                </c:pt>
                <c:pt idx="9">
                  <c:v>45006</c:v>
                </c:pt>
                <c:pt idx="10">
                  <c:v>44997</c:v>
                </c:pt>
                <c:pt idx="11">
                  <c:v>45001</c:v>
                </c:pt>
                <c:pt idx="12">
                  <c:v>45005</c:v>
                </c:pt>
                <c:pt idx="13">
                  <c:v>45008</c:v>
                </c:pt>
                <c:pt idx="14">
                  <c:v>45011</c:v>
                </c:pt>
                <c:pt idx="15">
                  <c:v>45014</c:v>
                </c:pt>
                <c:pt idx="16">
                  <c:v>45035</c:v>
                </c:pt>
                <c:pt idx="17">
                  <c:v>45036</c:v>
                </c:pt>
                <c:pt idx="18">
                  <c:v>45061</c:v>
                </c:pt>
                <c:pt idx="19">
                  <c:v>45068</c:v>
                </c:pt>
                <c:pt idx="20">
                  <c:v>45079</c:v>
                </c:pt>
                <c:pt idx="21">
                  <c:v>45082</c:v>
                </c:pt>
                <c:pt idx="22">
                  <c:v>45092</c:v>
                </c:pt>
                <c:pt idx="23">
                  <c:v>45107</c:v>
                </c:pt>
                <c:pt idx="24">
                  <c:v>45124</c:v>
                </c:pt>
                <c:pt idx="25">
                  <c:v>45128</c:v>
                </c:pt>
                <c:pt idx="26" formatCode="dd/mmm">
                  <c:v>45132</c:v>
                </c:pt>
                <c:pt idx="27">
                  <c:v>45138</c:v>
                </c:pt>
                <c:pt idx="28">
                  <c:v>45189</c:v>
                </c:pt>
                <c:pt idx="29">
                  <c:v>45195</c:v>
                </c:pt>
                <c:pt idx="30">
                  <c:v>45199</c:v>
                </c:pt>
                <c:pt idx="31">
                  <c:v>45204</c:v>
                </c:pt>
                <c:pt idx="32">
                  <c:v>45236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EC-41CC-9552-E0848058D5CC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Длительность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Лист1!$B$2:$B$34</c:f>
              <c:strCache>
                <c:ptCount val="33"/>
                <c:pt idx="0">
                  <c:v>Организационное собрание</c:v>
                </c:pt>
                <c:pt idx="1">
                  <c:v>Разработка идеи, цели, проблемы</c:v>
                </c:pt>
                <c:pt idx="2">
                  <c:v>Разработка названия</c:v>
                </c:pt>
                <c:pt idx="3">
                  <c:v>Актуальность проблемы</c:v>
                </c:pt>
                <c:pt idx="4">
                  <c:v>Поиск целевой аудитории</c:v>
                </c:pt>
                <c:pt idx="5">
                  <c:v>Опрос администраторов сетевых магазинов</c:v>
                </c:pt>
                <c:pt idx="6">
                  <c:v>Разработка паспорта проекта</c:v>
                </c:pt>
                <c:pt idx="7">
                  <c:v>Поиск сборщика, согласование условий</c:v>
                </c:pt>
                <c:pt idx="8">
                  <c:v>разработка концепта работы устройства</c:v>
                </c:pt>
                <c:pt idx="9">
                  <c:v>разработка теоретической части работы э.ценника</c:v>
                </c:pt>
                <c:pt idx="10">
                  <c:v>Концепция ценника</c:v>
                </c:pt>
                <c:pt idx="11">
                  <c:v>Поиск необходимых материалов</c:v>
                </c:pt>
                <c:pt idx="12">
                  <c:v>Составление финансового плана</c:v>
                </c:pt>
                <c:pt idx="13">
                  <c:v>Закуп необходимых материалов</c:v>
                </c:pt>
                <c:pt idx="14">
                  <c:v>Создание 1-ого прототипа э.ценника</c:v>
                </c:pt>
                <c:pt idx="15">
                  <c:v>Создание окончательного  прототипа </c:v>
                </c:pt>
                <c:pt idx="16">
                  <c:v>Организационное собрание</c:v>
                </c:pt>
                <c:pt idx="17">
                  <c:v>заверешение паспорта проекта </c:v>
                </c:pt>
                <c:pt idx="18">
                  <c:v>Составление программы для работы протатипа</c:v>
                </c:pt>
                <c:pt idx="19">
                  <c:v>Проверка программы для работы прототипа</c:v>
                </c:pt>
                <c:pt idx="20">
                  <c:v>Представление прототипа</c:v>
                </c:pt>
                <c:pt idx="21">
                  <c:v>Разработка дизайна ценника</c:v>
                </c:pt>
                <c:pt idx="22">
                  <c:v>Представление прототипа</c:v>
                </c:pt>
                <c:pt idx="23">
                  <c:v>Закуп необходимых деталей </c:v>
                </c:pt>
                <c:pt idx="24">
                  <c:v>Разработка первого ценника</c:v>
                </c:pt>
                <c:pt idx="25">
                  <c:v>Договор с магазином Пятерочка\Магнит</c:v>
                </c:pt>
                <c:pt idx="26">
                  <c:v>Поиск сборщиков для массовой работы</c:v>
                </c:pt>
                <c:pt idx="27">
                  <c:v>Изготовление ценников на 1 магазин</c:v>
                </c:pt>
                <c:pt idx="28">
                  <c:v>Установка системы эл. Ценников</c:v>
                </c:pt>
                <c:pt idx="29">
                  <c:v>Установка программного обеспечения</c:v>
                </c:pt>
                <c:pt idx="30">
                  <c:v>Обучение сотрудников</c:v>
                </c:pt>
                <c:pt idx="31">
                  <c:v>Пробный период работы ценников</c:v>
                </c:pt>
                <c:pt idx="32">
                  <c:v>Полный переход на эл.ценники</c:v>
                </c:pt>
              </c:strCache>
            </c:strRef>
          </c:cat>
          <c:val>
            <c:numRef>
              <c:f>Лист1!$D$2:$D$34</c:f>
              <c:numCache>
                <c:formatCode>General</c:formatCode>
                <c:ptCount val="33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14</c:v>
                </c:pt>
                <c:pt idx="7">
                  <c:v>4</c:v>
                </c:pt>
                <c:pt idx="8">
                  <c:v>10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7</c:v>
                </c:pt>
                <c:pt idx="14">
                  <c:v>2</c:v>
                </c:pt>
                <c:pt idx="15">
                  <c:v>20</c:v>
                </c:pt>
                <c:pt idx="16">
                  <c:v>1</c:v>
                </c:pt>
                <c:pt idx="17">
                  <c:v>3</c:v>
                </c:pt>
                <c:pt idx="18">
                  <c:v>7</c:v>
                </c:pt>
                <c:pt idx="19">
                  <c:v>3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14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45</c:v>
                </c:pt>
                <c:pt idx="28">
                  <c:v>5</c:v>
                </c:pt>
                <c:pt idx="29">
                  <c:v>3</c:v>
                </c:pt>
                <c:pt idx="30">
                  <c:v>3</c:v>
                </c:pt>
                <c:pt idx="31">
                  <c:v>30</c:v>
                </c:pt>
                <c:pt idx="32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EC-41CC-9552-E0848058D5CC}"/>
            </c:ext>
          </c:extLst>
        </c:ser>
        <c:dLbls/>
        <c:gapWidth val="0"/>
        <c:overlap val="100"/>
        <c:axId val="154877312"/>
        <c:axId val="154900736"/>
      </c:barChart>
      <c:catAx>
        <c:axId val="154877312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900736"/>
        <c:crosses val="autoZero"/>
        <c:auto val="1"/>
        <c:lblAlgn val="ctr"/>
        <c:lblOffset val="100"/>
      </c:catAx>
      <c:valAx>
        <c:axId val="154900736"/>
        <c:scaling>
          <c:orientation val="minMax"/>
          <c:min val="44964"/>
        </c:scaling>
        <c:axPos val="t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419]d\ mmm;@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877312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6B0866-505B-4BE8-8A22-332D5B2E9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F949DFD-0C03-4842-8F0A-2711958C8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F87C96-55E8-44BF-960C-5FF857621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5616DE-97D1-4B85-B9DB-6C0F83C1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6C054-7846-4A0A-A61D-348ED245D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34153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9DC945-68C6-49A5-8841-631EA866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3247B8-450E-44FC-A2D5-C2CA3138F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6D594A-8549-48C8-925B-E9279D79F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02254AA-5211-4D9D-ADF9-D8D38553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21BA01-ABA5-4323-9908-C443C23F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3897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CF0068-3E7A-42CA-8EAF-EF4428652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D953B4-8BDF-4AAF-818B-4DFF38316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D063A7-70FA-48F0-B184-052B11CF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EBA7129-5980-40AA-8138-9D78C05AB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7A387A-DD37-4367-8451-65EAAE15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1344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AAA5DA-6920-428B-8CD1-F2DCFE885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8EFED2-F791-4A20-BFD8-568F96CDB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158AB4-3A54-4083-991B-FADA328B8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E5763B7-11ED-4780-8A94-D6D07612D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CB6214-E5CE-4A32-91DD-92433390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96F41A9-6B11-4CBF-9A14-D2C81F9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3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74ACE1-7C5C-435B-BC50-5AE31C7C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415B57-C8FF-4B5A-A15D-6049169B7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893C806-53EC-4D73-B907-15FA09FEA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929DD28-1B97-465B-840A-64DA1B78D8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1D3C774-06AF-452F-B0F2-BBEF343F5E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73AF8A9-A522-43E5-98C7-F786B3398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0A356D5-27B3-4F1A-9BA6-A79A67C1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27E09E2-7275-4FDD-8E5A-96973B53B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388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D1107-F3D1-4A2E-B713-654FD1BA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07326AD-2B84-4FAB-886B-C08DB9624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6E51D0F-89DD-4DFD-B19B-3383A22C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662A15C-E9A4-4341-99F7-4A54D27AE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664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3459CB9-F83D-448D-9680-79F979C00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B032682-33AC-488A-810C-555937908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3A36666-D5B4-43EA-A48B-48E1D1D8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609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2D6619-BA1E-4F15-9985-A5A86091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23889FC-3A14-491B-BC49-5F48163B9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9302D0F-EFC1-4F8E-BF9D-D2506BDC6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22CB56C-E2FF-4982-B85B-83960F084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77C2D47-DD2D-4623-9EE2-27739F44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44A8B57-E99E-4AAC-B9E9-F59920AFE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6464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3A9623-E6BD-4F35-ACC6-D976A9131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1806E27-E704-45B2-8E59-B73D765BD0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427CBA0-C4E8-43FC-9B49-8BEBC4505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B58199C-A862-43A1-B233-9D3EA5E34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A04907A-A6BC-4F1F-BEA2-DA4E6BA3A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B08868-0CF6-4766-A70D-34EEC041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33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AB79A9-7E86-461B-9B81-9C2695ECC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62CA11C-9EBD-4F0D-9007-57BD956033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E3B78B-8260-4649-84F3-563B5A89D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CC93C7A-055E-4265-80A6-A0779E38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66E3720-26DA-418D-A3FC-61815FCE2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43173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10DCF7F-4810-40D2-8535-75AB73AE8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EB2AB8C-2E37-4982-B1FD-0E5503834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2E5FC1-178A-4998-983C-C1B8902B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13481A8-17A5-4CBE-8B72-0D296BBD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C9AE0F-909F-4380-8794-0835BA1EA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5306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3F33DF-09E0-413F-A851-62FF11E2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FD8AE7D-5910-446B-A0C2-4F4BB2DCD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E6003D-48A0-4072-84B9-D7DFAA862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20DEB-9A74-4188-8B4F-1801C2278317}" type="datetimeFigureOut">
              <a:rPr lang="ru-RU" smtClean="0"/>
              <a:pPr/>
              <a:t>06.07.2023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91DBA2B-FAA2-4368-AE87-BEE68393CE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F340DC-41AF-4392-AF38-3D005665F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2B6E5-2ADF-4E3E-BCB6-50C4CCEF34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588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gwork609@gmail.com" TargetMode="Externa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6D38B8-A089-4D45-AA39-13447A8FD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2330" y="1989069"/>
            <a:ext cx="5605670" cy="1520894"/>
          </a:xfrm>
        </p:spPr>
        <p:txBody>
          <a:bodyPr>
            <a:normAutofit/>
          </a:bodyPr>
          <a:lstStyle/>
          <a:p>
            <a:r>
              <a:rPr lang="ru-RU" sz="8000" dirty="0">
                <a:solidFill>
                  <a:srgbClr val="002060"/>
                </a:solidFill>
                <a:latin typeface="Gill Sans Nova Light" panose="020B0302020104020203" pitchFamily="34" charset="0"/>
              </a:rPr>
              <a:t>Элецен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D25E532-BAD9-4349-9035-2A66A5695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6553" y="4096670"/>
            <a:ext cx="5605670" cy="1747837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Выполнили: Байкова Ангелина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Крючкова Анна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Григорьев Александр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Горбунов Данил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1921E26-14A5-4511-B252-28F192A4E6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-990355" y="990358"/>
            <a:ext cx="6870768" cy="489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791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82136E5-4A60-465B-A651-9DC73B43D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02" y="604192"/>
            <a:ext cx="8092411" cy="23510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BF78608-3591-4E3C-977A-92E20AD1F1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49" t="9660" r="22898" b="16908"/>
          <a:stretch/>
        </p:blipFill>
        <p:spPr>
          <a:xfrm>
            <a:off x="9099576" y="604192"/>
            <a:ext cx="2375843" cy="2351095"/>
          </a:xfrm>
          <a:prstGeom prst="flowChartConnector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02AF05C-62E2-41A8-B2C3-D07FAA188CC0}"/>
              </a:ext>
            </a:extLst>
          </p:cNvPr>
          <p:cNvSpPr txBox="1"/>
          <p:nvPr/>
        </p:nvSpPr>
        <p:spPr>
          <a:xfrm>
            <a:off x="521502" y="3269974"/>
            <a:ext cx="25179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Лидер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Идейный деятель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Двигатель процесса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Критическое мышление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Организатор работы в команде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Распределитель обязанностей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EF4723B-2E33-4D6D-B5F2-85794B8A503F}"/>
              </a:ext>
            </a:extLst>
          </p:cNvPr>
          <p:cNvSpPr txBox="1"/>
          <p:nvPr/>
        </p:nvSpPr>
        <p:spPr>
          <a:xfrm>
            <a:off x="3308751" y="3269974"/>
            <a:ext cx="2517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Сборщик информации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Креативность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Критическое мышление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Навык успешного взаимодействия с людьми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Эмоциональный интеллект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19EC4A-CAF7-44CA-8452-1B49F603B98A}"/>
              </a:ext>
            </a:extLst>
          </p:cNvPr>
          <p:cNvSpPr txBox="1"/>
          <p:nvPr/>
        </p:nvSpPr>
        <p:spPr>
          <a:xfrm>
            <a:off x="6365339" y="3269974"/>
            <a:ext cx="21998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Дизайнер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Умение работать в команде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Коммуникабельность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Умение планировать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0E8D8CD-66DA-4A8E-8B01-CACF86A174AF}"/>
              </a:ext>
            </a:extLst>
          </p:cNvPr>
          <p:cNvSpPr txBox="1"/>
          <p:nvPr/>
        </p:nvSpPr>
        <p:spPr>
          <a:xfrm>
            <a:off x="8956135" y="3256383"/>
            <a:ext cx="26627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Технический партнёр</a:t>
            </a:r>
          </a:p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Принятие решений на основе требований и пожеланий</a:t>
            </a:r>
          </a:p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Коммуникабельность</a:t>
            </a:r>
          </a:p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Радиомеханик</a:t>
            </a:r>
          </a:p>
        </p:txBody>
      </p:sp>
    </p:spTree>
    <p:extLst>
      <p:ext uri="{BB962C8B-B14F-4D97-AF65-F5344CB8AC3E}">
        <p14:creationId xmlns:p14="http://schemas.microsoft.com/office/powerpoint/2010/main" xmlns="" val="3502117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C11BAD-E4F3-4A1C-B2C6-032CC857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7285" y="134911"/>
            <a:ext cx="7216515" cy="1555777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4FE931-21AE-4057-9DFA-3C87AF2CF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284" y="1484026"/>
            <a:ext cx="7216515" cy="467693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Есть бумажные ценники, которые приходится менять каждый день тратя силы, время и ресурсы</a:t>
            </a:r>
          </a:p>
          <a:p>
            <a:pPr marL="0" indent="0">
              <a:buNone/>
            </a:pPr>
            <a:endParaRPr lang="ru-RU" dirty="0">
              <a:latin typeface="Gill Sans Nova Light" panose="020B0302020104020203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Решение: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Электронные ценники решат проблему ежедневной замены бумажных ценников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5CB7B32-6FC9-4C76-987F-5988EC9792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4422" b="16695"/>
          <a:stretch/>
        </p:blipFill>
        <p:spPr>
          <a:xfrm rot="16200000">
            <a:off x="-1427187" y="1427187"/>
            <a:ext cx="6858000" cy="400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127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1ABD9D-227C-4097-AE87-803D50A1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7285" y="179882"/>
            <a:ext cx="7216515" cy="1510807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О проекте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E34C97-6337-4AA6-8FB5-35958BE34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285" y="1497496"/>
            <a:ext cx="7564385" cy="4679467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Gill Sans Nova Light" panose="020B0302020104020203" pitchFamily="34" charset="0"/>
              </a:rPr>
              <a:t>К концу мая 2023 нам удалось создать прототип электронного ценника, в последующем дисплеи будут заменены на менее энергозатратные и более информативные, пересмотр программного обеспечения и перевод электронных ценников на удаленную основу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BCB7B4F-5E1D-4987-8949-988A67BCE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762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BB1E5A-7F45-47CF-9C5E-73DF4AA4B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4695"/>
            <a:ext cx="10515599" cy="122599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Роль проекта в обеспечении </a:t>
            </a:r>
            <a:b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технологического суверенитета страны</a:t>
            </a:r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xmlns="" id="{C0F2B052-A45C-4346-BCB8-679833DF8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220774"/>
              </p:ext>
            </p:extLst>
          </p:nvPr>
        </p:nvGraphicFramePr>
        <p:xfrm>
          <a:off x="838199" y="2071094"/>
          <a:ext cx="10515599" cy="376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1535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697032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69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678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1827138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484550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CD584D35-C961-47FA-991B-52598A776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0077" y="2908669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47B8BF9-0C28-43E9-98B8-16171E050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476" y="3824255"/>
            <a:ext cx="292633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1984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CEACFE-E796-4418-9156-24CAC3E5D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6" y="239843"/>
            <a:ext cx="7171544" cy="1514006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F7B7257-C6E3-46B1-A9FF-4A235A056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2256" y="1753849"/>
            <a:ext cx="7171544" cy="4497049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Сетевые магазины, которые реализуют партии одинаковых товаров(продуктов, бытовой техники, электроники). Магазины, где большой ассортимент продукции и часто происходит смена товара или цены, проводятся маркетинговые акции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50F8731-D5D4-4996-B77A-1D9FB4C85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3664" y="0"/>
            <a:ext cx="400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3073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BB90D-9DDA-433B-A749-8FD0EA81B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204" y="148709"/>
            <a:ext cx="7050910" cy="74761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Потенциальный объем рынка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750B413-EF79-49A6-9EFE-1C3807AE8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545" y="896320"/>
            <a:ext cx="6836228" cy="56248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40144CC-1340-4FEE-83F9-3B83CA9A7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0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9798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37EF7E-3A73-4760-95CD-878371061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256" y="0"/>
            <a:ext cx="7313543" cy="132556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Анализ конкурентов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EDD0B3F-9971-422F-B04E-F67E883E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5072" cy="6858000"/>
          </a:xfrm>
          <a:prstGeom prst="rect">
            <a:avLst/>
          </a:prstGeom>
        </p:spPr>
      </p:pic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xmlns="" id="{F315C1C0-D872-435C-9AA3-AF0949115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682534"/>
              </p:ext>
            </p:extLst>
          </p:nvPr>
        </p:nvGraphicFramePr>
        <p:xfrm>
          <a:off x="4214191" y="1065511"/>
          <a:ext cx="7139607" cy="5716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9607">
                  <a:extLst>
                    <a:ext uri="{9D8B030D-6E8A-4147-A177-3AD203B41FA5}">
                      <a16:colId xmlns:a16="http://schemas.microsoft.com/office/drawing/2014/main" xmlns="" val="2318763256"/>
                    </a:ext>
                  </a:extLst>
                </a:gridCol>
              </a:tblGrid>
              <a:tr h="962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Основные фирмы-конкуренты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78557185"/>
                  </a:ext>
                </a:extLst>
              </a:tr>
              <a:tr h="35494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Компания Пилот: оборудование и программные решения «Пилот» по достоинству оценили такие ритейлеры, как «Ашан», «Атак», «Детский мир», «Иль де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Ботэ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», «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Л’Этуаль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», «Магнит», «Рольф», Amway, Gloria Jeans, Gucci и другие.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Gill Sans Nova Light" panose="020B03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100 поставщиков, с которыми сотрудничает компания, более 3400 обслуживаемых точек.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Gill Sans Nova Light" panose="020B03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Разработчик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Betterstore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: сотрудничает с такими компаниями, как Магнит, Билайн, МТС, DNS,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МарияРа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Зооптторг.рф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 и еще 28 реализованных примеров.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Gill Sans Nova Light" panose="020B03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Компания Smart Price: в портфолио успешных проектов ведущие федеральные и региональные сети России и стран СНГ, такие как: Х5 Ритейл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груп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, Спортмастер, Теле2, Магнум (Казахстан), Дарвин,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Обойкин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ill Sans Nova Light" panose="020B0302020104020203" pitchFamily="34" charset="0"/>
                          <a:ea typeface="+mn-ea"/>
                          <a:cs typeface="+mn-cs"/>
                        </a:rPr>
                        <a:t> и многие другие.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735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802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535EF436-3039-4CA7-9F1E-574B5633B4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53235517"/>
              </p:ext>
            </p:extLst>
          </p:nvPr>
        </p:nvGraphicFramePr>
        <p:xfrm>
          <a:off x="4239438" y="1375048"/>
          <a:ext cx="7250197" cy="3978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0197">
                  <a:extLst>
                    <a:ext uri="{9D8B030D-6E8A-4147-A177-3AD203B41FA5}">
                      <a16:colId xmlns:a16="http://schemas.microsoft.com/office/drawing/2014/main" xmlns="" val="410325452"/>
                    </a:ext>
                  </a:extLst>
                </a:gridCol>
              </a:tblGrid>
              <a:tr h="949038">
                <a:tc>
                  <a:txBody>
                    <a:bodyPr/>
                    <a:lstStyle/>
                    <a:p>
                      <a:r>
                        <a:rPr lang="ru-RU" dirty="0"/>
                        <a:t>Наши преимущества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8669125"/>
                  </a:ext>
                </a:extLst>
              </a:tr>
              <a:tr h="3029791">
                <a:tc>
                  <a:txBody>
                    <a:bodyPr/>
                    <a:lstStyle/>
                    <a:p>
                      <a:r>
                        <a:rPr lang="ru-RU" dirty="0"/>
                        <a:t>-Быстрота</a:t>
                      </a:r>
                    </a:p>
                    <a:p>
                      <a:r>
                        <a:rPr lang="ru-RU" dirty="0"/>
                        <a:t>-Нет аналогов в России</a:t>
                      </a:r>
                    </a:p>
                    <a:p>
                      <a:r>
                        <a:rPr lang="ru-RU" dirty="0"/>
                        <a:t>-Практичность</a:t>
                      </a:r>
                    </a:p>
                    <a:p>
                      <a:r>
                        <a:rPr lang="ru-RU" dirty="0"/>
                        <a:t>-Удобство</a:t>
                      </a:r>
                      <a:br>
                        <a:rPr lang="ru-RU" dirty="0"/>
                      </a:br>
                      <a:r>
                        <a:rPr lang="ru-RU" dirty="0"/>
                        <a:t>-Инновация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236991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31D46C4-E1E4-459F-9F20-DEAF5A57D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9313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325D4F-B198-451C-830F-55A580123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Бизнес модель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DE7C97-86F4-4198-B791-4EF006CEAA1A}"/>
              </a:ext>
            </a:extLst>
          </p:cNvPr>
          <p:cNvSpPr txBox="1"/>
          <p:nvPr/>
        </p:nvSpPr>
        <p:spPr>
          <a:xfrm>
            <a:off x="838200" y="1518410"/>
            <a:ext cx="36675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Ключевые партнеры: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-ООО "АГРОТОРГ"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-АО "ТАНДЕР"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-ООО "АЛЬКОР И КО"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-ООО "АШАН"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B428F3B-8354-4582-A9F6-48F39F490FE5}"/>
              </a:ext>
            </a:extLst>
          </p:cNvPr>
          <p:cNvSpPr txBox="1"/>
          <p:nvPr/>
        </p:nvSpPr>
        <p:spPr>
          <a:xfrm>
            <a:off x="3568147" y="1520534"/>
            <a:ext cx="3071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Ключевые виды деятельности: производство электронных ценников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9E08A4-6AAE-4AF8-82C7-EC143325C0B7}"/>
              </a:ext>
            </a:extLst>
          </p:cNvPr>
          <p:cNvSpPr txBox="1"/>
          <p:nvPr/>
        </p:nvSpPr>
        <p:spPr>
          <a:xfrm>
            <a:off x="6599581" y="1518410"/>
            <a:ext cx="27697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Ключевые ресурсы: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-Материальные ресурсы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-Интеллектуальные ресурсы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-Финансы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7F01B0B-41DF-4CDE-A0AF-139147C9B21C}"/>
              </a:ext>
            </a:extLst>
          </p:cNvPr>
          <p:cNvSpPr txBox="1"/>
          <p:nvPr/>
        </p:nvSpPr>
        <p:spPr>
          <a:xfrm>
            <a:off x="9515061" y="1518410"/>
            <a:ext cx="24516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Ценностные предложения: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-Скорость актуализации информации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E1B5278-9614-446F-85A5-ADC66CC2D2CF}"/>
              </a:ext>
            </a:extLst>
          </p:cNvPr>
          <p:cNvSpPr txBox="1"/>
          <p:nvPr/>
        </p:nvSpPr>
        <p:spPr>
          <a:xfrm>
            <a:off x="838200" y="3708374"/>
            <a:ext cx="27034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Взаимоотношение с клиентами: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-Совместное создание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-Автоматизированное обслуживание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8C75E38-5C33-4191-ADE4-1D4E51AB40E7}"/>
              </a:ext>
            </a:extLst>
          </p:cNvPr>
          <p:cNvSpPr txBox="1"/>
          <p:nvPr/>
        </p:nvSpPr>
        <p:spPr>
          <a:xfrm>
            <a:off x="3568147" y="3708374"/>
            <a:ext cx="26885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Каналы сбыта: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-Оптовики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-Собственный сайт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-Онлайн конференции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B124199-9D3A-4DDC-92E5-68F39F13AC3E}"/>
              </a:ext>
            </a:extLst>
          </p:cNvPr>
          <p:cNvSpPr txBox="1"/>
          <p:nvPr/>
        </p:nvSpPr>
        <p:spPr>
          <a:xfrm>
            <a:off x="6599581" y="3708374"/>
            <a:ext cx="2146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Потребительские сегменты: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-Сети магазинов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A591EDE-214B-454C-A2B5-B639B22FB338}"/>
              </a:ext>
            </a:extLst>
          </p:cNvPr>
          <p:cNvSpPr txBox="1"/>
          <p:nvPr/>
        </p:nvSpPr>
        <p:spPr>
          <a:xfrm>
            <a:off x="9278179" y="3708374"/>
            <a:ext cx="26885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ill Sans Nova Light" panose="020B0302020104020203" pitchFamily="34" charset="0"/>
              </a:rPr>
              <a:t>Структура издержек: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-Оплата деталей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-Заработная плата сотрудников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Потоки поступления доходов: </a:t>
            </a:r>
          </a:p>
          <a:p>
            <a:r>
              <a:rPr lang="ru-RU" sz="2000" dirty="0">
                <a:latin typeface="Gill Sans Nova Light" panose="020B0302020104020203" pitchFamily="34" charset="0"/>
              </a:rPr>
              <a:t>-Продажа продукта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2356458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F6B08B-6F07-4F33-841B-1F8139AC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55" y="278296"/>
            <a:ext cx="5456583" cy="129312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Цель по </a:t>
            </a:r>
            <a:r>
              <a:rPr lang="en-US" dirty="0">
                <a:solidFill>
                  <a:srgbClr val="002060"/>
                </a:solidFill>
                <a:latin typeface="Gill Sans Nova Light" panose="020B0302020104020203" pitchFamily="34" charset="0"/>
              </a:rPr>
              <a:t>SMART</a:t>
            </a:r>
            <a:endParaRPr lang="ru-RU" dirty="0">
              <a:solidFill>
                <a:srgbClr val="002060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B51399-A023-4896-A84F-02DFB8752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6955" y="1571419"/>
            <a:ext cx="7235688" cy="430840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Gill Sans Nova Light" panose="020B0302020104020203" pitchFamily="34" charset="0"/>
              </a:rPr>
              <a:t>К концу мая 2023 года создать прототип электронного ценника в количестве двух штук для наглядного представления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81242F2-09BE-44CE-B15F-07ECDB0C8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" y="0"/>
            <a:ext cx="400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442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FCA580-539B-4424-AA8A-18C2A09C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Gill Sans Nova Light" panose="020B0302020104020203" pitchFamily="34" charset="0"/>
              </a:rPr>
              <a:t>Стартовые инвестиции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A5BEDB42-347E-4216-B0C0-C89C4A6C53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80300742"/>
              </p:ext>
            </p:extLst>
          </p:nvPr>
        </p:nvGraphicFramePr>
        <p:xfrm>
          <a:off x="838200" y="1825624"/>
          <a:ext cx="10515597" cy="3083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145171756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89402242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1309032398"/>
                    </a:ext>
                  </a:extLst>
                </a:gridCol>
              </a:tblGrid>
              <a:tr h="1027837">
                <a:tc>
                  <a:txBody>
                    <a:bodyPr/>
                    <a:lstStyle/>
                    <a:p>
                      <a:r>
                        <a:rPr lang="ru-RU" dirty="0"/>
                        <a:t>Статья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Сумма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7942441"/>
                  </a:ext>
                </a:extLst>
              </a:tr>
              <a:tr h="1027837">
                <a:tc>
                  <a:txBody>
                    <a:bodyPr/>
                    <a:lstStyle/>
                    <a:p>
                      <a:r>
                        <a:rPr lang="ru-RU" dirty="0"/>
                        <a:t>Паяльник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1526220"/>
                  </a:ext>
                </a:extLst>
              </a:tr>
              <a:tr h="1027837"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3644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57858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F47131-9552-40FE-801B-8CF7FE871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070" y="257382"/>
            <a:ext cx="5920409" cy="1319627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Организационный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EA6A4E-5D89-4814-84C4-E00C33C0E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5069" y="1457739"/>
            <a:ext cx="7537574" cy="49960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latin typeface="Gill Sans Nova Light" panose="020B0302020104020203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Gill Sans Nova Light" panose="020B0302020104020203" pitchFamily="34" charset="0"/>
              </a:rPr>
              <a:t>Выбранная система налогообложения ООО, на УСН, сначала 1% от доходов, так как в Удмуртии действует налоговая льгота.</a:t>
            </a:r>
            <a:br>
              <a:rPr lang="ru-RU" sz="2400" dirty="0">
                <a:latin typeface="Gill Sans Nova Light" panose="020B0302020104020203" pitchFamily="34" charset="0"/>
              </a:rPr>
            </a:br>
            <a:r>
              <a:rPr lang="ru-RU" sz="2400" dirty="0">
                <a:latin typeface="Gill Sans Nova Light" panose="020B0302020104020203" pitchFamily="34" charset="0"/>
              </a:rPr>
              <a:t>Потом УСН Доходы-расходы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8CDBDE8-0BCF-47B1-9CA7-E0374D0C7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400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9358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B50DA778-68FE-4063-AA44-9E9F8C64F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69855395"/>
              </p:ext>
            </p:extLst>
          </p:nvPr>
        </p:nvGraphicFramePr>
        <p:xfrm>
          <a:off x="0" y="0"/>
          <a:ext cx="12296395" cy="7199086"/>
        </p:xfrm>
        <a:graphic>
          <a:graphicData uri="http://schemas.openxmlformats.org/drawingml/2006/table">
            <a:tbl>
              <a:tblPr firstRow="1" bandRow="1"/>
              <a:tblGrid>
                <a:gridCol w="786593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2522664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580572">
                  <a:extLst>
                    <a:ext uri="{9D8B030D-6E8A-4147-A177-3AD203B41FA5}">
                      <a16:colId xmlns:a16="http://schemas.microsoft.com/office/drawing/2014/main" xmlns="" val="3527733764"/>
                    </a:ext>
                  </a:extLst>
                </a:gridCol>
                <a:gridCol w="435428">
                  <a:extLst>
                    <a:ext uri="{9D8B030D-6E8A-4147-A177-3AD203B41FA5}">
                      <a16:colId xmlns:a16="http://schemas.microsoft.com/office/drawing/2014/main" xmlns="" val="3307861886"/>
                    </a:ext>
                  </a:extLst>
                </a:gridCol>
                <a:gridCol w="397169">
                  <a:extLst>
                    <a:ext uri="{9D8B030D-6E8A-4147-A177-3AD203B41FA5}">
                      <a16:colId xmlns:a16="http://schemas.microsoft.com/office/drawing/2014/main" xmlns="" val="1648135745"/>
                    </a:ext>
                  </a:extLst>
                </a:gridCol>
                <a:gridCol w="183403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580571">
                  <a:extLst>
                    <a:ext uri="{9D8B030D-6E8A-4147-A177-3AD203B41FA5}">
                      <a16:colId xmlns:a16="http://schemas.microsoft.com/office/drawing/2014/main" xmlns="" val="1337105991"/>
                    </a:ext>
                  </a:extLst>
                </a:gridCol>
                <a:gridCol w="230124">
                  <a:extLst>
                    <a:ext uri="{9D8B030D-6E8A-4147-A177-3AD203B41FA5}">
                      <a16:colId xmlns:a16="http://schemas.microsoft.com/office/drawing/2014/main" xmlns="" val="3298039927"/>
                    </a:ext>
                  </a:extLst>
                </a:gridCol>
                <a:gridCol w="338836">
                  <a:extLst>
                    <a:ext uri="{9D8B030D-6E8A-4147-A177-3AD203B41FA5}">
                      <a16:colId xmlns:a16="http://schemas.microsoft.com/office/drawing/2014/main" xmlns="" val="1710031630"/>
                    </a:ext>
                  </a:extLst>
                </a:gridCol>
                <a:gridCol w="109306">
                  <a:extLst>
                    <a:ext uri="{9D8B030D-6E8A-4147-A177-3AD203B41FA5}">
                      <a16:colId xmlns:a16="http://schemas.microsoft.com/office/drawing/2014/main" xmlns="" val="386891928"/>
                    </a:ext>
                  </a:extLst>
                </a:gridCol>
                <a:gridCol w="31206">
                  <a:extLst>
                    <a:ext uri="{9D8B030D-6E8A-4147-A177-3AD203B41FA5}">
                      <a16:colId xmlns:a16="http://schemas.microsoft.com/office/drawing/2014/main" xmlns="" val="3223185802"/>
                    </a:ext>
                  </a:extLst>
                </a:gridCol>
                <a:gridCol w="445239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445239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104027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41212">
                  <a:extLst>
                    <a:ext uri="{9D8B030D-6E8A-4147-A177-3AD203B41FA5}">
                      <a16:colId xmlns:a16="http://schemas.microsoft.com/office/drawing/2014/main" xmlns="" val="409949538"/>
                    </a:ext>
                  </a:extLst>
                </a:gridCol>
                <a:gridCol w="268388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237309">
                  <a:extLst>
                    <a:ext uri="{9D8B030D-6E8A-4147-A177-3AD203B41FA5}">
                      <a16:colId xmlns:a16="http://schemas.microsoft.com/office/drawing/2014/main" xmlns="" val="532948784"/>
                    </a:ext>
                  </a:extLst>
                </a:gridCol>
                <a:gridCol w="466858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445239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127852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33899">
                  <a:extLst>
                    <a:ext uri="{9D8B030D-6E8A-4147-A177-3AD203B41FA5}">
                      <a16:colId xmlns:a16="http://schemas.microsoft.com/office/drawing/2014/main" xmlns="" val="2925335547"/>
                    </a:ext>
                  </a:extLst>
                </a:gridCol>
                <a:gridCol w="275701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169538">
                  <a:extLst>
                    <a:ext uri="{9D8B030D-6E8A-4147-A177-3AD203B41FA5}">
                      <a16:colId xmlns:a16="http://schemas.microsoft.com/office/drawing/2014/main" xmlns="" val="1193400941"/>
                    </a:ext>
                  </a:extLst>
                </a:gridCol>
                <a:gridCol w="445239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445239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402915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  <a:gridCol w="1146629">
                  <a:extLst>
                    <a:ext uri="{9D8B030D-6E8A-4147-A177-3AD203B41FA5}">
                      <a16:colId xmlns:a16="http://schemas.microsoft.com/office/drawing/2014/main" xmlns="" val="161743212"/>
                    </a:ext>
                  </a:extLst>
                </a:gridCol>
              </a:tblGrid>
              <a:tr h="83755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gridSpan="23"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475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475464">
                <a:tc gridSpan="2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5688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92500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118750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138750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138750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138750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138750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138750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138750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138750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138750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138750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138750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1599250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5851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600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600 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600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600 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600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600</a:t>
                      </a:r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509204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Постоянные расходы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Квт/ч</a:t>
                      </a:r>
                      <a:endParaRPr lang="ru-RU" sz="1200" b="0" i="0"/>
                    </a:p>
                  </a:txBody>
                  <a:tcPr marL="2903" marR="2903" marT="2903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2400</a:t>
                      </a: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989623"/>
                  </a:ext>
                </a:extLst>
              </a:tr>
              <a:tr h="699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82205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103125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123750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123750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123750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123750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123750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123750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123750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123750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123750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123750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1422830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6183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b="0" i="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8000</a:t>
                      </a:r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12500 </a:t>
                      </a:r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12160 </a:t>
                      </a:r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12160 </a:t>
                      </a:r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12160</a:t>
                      </a:r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12160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12160</a:t>
                      </a:r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12160</a:t>
                      </a:r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12160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12160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142100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5851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b="0" i="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875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875 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5851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15625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15200 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15200 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177625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457184">
                <a:tc gridSpan="2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8020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350 - паяльник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40924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FE8AD834-935F-42A9-94F9-B2AABE7BC56F}"/>
              </a:ext>
            </a:extLst>
          </p:cNvPr>
          <p:cNvGraphicFramePr>
            <a:graphicFrameLocks/>
          </p:cNvGraphicFramePr>
          <p:nvPr/>
        </p:nvGraphicFramePr>
        <p:xfrm>
          <a:off x="942975" y="-78582"/>
          <a:ext cx="10306049" cy="7015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072BED0-03DA-4ED4-96D7-11719639B9B9}"/>
              </a:ext>
            </a:extLst>
          </p:cNvPr>
          <p:cNvSpPr/>
          <p:nvPr/>
        </p:nvSpPr>
        <p:spPr>
          <a:xfrm>
            <a:off x="10933043" y="0"/>
            <a:ext cx="315981" cy="490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4775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E8EFF8-AA47-4A2A-AB62-4220F25A9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813" y="199833"/>
            <a:ext cx="9604513" cy="935902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Координаты команды проекта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598C3A0E-A1B5-4032-A2A8-5E03A159FE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221" y="1163929"/>
            <a:ext cx="8172206" cy="22932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F8BE1E5-4FF8-42BC-B0BF-3DBD12A26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30" y="3855643"/>
            <a:ext cx="8267701" cy="103829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142FFE-040E-446F-9868-BF59058D8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453" y="1135734"/>
            <a:ext cx="2339501" cy="23214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8771113-32F4-4EF7-AC5E-CDBE9BA1B42E}"/>
              </a:ext>
            </a:extLst>
          </p:cNvPr>
          <p:cNvSpPr txBox="1"/>
          <p:nvPr/>
        </p:nvSpPr>
        <p:spPr>
          <a:xfrm>
            <a:off x="9238508" y="3892589"/>
            <a:ext cx="2339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l Sans Nova Light" panose="020B0302020104020203" pitchFamily="34" charset="0"/>
              </a:rPr>
              <a:t>Горбунов Данил</a:t>
            </a:r>
            <a:br>
              <a:rPr lang="ru-RU" dirty="0">
                <a:latin typeface="Gill Sans Nova Light" panose="020B0302020104020203" pitchFamily="34" charset="0"/>
              </a:rPr>
            </a:br>
            <a:r>
              <a:rPr lang="en-US" dirty="0">
                <a:latin typeface="Gill Sans Nova Light" panose="020B0302020104020203" pitchFamily="34" charset="0"/>
                <a:hlinkClick r:id="rId5"/>
              </a:rPr>
              <a:t>dgwork609@gmail.com</a:t>
            </a:r>
            <a:r>
              <a:rPr lang="en-US" dirty="0">
                <a:latin typeface="Gill Sans Nova Light" panose="020B0302020104020203" pitchFamily="34" charset="0"/>
              </a:rPr>
              <a:t/>
            </a:r>
            <a:br>
              <a:rPr lang="en-US" dirty="0">
                <a:latin typeface="Gill Sans Nova Light" panose="020B0302020104020203" pitchFamily="34" charset="0"/>
              </a:rPr>
            </a:br>
            <a:r>
              <a:rPr lang="en-US" dirty="0">
                <a:latin typeface="Gill Sans Nova Light" panose="020B0302020104020203" pitchFamily="34" charset="0"/>
              </a:rPr>
              <a:t>89223094355</a:t>
            </a:r>
            <a:endParaRPr lang="ru-RU" dirty="0">
              <a:latin typeface="Gill Sans Nova Light" panose="020B03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9479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F86CD1-A509-46F9-8367-AA2940F5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387" y="2861951"/>
            <a:ext cx="6039678" cy="1134097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Gill Sans Nova Light" panose="020B0302020104020203" pitchFamily="34" charset="0"/>
              </a:rPr>
              <a:t>Спасибо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279EC17-738D-4C3A-856B-C4FE242E8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0884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537</Words>
  <Application>Microsoft Office PowerPoint</Application>
  <PresentationFormat>Произвольный</PresentationFormat>
  <Paragraphs>242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Элецен</vt:lpstr>
      <vt:lpstr>Слайд 2</vt:lpstr>
      <vt:lpstr>Проблема</vt:lpstr>
      <vt:lpstr>О проекте</vt:lpstr>
      <vt:lpstr>Роль проекта в обеспечении  технологического суверенитета страны</vt:lpstr>
      <vt:lpstr>Целевая аудитория</vt:lpstr>
      <vt:lpstr>Потенциальный объем рынка</vt:lpstr>
      <vt:lpstr>Анализ конкурентов</vt:lpstr>
      <vt:lpstr>Слайд 9</vt:lpstr>
      <vt:lpstr>Бизнес модель</vt:lpstr>
      <vt:lpstr>Цель по SMART</vt:lpstr>
      <vt:lpstr>Стартовые инвестиции</vt:lpstr>
      <vt:lpstr>Организационный план</vt:lpstr>
      <vt:lpstr>Слайд 14</vt:lpstr>
      <vt:lpstr>Слайд 15</vt:lpstr>
      <vt:lpstr>Координаты команды проекта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Элецен</dc:title>
  <dc:creator>user</dc:creator>
  <cp:lastModifiedBy>Мария Мельникова</cp:lastModifiedBy>
  <cp:revision>53</cp:revision>
  <dcterms:created xsi:type="dcterms:W3CDTF">2023-05-28T13:01:14Z</dcterms:created>
  <dcterms:modified xsi:type="dcterms:W3CDTF">2023-07-06T11:20:02Z</dcterms:modified>
</cp:coreProperties>
</file>