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70" r:id="rId13"/>
    <p:sldId id="271" r:id="rId14"/>
    <p:sldId id="267" r:id="rId15"/>
    <p:sldId id="268" r:id="rId16"/>
  </p:sldIdLst>
  <p:sldSz cx="9144000" cy="5143500" type="screen16x9"/>
  <p:notesSz cx="9144000" cy="5143500"/>
  <p:embeddedFontLst>
    <p:embeddedFont>
      <p:font typeface="Arial Black" panose="020B0604020202020204" pitchFamily="34" charset="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gU6FP/+qvnMepG2TSeqwfKWiuo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obj">
  <p:cSld name="OBJECT"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/>
          <p:nvPr/>
        </p:nvSpPr>
        <p:spPr>
          <a:xfrm>
            <a:off x="4226099" y="2933549"/>
            <a:ext cx="692150" cy="388620"/>
          </a:xfrm>
          <a:custGeom>
            <a:avLst/>
            <a:gdLst/>
            <a:ahLst/>
            <a:cxnLst/>
            <a:rect l="l" t="t" r="r" b="b"/>
            <a:pathLst>
              <a:path w="692150" h="388620" extrusionOk="0">
                <a:moveTo>
                  <a:pt x="345899" y="388499"/>
                </a:moveTo>
                <a:lnTo>
                  <a:pt x="0" y="0"/>
                </a:lnTo>
                <a:lnTo>
                  <a:pt x="691799" y="0"/>
                </a:lnTo>
                <a:lnTo>
                  <a:pt x="345899" y="388499"/>
                </a:lnTo>
                <a:close/>
              </a:path>
            </a:pathLst>
          </a:custGeom>
          <a:solidFill>
            <a:srgbClr val="E91C6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3" name="Google Shape;1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4" y="0"/>
            <a:ext cx="91440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5"/>
          <p:cNvSpPr txBox="1">
            <a:spLocks noGrp="1"/>
          </p:cNvSpPr>
          <p:nvPr>
            <p:ph type="title"/>
          </p:nvPr>
        </p:nvSpPr>
        <p:spPr>
          <a:xfrm>
            <a:off x="506607" y="612989"/>
            <a:ext cx="569976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>
                <a:solidFill>
                  <a:srgbClr val="42424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506607" y="612989"/>
            <a:ext cx="569976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>
                <a:solidFill>
                  <a:srgbClr val="42424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body" idx="1"/>
          </p:nvPr>
        </p:nvSpPr>
        <p:spPr>
          <a:xfrm>
            <a:off x="4300912" y="1992596"/>
            <a:ext cx="4008120" cy="237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>
                <a:solidFill>
                  <a:srgbClr val="42424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7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>
                <a:solidFill>
                  <a:srgbClr val="42424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>
                <a:solidFill>
                  <a:srgbClr val="42424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title"/>
          </p:nvPr>
        </p:nvSpPr>
        <p:spPr>
          <a:xfrm>
            <a:off x="506607" y="612989"/>
            <a:ext cx="569976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>
                <a:solidFill>
                  <a:srgbClr val="42424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506607" y="612989"/>
            <a:ext cx="569976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42424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4300912" y="1992596"/>
            <a:ext cx="4008120" cy="237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42424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"/>
          <p:cNvSpPr txBox="1">
            <a:spLocks noGrp="1"/>
          </p:cNvSpPr>
          <p:nvPr>
            <p:ph type="title"/>
          </p:nvPr>
        </p:nvSpPr>
        <p:spPr>
          <a:xfrm>
            <a:off x="506607" y="612989"/>
            <a:ext cx="569976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>
                <a:solidFill>
                  <a:srgbClr val="000000"/>
                </a:solidFill>
              </a:rPr>
              <a:t>ГОЛОСА ПРОФЕССИЙ</a:t>
            </a:r>
            <a:endParaRPr sz="5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/>
          <p:nvPr/>
        </p:nvSpPr>
        <p:spPr>
          <a:xfrm>
            <a:off x="429200" y="1275577"/>
            <a:ext cx="614680" cy="0"/>
          </a:xfrm>
          <a:custGeom>
            <a:avLst/>
            <a:gdLst/>
            <a:ahLst/>
            <a:cxnLst/>
            <a:rect l="l" t="t" r="r" b="b"/>
            <a:pathLst>
              <a:path w="614680" h="120000" extrusionOk="0">
                <a:moveTo>
                  <a:pt x="0" y="0"/>
                </a:moveTo>
                <a:lnTo>
                  <a:pt x="614099" y="0"/>
                </a:lnTo>
              </a:path>
            </a:pathLst>
          </a:custGeom>
          <a:noFill/>
          <a:ln w="1902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1" name="Google Shape;51;p2"/>
          <p:cNvSpPr txBox="1">
            <a:spLocks noGrp="1"/>
          </p:cNvSpPr>
          <p:nvPr>
            <p:ph type="title"/>
          </p:nvPr>
        </p:nvSpPr>
        <p:spPr>
          <a:xfrm>
            <a:off x="794487" y="552874"/>
            <a:ext cx="2435225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000000"/>
                </a:solidFill>
              </a:rPr>
              <a:t>ЦЕЛЬ ПРОЕКТА</a:t>
            </a:r>
            <a:endParaRPr sz="3000"/>
          </a:p>
        </p:txBody>
      </p:sp>
      <p:sp>
        <p:nvSpPr>
          <p:cNvPr id="52" name="Google Shape;52;p2"/>
          <p:cNvSpPr txBox="1"/>
          <p:nvPr/>
        </p:nvSpPr>
        <p:spPr>
          <a:xfrm>
            <a:off x="384725" y="1398253"/>
            <a:ext cx="4657800" cy="3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13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424242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Проект «Голоса профессий» направлен на исследование различных карьерных путей и профессий через личные истории людей. Мы хотим вдохновить слушателей, помочь им лучше понять мир труда и показать, как разнообразны и интересны могут быть различные профессии.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3" name="Google Shape;5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0923" y="853630"/>
            <a:ext cx="2880314" cy="3524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C6161A-B18A-ED63-D1CD-0FEBF53B37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82" r="-446" b="34613"/>
          <a:stretch/>
        </p:blipFill>
        <p:spPr>
          <a:xfrm>
            <a:off x="4935239" y="0"/>
            <a:ext cx="3979183" cy="506296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1C9CF4-BE34-D602-BAE4-A15AF2717B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3056" r="-147390" b="53146"/>
          <a:stretch/>
        </p:blipFill>
        <p:spPr>
          <a:xfrm>
            <a:off x="229578" y="-805208"/>
            <a:ext cx="10135322" cy="535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51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16400"/>
            <a:ext cx="5003247" cy="4142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43D57E-5193-BA32-20D9-ECA9D1703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764" y="984552"/>
            <a:ext cx="2173654" cy="39894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DB5240-BDDD-6320-F9ED-BF07A4845A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541901" y="169517"/>
            <a:ext cx="2173654" cy="39894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4"/>
          <p:cNvGrpSpPr/>
          <p:nvPr/>
        </p:nvGrpSpPr>
        <p:grpSpPr>
          <a:xfrm>
            <a:off x="3444240" y="174"/>
            <a:ext cx="5699760" cy="5143500"/>
            <a:chOff x="4572000" y="174"/>
            <a:chExt cx="4572000" cy="5143500"/>
          </a:xfrm>
        </p:grpSpPr>
        <p:sp>
          <p:nvSpPr>
            <p:cNvPr id="66" name="Google Shape;66;p4"/>
            <p:cNvSpPr/>
            <p:nvPr/>
          </p:nvSpPr>
          <p:spPr>
            <a:xfrm>
              <a:off x="4572000" y="174"/>
              <a:ext cx="4572000" cy="5143500"/>
            </a:xfrm>
            <a:custGeom>
              <a:avLst/>
              <a:gdLst/>
              <a:ahLst/>
              <a:cxnLst/>
              <a:rect l="l" t="t" r="r" b="b"/>
              <a:pathLst>
                <a:path w="4572000" h="5143500" extrusionOk="0">
                  <a:moveTo>
                    <a:pt x="4571999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4571999" y="0"/>
                  </a:lnTo>
                  <a:lnTo>
                    <a:pt x="4571999" y="5143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5029675" y="4495500"/>
              <a:ext cx="577215" cy="0"/>
            </a:xfrm>
            <a:custGeom>
              <a:avLst/>
              <a:gdLst/>
              <a:ahLst/>
              <a:cxnLst/>
              <a:rect l="l" t="t" r="r" b="b"/>
              <a:pathLst>
                <a:path w="577214" h="120000" extrusionOk="0">
                  <a:moveTo>
                    <a:pt x="0" y="0"/>
                  </a:moveTo>
                  <a:lnTo>
                    <a:pt x="577199" y="0"/>
                  </a:lnTo>
                </a:path>
              </a:pathLst>
            </a:custGeom>
            <a:noFill/>
            <a:ln w="19025" cap="flat" cmpd="sng">
              <a:solidFill>
                <a:srgbClr val="E91C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69" name="Google Shape;69;p4"/>
          <p:cNvSpPr txBox="1">
            <a:spLocks noGrp="1"/>
          </p:cNvSpPr>
          <p:nvPr>
            <p:ph type="title"/>
          </p:nvPr>
        </p:nvSpPr>
        <p:spPr>
          <a:xfrm>
            <a:off x="506607" y="612989"/>
            <a:ext cx="5699760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1275" rIns="0" bIns="0" anchor="t" anchorCtr="0">
            <a:spAutoFit/>
          </a:bodyPr>
          <a:lstStyle/>
          <a:p>
            <a:pPr marL="41338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ВОПРОС</a:t>
            </a:r>
            <a:endParaRPr/>
          </a:p>
        </p:txBody>
      </p:sp>
      <p:sp>
        <p:nvSpPr>
          <p:cNvPr id="71" name="Google Shape;71;p4"/>
          <p:cNvSpPr txBox="1"/>
          <p:nvPr/>
        </p:nvSpPr>
        <p:spPr>
          <a:xfrm>
            <a:off x="5837115" y="903653"/>
            <a:ext cx="1593685" cy="351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424242"/>
                </a:solidFill>
                <a:latin typeface="Arial Black"/>
                <a:ea typeface="Arial Black"/>
                <a:cs typeface="Arial Black"/>
                <a:sym typeface="Arial Black"/>
              </a:rPr>
              <a:t>ОТВЕТ</a:t>
            </a:r>
            <a:endParaRPr sz="22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704A91-BA2A-6D17-5134-5C802E8F1E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757" r="3684" b="22357"/>
          <a:stretch/>
        </p:blipFill>
        <p:spPr>
          <a:xfrm>
            <a:off x="888275" y="302904"/>
            <a:ext cx="2972230" cy="45376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DF5267-8FDC-26F2-30E3-9D964425D9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339" r="-29236" b="8910"/>
          <a:stretch/>
        </p:blipFill>
        <p:spPr>
          <a:xfrm>
            <a:off x="5101919" y="117550"/>
            <a:ext cx="3535473" cy="4903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 txBox="1"/>
          <p:nvPr/>
        </p:nvSpPr>
        <p:spPr>
          <a:xfrm>
            <a:off x="575975" y="1307058"/>
            <a:ext cx="5109210" cy="239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2550" rIns="0" bIns="0" anchor="t" anchorCtr="0">
            <a:spAutoFit/>
          </a:bodyPr>
          <a:lstStyle/>
          <a:p>
            <a:pPr marL="0" lvl="0" indent="0" algn="l" rtl="0">
              <a:lnSpc>
                <a:spcPct val="119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Обладатель премии Acme Design</a:t>
            </a:r>
            <a:endParaRPr sz="54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None/>
            </a:pPr>
            <a:r>
              <a:rPr lang="ru-RU" sz="2450" i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За кампанию Parker Music</a:t>
            </a:r>
            <a:endParaRPr sz="245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7" name="Google Shape;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5"/>
          <p:cNvSpPr txBox="1"/>
          <p:nvPr/>
        </p:nvSpPr>
        <p:spPr>
          <a:xfrm rot="1620000">
            <a:off x="4998735" y="2437026"/>
            <a:ext cx="1174482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solidFill>
                  <a:srgbClr val="424242"/>
                </a:solidFill>
                <a:latin typeface="Arial Black"/>
                <a:ea typeface="Arial Black"/>
                <a:cs typeface="Arial Black"/>
                <a:sym typeface="Arial Black"/>
              </a:rPr>
              <a:t>ТЕМЫ</a:t>
            </a:r>
            <a:endParaRPr sz="35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79" name="Google Shape;79;p5"/>
          <p:cNvSpPr txBox="1"/>
          <p:nvPr/>
        </p:nvSpPr>
        <p:spPr>
          <a:xfrm>
            <a:off x="340622" y="740705"/>
            <a:ext cx="3419475" cy="3591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406400" lvl="0" indent="-384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rebuchet MS"/>
              <a:buAutoNum type="alphaUcPeriod"/>
            </a:pPr>
            <a:r>
              <a:rPr lang="ru-RU" sz="1800">
                <a:latin typeface="Trebuchet MS"/>
                <a:ea typeface="Trebuchet MS"/>
                <a:cs typeface="Trebuchet MS"/>
                <a:sym typeface="Trebuchet MS"/>
              </a:rPr>
              <a:t>Необычные карьерные пути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SzPts val="1800"/>
              <a:buFont typeface="Trebuchet MS"/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06400" lvl="0" indent="-389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rebuchet MS"/>
              <a:buAutoNum type="alphaUcPeriod"/>
            </a:pPr>
            <a:r>
              <a:rPr lang="ru-RU" sz="1800">
                <a:latin typeface="Trebuchet MS"/>
                <a:ea typeface="Trebuchet MS"/>
                <a:cs typeface="Trebuchet MS"/>
                <a:sym typeface="Trebuchet MS"/>
              </a:rPr>
              <a:t>Профессии будущего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SzPts val="1800"/>
              <a:buFont typeface="Trebuchet MS"/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06400" lvl="0" indent="-38862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800"/>
              <a:buFont typeface="Trebuchet MS"/>
              <a:buAutoNum type="alphaUcPeriod"/>
            </a:pPr>
            <a:r>
              <a:rPr lang="ru-RU" sz="1800">
                <a:latin typeface="Trebuchet MS"/>
                <a:ea typeface="Trebuchet MS"/>
                <a:cs typeface="Trebuchet MS"/>
                <a:sym typeface="Trebuchet MS"/>
              </a:rPr>
              <a:t>Работа и личная жизнь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SzPts val="1800"/>
              <a:buFont typeface="Trebuchet MS"/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06400" lvl="0" indent="-390525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800"/>
              <a:buFont typeface="Trebuchet MS"/>
              <a:buAutoNum type="alphaUcPeriod"/>
            </a:pPr>
            <a:r>
              <a:rPr lang="ru-RU" sz="1800">
                <a:latin typeface="Trebuchet MS"/>
                <a:ea typeface="Trebuchet MS"/>
                <a:cs typeface="Trebuchet MS"/>
                <a:sym typeface="Trebuchet MS"/>
              </a:rPr>
              <a:t>Креативные подходы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SzPts val="1800"/>
              <a:buFont typeface="Trebuchet MS"/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06400" lvl="0" indent="-36449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800"/>
              <a:buFont typeface="Trebuchet MS"/>
              <a:buAutoNum type="alphaUcPeriod"/>
            </a:pPr>
            <a:r>
              <a:rPr lang="ru-RU" sz="1800">
                <a:latin typeface="Trebuchet MS"/>
                <a:ea typeface="Trebuchet MS"/>
                <a:cs typeface="Trebuchet MS"/>
                <a:sym typeface="Trebuchet MS"/>
              </a:rPr>
              <a:t>Психология профессии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SzPts val="1800"/>
              <a:buFont typeface="Trebuchet MS"/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06400" lvl="0" indent="-34671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800"/>
              <a:buFont typeface="Trebuchet MS"/>
              <a:buAutoNum type="alphaUcPeriod"/>
            </a:pPr>
            <a:r>
              <a:rPr lang="ru-RU" sz="1800">
                <a:latin typeface="Trebuchet MS"/>
                <a:ea typeface="Trebuchet MS"/>
                <a:cs typeface="Trebuchet MS"/>
                <a:sym typeface="Trebuchet MS"/>
              </a:rPr>
              <a:t>Влияние технологий на профессию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SzPts val="1800"/>
              <a:buFont typeface="Trebuchet MS"/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06400" lvl="0" indent="-39370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800"/>
              <a:buFont typeface="Trebuchet MS"/>
              <a:buAutoNum type="alphaUcPeriod"/>
            </a:pPr>
            <a:r>
              <a:rPr lang="ru-RU" sz="1800">
                <a:latin typeface="Trebuchet MS"/>
                <a:ea typeface="Trebuchet MS"/>
                <a:cs typeface="Trebuchet MS"/>
                <a:sym typeface="Trebuchet MS"/>
              </a:rPr>
              <a:t>Секреты успеха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400"/>
            <a:ext cx="9144000" cy="510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7"/>
          <p:cNvGrpSpPr/>
          <p:nvPr/>
        </p:nvGrpSpPr>
        <p:grpSpPr>
          <a:xfrm>
            <a:off x="0" y="3651"/>
            <a:ext cx="9144000" cy="5139848"/>
            <a:chOff x="0" y="3651"/>
            <a:chExt cx="9144000" cy="5139848"/>
          </a:xfrm>
        </p:grpSpPr>
        <p:sp>
          <p:nvSpPr>
            <p:cNvPr id="90" name="Google Shape;90;p7"/>
            <p:cNvSpPr/>
            <p:nvPr/>
          </p:nvSpPr>
          <p:spPr>
            <a:xfrm>
              <a:off x="418675" y="1457787"/>
              <a:ext cx="614680" cy="0"/>
            </a:xfrm>
            <a:custGeom>
              <a:avLst/>
              <a:gdLst/>
              <a:ahLst/>
              <a:cxnLst/>
              <a:rect l="l" t="t" r="r" b="b"/>
              <a:pathLst>
                <a:path w="614680" h="120000" extrusionOk="0">
                  <a:moveTo>
                    <a:pt x="0" y="0"/>
                  </a:moveTo>
                  <a:lnTo>
                    <a:pt x="614099" y="0"/>
                  </a:lnTo>
                </a:path>
              </a:pathLst>
            </a:custGeom>
            <a:noFill/>
            <a:ln w="19025" cap="flat" cmpd="sng">
              <a:solidFill>
                <a:srgbClr val="42424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pic>
          <p:nvPicPr>
            <p:cNvPr id="91" name="Google Shape;91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3651"/>
              <a:ext cx="9144000" cy="51398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2" name="Google Shape;92;p7"/>
          <p:cNvSpPr txBox="1"/>
          <p:nvPr/>
        </p:nvSpPr>
        <p:spPr>
          <a:xfrm>
            <a:off x="1198222" y="1299240"/>
            <a:ext cx="107251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24242"/>
                </a:solidFill>
                <a:latin typeface="Arial Black"/>
                <a:ea typeface="Arial Black"/>
                <a:cs typeface="Arial Black"/>
                <a:sym typeface="Arial Black"/>
              </a:rPr>
              <a:t>СТУДЕНТЫ</a:t>
            </a:r>
            <a:endParaRPr sz="18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3" name="Google Shape;93;p7"/>
          <p:cNvSpPr txBox="1"/>
          <p:nvPr/>
        </p:nvSpPr>
        <p:spPr>
          <a:xfrm>
            <a:off x="3333835" y="1299234"/>
            <a:ext cx="260223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24242"/>
                </a:solidFill>
                <a:latin typeface="Arial Black"/>
                <a:ea typeface="Arial Black"/>
                <a:cs typeface="Arial Black"/>
                <a:sym typeface="Arial Black"/>
              </a:rPr>
              <a:t>МОЛОДЫЕ СПЕЦИАЛИСТЫ</a:t>
            </a:r>
            <a:endParaRPr sz="18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4" name="Google Shape;94;p7"/>
          <p:cNvSpPr txBox="1"/>
          <p:nvPr/>
        </p:nvSpPr>
        <p:spPr>
          <a:xfrm>
            <a:off x="6687938" y="1299235"/>
            <a:ext cx="1885314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24242"/>
                </a:solidFill>
                <a:latin typeface="Arial Black"/>
                <a:ea typeface="Arial Black"/>
                <a:cs typeface="Arial Black"/>
                <a:sym typeface="Arial Black"/>
              </a:rPr>
              <a:t>ИНТЕРЕСУЮЩИЕСЯ</a:t>
            </a:r>
            <a:endParaRPr sz="1800"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0709" y="2375931"/>
            <a:ext cx="3024588" cy="276756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8"/>
          <p:cNvSpPr txBox="1">
            <a:spLocks noGrp="1"/>
          </p:cNvSpPr>
          <p:nvPr>
            <p:ph type="title"/>
          </p:nvPr>
        </p:nvSpPr>
        <p:spPr>
          <a:xfrm>
            <a:off x="4300912" y="986756"/>
            <a:ext cx="3860165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rebuchet MS"/>
                <a:ea typeface="Trebuchet MS"/>
                <a:cs typeface="Trebuchet MS"/>
                <a:sym typeface="Trebuchet MS"/>
              </a:rPr>
              <a:t>1. Введение: Краткое представление гостя и его профессии.</a:t>
            </a:r>
            <a:endParaRPr/>
          </a:p>
        </p:txBody>
      </p:sp>
      <p:sp>
        <p:nvSpPr>
          <p:cNvPr id="101" name="Google Shape;101;p8"/>
          <p:cNvSpPr txBox="1">
            <a:spLocks noGrp="1"/>
          </p:cNvSpPr>
          <p:nvPr>
            <p:ph type="body" idx="1"/>
          </p:nvPr>
        </p:nvSpPr>
        <p:spPr>
          <a:xfrm>
            <a:off x="4300912" y="1992596"/>
            <a:ext cx="4008120" cy="237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200"/>
              <a:buFont typeface="Trebuchet MS"/>
              <a:buAutoNum type="arabicPeriod" startAt="2"/>
            </a:pPr>
            <a:r>
              <a:rPr lang="ru-RU"/>
              <a:t>	Основная часть: Интервью с вопросами о карьере, опыте и личных историях.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>
                <a:srgbClr val="424242"/>
              </a:buClr>
              <a:buSzPts val="2200"/>
              <a:buFont typeface="Trebuchet MS"/>
              <a:buNone/>
            </a:pPr>
            <a:endParaRPr/>
          </a:p>
          <a:p>
            <a:pPr marL="12700" marR="27813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200"/>
              <a:buFont typeface="Trebuchet MS"/>
              <a:buAutoNum type="arabicPeriod" startAt="2"/>
            </a:pPr>
            <a:r>
              <a:rPr lang="ru-RU"/>
              <a:t>	Заключение: Подведение итогов, выводы и советы от гостя для слушателей.</a:t>
            </a:r>
            <a:endParaRPr/>
          </a:p>
        </p:txBody>
      </p:sp>
      <p:sp>
        <p:nvSpPr>
          <p:cNvPr id="102" name="Google Shape;102;p8"/>
          <p:cNvSpPr txBox="1"/>
          <p:nvPr/>
        </p:nvSpPr>
        <p:spPr>
          <a:xfrm>
            <a:off x="407914" y="1029828"/>
            <a:ext cx="3416935" cy="528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>
                <a:solidFill>
                  <a:srgbClr val="424242"/>
                </a:solidFill>
                <a:latin typeface="Arial Black"/>
                <a:ea typeface="Arial Black"/>
                <a:cs typeface="Arial Black"/>
                <a:sym typeface="Arial Black"/>
              </a:rPr>
              <a:t>ФОРМАТ ВЫПУСКА</a:t>
            </a:r>
            <a:endParaRPr sz="3300"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513" y="1"/>
            <a:ext cx="8662762" cy="512339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0"/>
          <p:cNvSpPr txBox="1"/>
          <p:nvPr/>
        </p:nvSpPr>
        <p:spPr>
          <a:xfrm>
            <a:off x="445513" y="274004"/>
            <a:ext cx="4714240" cy="3484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424242"/>
                </a:solidFill>
                <a:latin typeface="Trebuchet MS"/>
                <a:ea typeface="Trebuchet MS"/>
                <a:cs typeface="Trebuchet MS"/>
                <a:sym typeface="Trebuchet MS"/>
              </a:rPr>
              <a:t>Ценности проекта: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434"/>
              </a:spcBef>
              <a:spcAft>
                <a:spcPts val="0"/>
              </a:spcAft>
              <a:buNone/>
            </a:pP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marL="162560" marR="5080" lvl="0" indent="-14986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000"/>
              <a:buFont typeface="Trebuchet MS"/>
              <a:buChar char="•"/>
            </a:pPr>
            <a:r>
              <a:rPr lang="ru-RU" sz="2000">
                <a:solidFill>
                  <a:srgbClr val="424242"/>
                </a:solidFill>
                <a:latin typeface="Trebuchet MS"/>
                <a:ea typeface="Trebuchet MS"/>
                <a:cs typeface="Trebuchet MS"/>
                <a:sym typeface="Trebuchet MS"/>
              </a:rPr>
              <a:t>Образование: Предоставить слушателям полезную информацию о различных профессиях.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424242"/>
              </a:buClr>
              <a:buSzPts val="2000"/>
              <a:buFont typeface="Trebuchet MS"/>
              <a:buNone/>
            </a:pP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marL="162560" marR="148590" lvl="0" indent="-14986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000"/>
              <a:buFont typeface="Trebuchet MS"/>
              <a:buChar char="•"/>
            </a:pPr>
            <a:r>
              <a:rPr lang="ru-RU" sz="2000">
                <a:solidFill>
                  <a:srgbClr val="424242"/>
                </a:solidFill>
                <a:latin typeface="Trebuchet MS"/>
                <a:ea typeface="Trebuchet MS"/>
                <a:cs typeface="Trebuchet MS"/>
                <a:sym typeface="Trebuchet MS"/>
              </a:rPr>
              <a:t>Вдохновение: Мотивировать людей следовать своим мечтам и не бояться трудностей.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434"/>
              </a:spcBef>
              <a:spcAft>
                <a:spcPts val="0"/>
              </a:spcAft>
              <a:buClr>
                <a:srgbClr val="424242"/>
              </a:buClr>
              <a:buSzPts val="2000"/>
              <a:buFont typeface="Trebuchet MS"/>
              <a:buNone/>
            </a:pP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marL="162560" marR="47625" lvl="0" indent="-14986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000"/>
              <a:buFont typeface="Trebuchet MS"/>
              <a:buChar char="•"/>
            </a:pPr>
            <a:r>
              <a:rPr lang="ru-RU" sz="2000">
                <a:solidFill>
                  <a:srgbClr val="424242"/>
                </a:solidFill>
                <a:latin typeface="Trebuchet MS"/>
                <a:ea typeface="Trebuchet MS"/>
                <a:cs typeface="Trebuchet MS"/>
                <a:sym typeface="Trebuchet MS"/>
              </a:rPr>
              <a:t>Сообщество: Создать пространство для обмена опытом и поддержания друг друга.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238" y="0"/>
            <a:ext cx="8662762" cy="512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1"/>
          <p:cNvSpPr txBox="1">
            <a:spLocks noGrp="1"/>
          </p:cNvSpPr>
          <p:nvPr>
            <p:ph type="title"/>
          </p:nvPr>
        </p:nvSpPr>
        <p:spPr>
          <a:xfrm>
            <a:off x="579050" y="720814"/>
            <a:ext cx="1549400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latin typeface="Courier New"/>
                <a:ea typeface="Courier New"/>
                <a:cs typeface="Courier New"/>
                <a:sym typeface="Courier New"/>
              </a:rPr>
              <a:t>ЗАКЛЮЧЕНИЕ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1" name="Google Shape;121;p11"/>
          <p:cNvSpPr txBox="1"/>
          <p:nvPr/>
        </p:nvSpPr>
        <p:spPr>
          <a:xfrm>
            <a:off x="579050" y="1376135"/>
            <a:ext cx="5359400" cy="318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424242"/>
                </a:solidFill>
                <a:latin typeface="Courier New"/>
                <a:ea typeface="Courier New"/>
                <a:cs typeface="Courier New"/>
                <a:sym typeface="Courier New"/>
              </a:rPr>
              <a:t>Проект «Голоса профессий» — это уникальная возможность узнать о мире профессий из первых уст, вдохновиться историями успешных людей и получить практические советы для построения своей карьеры. Мы уверены, что каждая история будет уникальной и полезной для наших слушателей!</a:t>
            </a:r>
            <a:endParaRPr sz="20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65526E-0131-D2CE-582E-FD096503A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4E0EE4-1E3A-551B-2F19-0A8939EDF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C7A1BD-95B1-9F98-20E7-F77918B8D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495" y="0"/>
            <a:ext cx="2492326" cy="53984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727612-AC8A-35C3-F745-BC96F63C1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800" y="183173"/>
            <a:ext cx="2143546" cy="477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354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4DC4B-08D0-7683-82A3-66E524976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520703-B50D-8789-36C2-2C81675590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DA9603-0B7F-9691-38B4-EA211D8C7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367" y="1069862"/>
            <a:ext cx="2833652" cy="27578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A794E9-1BE4-71E9-4E67-422875E63839}"/>
              </a:ext>
            </a:extLst>
          </p:cNvPr>
          <p:cNvSpPr txBox="1"/>
          <p:nvPr/>
        </p:nvSpPr>
        <p:spPr>
          <a:xfrm>
            <a:off x="6426898" y="3949458"/>
            <a:ext cx="28336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100" dirty="0"/>
              <a:t>ВК сообщество</a:t>
            </a:r>
            <a:endParaRPr lang="ru-KZ" sz="21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60E6B4-9570-B350-F7F8-6E5AE5067D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t="15061" r="-37823" b="26499"/>
          <a:stretch/>
        </p:blipFill>
        <p:spPr>
          <a:xfrm>
            <a:off x="3349394" y="368015"/>
            <a:ext cx="3542812" cy="32491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1CF963-9C37-6332-CBC4-1E5D1923E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268" y="1732208"/>
            <a:ext cx="2833651" cy="289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59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3200" y="1504950"/>
            <a:ext cx="1371600" cy="1780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90568"/>
            <a:ext cx="236220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2"/>
          <p:cNvPicPr preferRelativeResize="0"/>
          <p:nvPr/>
        </p:nvPicPr>
        <p:blipFill rotWithShape="1">
          <a:blip r:embed="rId5">
            <a:alphaModFix/>
          </a:blip>
          <a:srcRect t="26700" b="21026"/>
          <a:stretch/>
        </p:blipFill>
        <p:spPr>
          <a:xfrm>
            <a:off x="3276600" y="819150"/>
            <a:ext cx="2311400" cy="181234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"/>
          <p:cNvSpPr txBox="1"/>
          <p:nvPr/>
        </p:nvSpPr>
        <p:spPr>
          <a:xfrm>
            <a:off x="-40153" y="1877724"/>
            <a:ext cx="3048000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latin typeface="Courier New"/>
                <a:ea typeface="Courier New"/>
                <a:cs typeface="Courier New"/>
                <a:sym typeface="Courier New"/>
              </a:rPr>
              <a:t>Лидер Калачева Нарыйаана -   основной задачей руководителя на каждой стадии развития команды - это постановка задач команды, разработка стратегии для достижения целей команды и контроль их выполнения.</a:t>
            </a:r>
            <a:endParaRPr/>
          </a:p>
        </p:txBody>
      </p:sp>
      <p:sp>
        <p:nvSpPr>
          <p:cNvPr id="130" name="Google Shape;130;p12"/>
          <p:cNvSpPr txBox="1"/>
          <p:nvPr/>
        </p:nvSpPr>
        <p:spPr>
          <a:xfrm>
            <a:off x="2894968" y="2598125"/>
            <a:ext cx="2895600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latin typeface="Courier New"/>
                <a:ea typeface="Courier New"/>
                <a:cs typeface="Courier New"/>
                <a:sym typeface="Courier New"/>
              </a:rPr>
              <a:t>СММ Стручкова Лидия - пишет тексты для постов и объявлений, подбирает изображения и видео к ним, анализирует целевую аудиторию, настраивает кампании, анализирует эффективность контента и рекламы.</a:t>
            </a:r>
            <a:endParaRPr/>
          </a:p>
        </p:txBody>
      </p:sp>
      <p:sp>
        <p:nvSpPr>
          <p:cNvPr id="131" name="Google Shape;131;p12"/>
          <p:cNvSpPr/>
          <p:nvPr/>
        </p:nvSpPr>
        <p:spPr>
          <a:xfrm>
            <a:off x="5677688" y="3112175"/>
            <a:ext cx="3416300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latin typeface="Courier New"/>
                <a:ea typeface="Courier New"/>
                <a:cs typeface="Courier New"/>
                <a:sym typeface="Courier New"/>
              </a:rPr>
              <a:t>Кристина Алексеева — специалист по созданию презентаций, который структурирует информацию, определяет основные графические элементы и способы визуализации данных, а также создаёт концепции слайдов.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1447" y="666750"/>
            <a:ext cx="162544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2161" y="-216796"/>
            <a:ext cx="1524000" cy="2712346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3"/>
          <p:cNvSpPr txBox="1"/>
          <p:nvPr/>
        </p:nvSpPr>
        <p:spPr>
          <a:xfrm>
            <a:off x="0" y="2266950"/>
            <a:ext cx="2362200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latin typeface="Courier New"/>
                <a:ea typeface="Courier New"/>
                <a:cs typeface="Courier New"/>
                <a:sym typeface="Courier New"/>
              </a:rPr>
              <a:t>Интервьюер Касанатова Акылай - её должность заключается в сборе информации об общественном мнении путём опросов и анкетирования.</a:t>
            </a:r>
            <a:endParaRPr/>
          </a:p>
        </p:txBody>
      </p:sp>
      <p:pic>
        <p:nvPicPr>
          <p:cNvPr id="139" name="Google Shape;139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60938" y="875607"/>
            <a:ext cx="1454078" cy="193877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3"/>
          <p:cNvSpPr txBox="1"/>
          <p:nvPr/>
        </p:nvSpPr>
        <p:spPr>
          <a:xfrm>
            <a:off x="2257488" y="2814385"/>
            <a:ext cx="34290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latin typeface="Courier New"/>
                <a:ea typeface="Courier New"/>
                <a:cs typeface="Courier New"/>
                <a:sym typeface="Courier New"/>
              </a:rPr>
              <a:t>Аналитики данных Евсеева Александра и Иванова Юлия - собирают данные, обрабатывают, изучают и интерпретируют. Выводы, которые делают аналитики, помогают принимать решения в бизнесе, в научных исследованиях, в менеджменте и в других областях.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1" name="Google Shape;141;p13"/>
          <p:cNvSpPr/>
          <p:nvPr/>
        </p:nvSpPr>
        <p:spPr>
          <a:xfrm>
            <a:off x="5849679" y="3133883"/>
            <a:ext cx="3276600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latin typeface="Courier New"/>
                <a:ea typeface="Courier New"/>
                <a:cs typeface="Courier New"/>
                <a:sym typeface="Courier New"/>
              </a:rPr>
              <a:t>Видеограф Устинова Нина -  исполняет обязанности видеооператора, сценариста, монтажера, звукооператора, режиссера, автора и световика одновременно. Она отвечает за весь процесс съемки, снимает, обрабатывает и монтирует материал.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(16:9)</PresentationFormat>
  <Slides>15</Slides>
  <Notes>12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ГОЛОСА ПРОФЕССИЙ</vt:lpstr>
      <vt:lpstr>ЦЕЛЬ ПРОЕКТА</vt:lpstr>
      <vt:lpstr>Презентация PowerPoint</vt:lpstr>
      <vt:lpstr>Презентация PowerPoint</vt:lpstr>
      <vt:lpstr>ВОПРОС</vt:lpstr>
      <vt:lpstr>Презентация PowerPoint</vt:lpstr>
      <vt:lpstr>Презентация PowerPoint</vt:lpstr>
      <vt:lpstr>Презентация PowerPoint</vt:lpstr>
      <vt:lpstr>1. Введение: Краткое представление гостя и его профессии.</vt:lpstr>
      <vt:lpstr>Презентация PowerPoint</vt:lpstr>
      <vt:lpstr>ЗАКЛЮЧЕНИЕ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ГОЛОСА ПРОФЕССИЙ</dc:title>
  <cp:lastModifiedBy>Lidia Struchkova</cp:lastModifiedBy>
  <cp:revision>2</cp:revision>
  <dcterms:created xsi:type="dcterms:W3CDTF">2025-03-06T01:09:06Z</dcterms:created>
  <dcterms:modified xsi:type="dcterms:W3CDTF">2025-04-02T07:37:57Z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2025-03-06T00:00:00Z</vt:filetime>
  </property>
  <property fmtid="{D5CDD505-2E9C-101B-9397-08002B2CF9AE}" pid="3" name="Creator">
    <vt:lpwstr>Google</vt:lpwstr>
  </property>
  <property fmtid="{D5CDD505-2E9C-101B-9397-08002B2CF9AE}" pid="4" name="LastSaved">
    <vt:filetime>2025-03-06T00:00:00Z</vt:filetime>
  </property>
</Properties>
</file>