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70" r:id="rId1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114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Роберт Хачикян" userId="4431257360891bdb" providerId="LiveId" clId="{7A2565BF-2344-4AA8-B25F-A18C1F7ED438}"/>
    <pc:docChg chg="undo custSel modSld">
      <pc:chgData name="Роберт Хачикян" userId="4431257360891bdb" providerId="LiveId" clId="{7A2565BF-2344-4AA8-B25F-A18C1F7ED438}" dt="2024-12-20T15:15:14.614" v="417" actId="20577"/>
      <pc:docMkLst>
        <pc:docMk/>
      </pc:docMkLst>
      <pc:sldChg chg="modSp">
        <pc:chgData name="Роберт Хачикян" userId="4431257360891bdb" providerId="LiveId" clId="{7A2565BF-2344-4AA8-B25F-A18C1F7ED438}" dt="2024-12-12T18:59:27.988" v="27"/>
        <pc:sldMkLst>
          <pc:docMk/>
          <pc:sldMk cId="0" sldId="257"/>
        </pc:sldMkLst>
        <pc:graphicFrameChg chg="mod">
          <ac:chgData name="Роберт Хачикян" userId="4431257360891bdb" providerId="LiveId" clId="{7A2565BF-2344-4AA8-B25F-A18C1F7ED438}" dt="2024-12-12T18:59:27.988" v="27"/>
          <ac:graphicFrameMkLst>
            <pc:docMk/>
            <pc:sldMk cId="0" sldId="257"/>
            <ac:graphicFrameMk id="3" creationId="{00000000-0000-0000-0000-000000000000}"/>
          </ac:graphicFrameMkLst>
        </pc:graphicFrameChg>
      </pc:sldChg>
      <pc:sldChg chg="modSp mod">
        <pc:chgData name="Роберт Хачикян" userId="4431257360891bdb" providerId="LiveId" clId="{7A2565BF-2344-4AA8-B25F-A18C1F7ED438}" dt="2024-12-12T19:02:15.242" v="29" actId="21"/>
        <pc:sldMkLst>
          <pc:docMk/>
          <pc:sldMk cId="0" sldId="258"/>
        </pc:sldMkLst>
        <pc:spChg chg="mod">
          <ac:chgData name="Роберт Хачикян" userId="4431257360891bdb" providerId="LiveId" clId="{7A2565BF-2344-4AA8-B25F-A18C1F7ED438}" dt="2024-12-12T18:53:30.039" v="24" actId="14100"/>
          <ac:spMkLst>
            <pc:docMk/>
            <pc:sldMk cId="0" sldId="258"/>
            <ac:spMk id="2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8:53:12.262" v="22" actId="14100"/>
          <ac:spMkLst>
            <pc:docMk/>
            <pc:sldMk cId="0" sldId="258"/>
            <ac:spMk id="6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9:02:15.242" v="29" actId="21"/>
          <ac:spMkLst>
            <pc:docMk/>
            <pc:sldMk cId="0" sldId="258"/>
            <ac:spMk id="7" creationId="{00000000-0000-0000-0000-000000000000}"/>
          </ac:spMkLst>
        </pc:spChg>
      </pc:sldChg>
      <pc:sldChg chg="modSp mod">
        <pc:chgData name="Роберт Хачикян" userId="4431257360891bdb" providerId="LiveId" clId="{7A2565BF-2344-4AA8-B25F-A18C1F7ED438}" dt="2024-12-12T19:05:57.346" v="30" actId="14100"/>
        <pc:sldMkLst>
          <pc:docMk/>
          <pc:sldMk cId="0" sldId="260"/>
        </pc:sldMkLst>
        <pc:picChg chg="mod">
          <ac:chgData name="Роберт Хачикян" userId="4431257360891bdb" providerId="LiveId" clId="{7A2565BF-2344-4AA8-B25F-A18C1F7ED438}" dt="2024-12-12T19:05:57.346" v="30" actId="14100"/>
          <ac:picMkLst>
            <pc:docMk/>
            <pc:sldMk cId="0" sldId="260"/>
            <ac:picMk id="2052" creationId="{00000000-0000-0000-0000-000000000000}"/>
          </ac:picMkLst>
        </pc:picChg>
      </pc:sldChg>
      <pc:sldChg chg="modSp mod">
        <pc:chgData name="Роберт Хачикян" userId="4431257360891bdb" providerId="LiveId" clId="{7A2565BF-2344-4AA8-B25F-A18C1F7ED438}" dt="2024-12-12T19:14:04.127" v="36" actId="20577"/>
        <pc:sldMkLst>
          <pc:docMk/>
          <pc:sldMk cId="0" sldId="261"/>
        </pc:sldMkLst>
        <pc:graphicFrameChg chg="modGraphic">
          <ac:chgData name="Роберт Хачикян" userId="4431257360891bdb" providerId="LiveId" clId="{7A2565BF-2344-4AA8-B25F-A18C1F7ED438}" dt="2024-12-12T19:14:04.127" v="36" actId="20577"/>
          <ac:graphicFrameMkLst>
            <pc:docMk/>
            <pc:sldMk cId="0" sldId="261"/>
            <ac:graphicFrameMk id="278663034" creationId="{00000000-0000-0000-0000-000000000000}"/>
          </ac:graphicFrameMkLst>
        </pc:graphicFrameChg>
      </pc:sldChg>
      <pc:sldChg chg="modSp mod">
        <pc:chgData name="Роберт Хачикян" userId="4431257360891bdb" providerId="LiveId" clId="{7A2565BF-2344-4AA8-B25F-A18C1F7ED438}" dt="2024-12-12T19:30:01.861" v="71" actId="14100"/>
        <pc:sldMkLst>
          <pc:docMk/>
          <pc:sldMk cId="0" sldId="262"/>
        </pc:sldMkLst>
        <pc:spChg chg="mod">
          <ac:chgData name="Роберт Хачикян" userId="4431257360891bdb" providerId="LiveId" clId="{7A2565BF-2344-4AA8-B25F-A18C1F7ED438}" dt="2024-12-12T19:24:38.276" v="69" actId="20577"/>
          <ac:spMkLst>
            <pc:docMk/>
            <pc:sldMk cId="0" sldId="262"/>
            <ac:spMk id="14" creationId="{B6BD589A-97A3-40DE-AACF-521B2BA9F437}"/>
          </ac:spMkLst>
        </pc:spChg>
        <pc:spChg chg="mod">
          <ac:chgData name="Роберт Хачикян" userId="4431257360891bdb" providerId="LiveId" clId="{7A2565BF-2344-4AA8-B25F-A18C1F7ED438}" dt="2024-12-12T17:50:34.308" v="1" actId="20577"/>
          <ac:spMkLst>
            <pc:docMk/>
            <pc:sldMk cId="0" sldId="262"/>
            <ac:spMk id="18" creationId="{75F669B0-A1DF-4AB3-8235-0EB16EF31DFA}"/>
          </ac:spMkLst>
        </pc:spChg>
        <pc:spChg chg="mod">
          <ac:chgData name="Роберт Хачикян" userId="4431257360891bdb" providerId="LiveId" clId="{7A2565BF-2344-4AA8-B25F-A18C1F7ED438}" dt="2024-12-12T19:24:02.083" v="68" actId="20577"/>
          <ac:spMkLst>
            <pc:docMk/>
            <pc:sldMk cId="0" sldId="262"/>
            <ac:spMk id="20" creationId="{CE0B2D87-C6CE-4DD1-929A-ABAE2585B5A2}"/>
          </ac:spMkLst>
        </pc:spChg>
        <pc:spChg chg="mod">
          <ac:chgData name="Роберт Хачикян" userId="4431257360891bdb" providerId="LiveId" clId="{7A2565BF-2344-4AA8-B25F-A18C1F7ED438}" dt="2024-12-12T19:30:01.861" v="71" actId="14100"/>
          <ac:spMkLst>
            <pc:docMk/>
            <pc:sldMk cId="0" sldId="262"/>
            <ac:spMk id="21" creationId="{D4E60B88-7D90-4FC8-89F9-5F310060DA64}"/>
          </ac:spMkLst>
        </pc:spChg>
      </pc:sldChg>
      <pc:sldChg chg="modSp mod">
        <pc:chgData name="Роберт Хачикян" userId="4431257360891bdb" providerId="LiveId" clId="{7A2565BF-2344-4AA8-B25F-A18C1F7ED438}" dt="2024-12-12T17:51:35.217" v="3" actId="14100"/>
        <pc:sldMkLst>
          <pc:docMk/>
          <pc:sldMk cId="0" sldId="263"/>
        </pc:sldMkLst>
        <pc:spChg chg="mod">
          <ac:chgData name="Роберт Хачикян" userId="4431257360891bdb" providerId="LiveId" clId="{7A2565BF-2344-4AA8-B25F-A18C1F7ED438}" dt="2024-12-12T17:51:35.217" v="3" actId="14100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Роберт Хачикян" userId="4431257360891bdb" providerId="LiveId" clId="{7A2565BF-2344-4AA8-B25F-A18C1F7ED438}" dt="2024-12-12T19:43:13.557" v="100" actId="20577"/>
        <pc:sldMkLst>
          <pc:docMk/>
          <pc:sldMk cId="0" sldId="264"/>
        </pc:sldMkLst>
        <pc:graphicFrameChg chg="modGraphic">
          <ac:chgData name="Роберт Хачикян" userId="4431257360891bdb" providerId="LiveId" clId="{7A2565BF-2344-4AA8-B25F-A18C1F7ED438}" dt="2024-12-12T19:43:13.557" v="100" actId="20577"/>
          <ac:graphicFrameMkLst>
            <pc:docMk/>
            <pc:sldMk cId="0" sldId="264"/>
            <ac:graphicFrameMk id="3" creationId="{00000000-0000-0000-0000-000000000000}"/>
          </ac:graphicFrameMkLst>
        </pc:graphicFrameChg>
      </pc:sldChg>
      <pc:sldChg chg="modSp mod">
        <pc:chgData name="Роберт Хачикян" userId="4431257360891bdb" providerId="LiveId" clId="{7A2565BF-2344-4AA8-B25F-A18C1F7ED438}" dt="2024-12-12T19:44:56.667" v="102"/>
        <pc:sldMkLst>
          <pc:docMk/>
          <pc:sldMk cId="0" sldId="265"/>
        </pc:sldMkLst>
        <pc:spChg chg="mod">
          <ac:chgData name="Роберт Хачикян" userId="4431257360891bdb" providerId="LiveId" clId="{7A2565BF-2344-4AA8-B25F-A18C1F7ED438}" dt="2024-12-12T17:52:27.582" v="4" actId="107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7:52:35.843" v="8" actId="1076"/>
          <ac:spMkLst>
            <pc:docMk/>
            <pc:sldMk cId="0" sldId="265"/>
            <ac:spMk id="15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9:44:56.667" v="102"/>
          <ac:spMkLst>
            <pc:docMk/>
            <pc:sldMk cId="0" sldId="265"/>
            <ac:spMk id="17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7:52:27.582" v="4" actId="1076"/>
          <ac:spMkLst>
            <pc:docMk/>
            <pc:sldMk cId="0" sldId="265"/>
            <ac:spMk id="37" creationId="{00000000-0000-0000-0000-000000000000}"/>
          </ac:spMkLst>
        </pc:spChg>
        <pc:cxnChg chg="mod">
          <ac:chgData name="Роберт Хачикян" userId="4431257360891bdb" providerId="LiveId" clId="{7A2565BF-2344-4AA8-B25F-A18C1F7ED438}" dt="2024-12-12T17:52:27.582" v="4" actId="1076"/>
          <ac:cxnSpMkLst>
            <pc:docMk/>
            <pc:sldMk cId="0" sldId="265"/>
            <ac:cxnSpMk id="24" creationId="{00000000-0000-0000-0000-000000000000}"/>
          </ac:cxnSpMkLst>
        </pc:cxnChg>
      </pc:sldChg>
      <pc:sldChg chg="addSp delSp modSp mod">
        <pc:chgData name="Роберт Хачикян" userId="4431257360891bdb" providerId="LiveId" clId="{7A2565BF-2344-4AA8-B25F-A18C1F7ED438}" dt="2024-12-20T15:15:14.614" v="417" actId="20577"/>
        <pc:sldMkLst>
          <pc:docMk/>
          <pc:sldMk cId="0" sldId="267"/>
        </pc:sldMkLst>
        <pc:spChg chg="mod">
          <ac:chgData name="Роберт Хачикян" userId="4431257360891bdb" providerId="LiveId" clId="{7A2565BF-2344-4AA8-B25F-A18C1F7ED438}" dt="2024-12-20T15:10:30.796" v="144" actId="14100"/>
          <ac:spMkLst>
            <pc:docMk/>
            <pc:sldMk cId="0" sldId="267"/>
            <ac:spMk id="14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20T15:13:44.627" v="267" actId="14100"/>
          <ac:spMkLst>
            <pc:docMk/>
            <pc:sldMk cId="0" sldId="267"/>
            <ac:spMk id="17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20T15:11:11.807" v="195" actId="20577"/>
          <ac:spMkLst>
            <pc:docMk/>
            <pc:sldMk cId="0" sldId="267"/>
            <ac:spMk id="21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20T15:14:03.186" v="321" actId="20577"/>
          <ac:spMkLst>
            <pc:docMk/>
            <pc:sldMk cId="0" sldId="267"/>
            <ac:spMk id="22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20T15:12:22.037" v="253" actId="14100"/>
          <ac:spMkLst>
            <pc:docMk/>
            <pc:sldMk cId="0" sldId="267"/>
            <ac:spMk id="32" creationId="{BA6E4B74-017A-419D-9B26-25F07D91FCDA}"/>
          </ac:spMkLst>
        </pc:spChg>
        <pc:spChg chg="mod">
          <ac:chgData name="Роберт Хачикян" userId="4431257360891bdb" providerId="LiveId" clId="{7A2565BF-2344-4AA8-B25F-A18C1F7ED438}" dt="2024-12-20T15:12:32.666" v="254" actId="1076"/>
          <ac:spMkLst>
            <pc:docMk/>
            <pc:sldMk cId="0" sldId="267"/>
            <ac:spMk id="34" creationId="{CE549F14-867F-41DA-84E7-2497801C8D39}"/>
          </ac:spMkLst>
        </pc:spChg>
        <pc:spChg chg="mod">
          <ac:chgData name="Роберт Хачикян" userId="4431257360891bdb" providerId="LiveId" clId="{7A2565BF-2344-4AA8-B25F-A18C1F7ED438}" dt="2024-12-20T15:12:46.372" v="255" actId="1076"/>
          <ac:spMkLst>
            <pc:docMk/>
            <pc:sldMk cId="0" sldId="267"/>
            <ac:spMk id="36" creationId="{CF0DD137-43F8-4F72-AEF7-F31F30A005CA}"/>
          </ac:spMkLst>
        </pc:spChg>
        <pc:spChg chg="mod">
          <ac:chgData name="Роберт Хачикян" userId="4431257360891bdb" providerId="LiveId" clId="{7A2565BF-2344-4AA8-B25F-A18C1F7ED438}" dt="2024-12-20T15:12:52.433" v="256" actId="1076"/>
          <ac:spMkLst>
            <pc:docMk/>
            <pc:sldMk cId="0" sldId="267"/>
            <ac:spMk id="42" creationId="{5C9C0A7F-2782-48CA-816D-AEC44A8F5FCE}"/>
          </ac:spMkLst>
        </pc:spChg>
        <pc:spChg chg="ord">
          <ac:chgData name="Роберт Хачикян" userId="4431257360891bdb" providerId="LiveId" clId="{7A2565BF-2344-4AA8-B25F-A18C1F7ED438}" dt="2024-12-20T15:14:17.609" v="324" actId="166"/>
          <ac:spMkLst>
            <pc:docMk/>
            <pc:sldMk cId="0" sldId="267"/>
            <ac:spMk id="43" creationId="{6E2C1902-3F41-4E7F-AEBA-8AE1D559580A}"/>
          </ac:spMkLst>
        </pc:spChg>
        <pc:spChg chg="mod">
          <ac:chgData name="Роберт Хачикян" userId="4431257360891bdb" providerId="LiveId" clId="{7A2565BF-2344-4AA8-B25F-A18C1F7ED438}" dt="2024-12-20T15:15:14.614" v="417" actId="20577"/>
          <ac:spMkLst>
            <pc:docMk/>
            <pc:sldMk cId="0" sldId="267"/>
            <ac:spMk id="44" creationId="{648E1C3A-0F0A-4B1D-9005-084432EA3B72}"/>
          </ac:spMkLst>
        </pc:spChg>
        <pc:picChg chg="add mod">
          <ac:chgData name="Роберт Хачикян" userId="4431257360891bdb" providerId="LiveId" clId="{7A2565BF-2344-4AA8-B25F-A18C1F7ED438}" dt="2024-12-20T15:13:39.275" v="266" actId="1076"/>
          <ac:picMkLst>
            <pc:docMk/>
            <pc:sldMk cId="0" sldId="267"/>
            <ac:picMk id="3" creationId="{1E1B74DA-4326-06D5-A842-FE95F1FBE1C1}"/>
          </ac:picMkLst>
        </pc:picChg>
        <pc:picChg chg="mod">
          <ac:chgData name="Роберт Хачикян" userId="4431257360891bdb" providerId="LiveId" clId="{7A2565BF-2344-4AA8-B25F-A18C1F7ED438}" dt="2024-12-12T19:47:26.909" v="103" actId="1076"/>
          <ac:picMkLst>
            <pc:docMk/>
            <pc:sldMk cId="0" sldId="267"/>
            <ac:picMk id="7" creationId="{00000000-0000-0000-0000-000000000000}"/>
          </ac:picMkLst>
        </pc:picChg>
        <pc:picChg chg="mod ord">
          <ac:chgData name="Роберт Хачикян" userId="4431257360891bdb" providerId="LiveId" clId="{7A2565BF-2344-4AA8-B25F-A18C1F7ED438}" dt="2024-12-20T15:12:21.566" v="252" actId="14100"/>
          <ac:picMkLst>
            <pc:docMk/>
            <pc:sldMk cId="0" sldId="267"/>
            <ac:picMk id="8" creationId="{00000000-0000-0000-0000-000000000000}"/>
          </ac:picMkLst>
        </pc:picChg>
        <pc:picChg chg="mod ord">
          <ac:chgData name="Роберт Хачикян" userId="4431257360891bdb" providerId="LiveId" clId="{7A2565BF-2344-4AA8-B25F-A18C1F7ED438}" dt="2024-12-20T15:14:25.382" v="328" actId="1076"/>
          <ac:picMkLst>
            <pc:docMk/>
            <pc:sldMk cId="0" sldId="267"/>
            <ac:picMk id="10" creationId="{00000000-0000-0000-0000-000000000000}"/>
          </ac:picMkLst>
        </pc:picChg>
        <pc:picChg chg="mod">
          <ac:chgData name="Роберт Хачикян" userId="4431257360891bdb" providerId="LiveId" clId="{7A2565BF-2344-4AA8-B25F-A18C1F7ED438}" dt="2024-12-20T15:13:11.103" v="258" actId="1076"/>
          <ac:picMkLst>
            <pc:docMk/>
            <pc:sldMk cId="0" sldId="267"/>
            <ac:picMk id="33" creationId="{14357B4D-1DB7-4A5E-B4BB-E14B023E1D51}"/>
          </ac:picMkLst>
        </pc:picChg>
      </pc:sldChg>
      <pc:sldChg chg="modSp mod">
        <pc:chgData name="Роберт Хачикян" userId="4431257360891bdb" providerId="LiveId" clId="{7A2565BF-2344-4AA8-B25F-A18C1F7ED438}" dt="2024-12-12T19:53:18.802" v="110" actId="113"/>
        <pc:sldMkLst>
          <pc:docMk/>
          <pc:sldMk cId="0" sldId="269"/>
        </pc:sldMkLst>
        <pc:spChg chg="mod">
          <ac:chgData name="Роберт Хачикян" userId="4431257360891bdb" providerId="LiveId" clId="{7A2565BF-2344-4AA8-B25F-A18C1F7ED438}" dt="2024-12-12T17:53:20.124" v="9" actId="403"/>
          <ac:spMkLst>
            <pc:docMk/>
            <pc:sldMk cId="0" sldId="269"/>
            <ac:spMk id="9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9:51:10.744" v="104" actId="20578"/>
          <ac:spMkLst>
            <pc:docMk/>
            <pc:sldMk cId="0" sldId="269"/>
            <ac:spMk id="12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7:53:26.453" v="11" actId="403"/>
          <ac:spMkLst>
            <pc:docMk/>
            <pc:sldMk cId="0" sldId="269"/>
            <ac:spMk id="14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7:53:29.245" v="12" actId="403"/>
          <ac:spMkLst>
            <pc:docMk/>
            <pc:sldMk cId="0" sldId="269"/>
            <ac:spMk id="16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7:53:39.851" v="14" actId="403"/>
          <ac:spMkLst>
            <pc:docMk/>
            <pc:sldMk cId="0" sldId="269"/>
            <ac:spMk id="18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7:53:46.962" v="15" actId="403"/>
          <ac:spMkLst>
            <pc:docMk/>
            <pc:sldMk cId="0" sldId="269"/>
            <ac:spMk id="21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7:53:50.933" v="16" actId="403"/>
          <ac:spMkLst>
            <pc:docMk/>
            <pc:sldMk cId="0" sldId="269"/>
            <ac:spMk id="23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9:52:36.939" v="106" actId="1076"/>
          <ac:spMkLst>
            <pc:docMk/>
            <pc:sldMk cId="0" sldId="269"/>
            <ac:spMk id="25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7:53:58.390" v="18" actId="403"/>
          <ac:spMkLst>
            <pc:docMk/>
            <pc:sldMk cId="0" sldId="269"/>
            <ac:spMk id="27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9:53:18.802" v="110" actId="113"/>
          <ac:spMkLst>
            <pc:docMk/>
            <pc:sldMk cId="0" sldId="269"/>
            <ac:spMk id="30" creationId="{00000000-0000-0000-0000-000000000000}"/>
          </ac:spMkLst>
        </pc:spChg>
        <pc:spChg chg="mod">
          <ac:chgData name="Роберт Хачикян" userId="4431257360891bdb" providerId="LiveId" clId="{7A2565BF-2344-4AA8-B25F-A18C1F7ED438}" dt="2024-12-12T17:54:08.344" v="20" actId="403"/>
          <ac:spMkLst>
            <pc:docMk/>
            <pc:sldMk cId="0" sldId="269"/>
            <ac:spMk id="3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46D8C6-B1B0-4931-96CB-9E107074FCC4}" type="doc">
      <dgm:prSet loTypeId="urn:microsoft.com/office/officeart/2008/layout/VerticalCurvedList" loCatId="list" qsTypeId="urn:microsoft.com/office/officeart/2005/8/quickstyle/simple4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9A09A2AD-7D43-47FC-BDFD-45609FAF853E}">
      <dgm:prSet phldrT="[Текст]"/>
      <dgm:spPr bwMode="auto"/>
      <dgm:t>
        <a:bodyPr/>
        <a:lstStyle/>
        <a:p>
          <a:pPr>
            <a:defRPr/>
          </a:pPr>
          <a:r>
            <a:rPr lang="ru-RU" dirty="0">
              <a:latin typeface="Lato"/>
            </a:rPr>
            <a:t>Несоответствие данных</a:t>
          </a:r>
          <a:endParaRPr dirty="0"/>
        </a:p>
      </dgm:t>
    </dgm:pt>
    <dgm:pt modelId="{D4A4ADB4-F1BE-493E-B5DA-E071788D606D}" type="parTrans" cxnId="{BCE859B9-AFE8-4BE6-A51A-F8952DB39208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B8D70748-6C44-438C-815F-FF45D12DB3E9}" type="sibTrans" cxnId="{BCE859B9-AFE8-4BE6-A51A-F8952DB39208}">
      <dgm:prSet/>
      <dgm:spPr bwMode="auto">
        <a:ln>
          <a:solidFill>
            <a:schemeClr val="accent1"/>
          </a:solidFill>
        </a:ln>
      </dgm:spPr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498886A4-9E67-411A-B383-03CEAE68519C}">
      <dgm:prSet phldrT="[Текст]"/>
      <dgm:spPr bwMode="auto"/>
      <dgm:t>
        <a:bodyPr/>
        <a:lstStyle/>
        <a:p>
          <a:pPr>
            <a:defRPr/>
          </a:pPr>
          <a:r>
            <a:rPr lang="ru-RU" dirty="0">
              <a:latin typeface="Lato"/>
            </a:rPr>
            <a:t>Ограниченный доступ к информации</a:t>
          </a:r>
          <a:endParaRPr dirty="0"/>
        </a:p>
      </dgm:t>
    </dgm:pt>
    <dgm:pt modelId="{34A6E020-C4F2-4DC5-8F53-DF134A278174}" type="parTrans" cxnId="{FC35B7B6-F337-42A0-8445-E2EE80FEA094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A4A99A7F-F6EB-41E1-B6BD-ECA84C128450}" type="sibTrans" cxnId="{FC35B7B6-F337-42A0-8445-E2EE80FEA094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213437CB-C7CE-4790-AE72-BC577E85B054}">
      <dgm:prSet phldrT="[Текст]"/>
      <dgm:spPr bwMode="auto"/>
      <dgm:t>
        <a:bodyPr/>
        <a:lstStyle/>
        <a:p>
          <a:pPr>
            <a:defRPr/>
          </a:pPr>
          <a:r>
            <a:rPr lang="ru-RU" dirty="0">
              <a:latin typeface="Lato"/>
            </a:rPr>
            <a:t>Технические проблемы</a:t>
          </a:r>
          <a:endParaRPr dirty="0"/>
        </a:p>
      </dgm:t>
    </dgm:pt>
    <dgm:pt modelId="{E81274E6-FA53-438E-814E-E889CCFB5916}" type="parTrans" cxnId="{09B1096F-E4F3-4BF4-AE7F-DDAFA16C4C22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CB1033BC-7C20-43F8-B4ED-DF7F1B08225B}" type="sibTrans" cxnId="{09B1096F-E4F3-4BF4-AE7F-DDAFA16C4C22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F2A67E70-7D38-455F-987F-429DB8CDB1B1}">
      <dgm:prSet phldrT="[Текст]"/>
      <dgm:spPr bwMode="auto"/>
      <dgm:t>
        <a:bodyPr/>
        <a:lstStyle/>
        <a:p>
          <a:pPr>
            <a:defRPr/>
          </a:pPr>
          <a:r>
            <a:rPr lang="ru-RU" dirty="0">
              <a:latin typeface="Lato"/>
            </a:rPr>
            <a:t>Отсутствие интеграции с местными службами </a:t>
          </a:r>
          <a:endParaRPr dirty="0"/>
        </a:p>
      </dgm:t>
    </dgm:pt>
    <dgm:pt modelId="{43073342-9055-4A63-8223-8FB3172C1546}" type="parTrans" cxnId="{C3B55077-C95B-4F7A-B869-FC9F39415914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53D84BF8-B7E0-4CFD-8645-772A2C7A2EBF}" type="sibTrans" cxnId="{C3B55077-C95B-4F7A-B869-FC9F39415914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6C8739FA-E00E-429B-987D-784ABBA34A8F}">
      <dgm:prSet phldrT="[Текст]"/>
      <dgm:spPr bwMode="auto"/>
      <dgm:t>
        <a:bodyPr/>
        <a:lstStyle/>
        <a:p>
          <a:pPr>
            <a:defRPr/>
          </a:pPr>
          <a:r>
            <a:rPr lang="ru-RU" dirty="0">
              <a:latin typeface="Lato"/>
            </a:rPr>
            <a:t>Техническая неграмотность населения </a:t>
          </a:r>
          <a:endParaRPr dirty="0"/>
        </a:p>
      </dgm:t>
    </dgm:pt>
    <dgm:pt modelId="{280434B5-A2E2-4BA2-B8BC-D75B878370F0}" type="parTrans" cxnId="{FA7AE290-4DE9-47D7-9511-2C974F9C346F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54F2D1B2-6E10-494A-8520-ACAD616AE6C3}" type="sibTrans" cxnId="{FA7AE290-4DE9-47D7-9511-2C974F9C346F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4F891869-C7D6-4BEF-95E7-7D3BEE969029}" type="pres">
      <dgm:prSet presAssocID="{E446D8C6-B1B0-4931-96CB-9E107074FCC4}" presName="Name0" presStyleCnt="0">
        <dgm:presLayoutVars>
          <dgm:chMax val="7"/>
          <dgm:chPref val="7"/>
          <dgm:dir/>
        </dgm:presLayoutVars>
      </dgm:prSet>
      <dgm:spPr bwMode="auto"/>
    </dgm:pt>
    <dgm:pt modelId="{A15F2661-705A-4697-8AA5-CE2D7E888C32}" type="pres">
      <dgm:prSet presAssocID="{E446D8C6-B1B0-4931-96CB-9E107074FCC4}" presName="Name1" presStyleCnt="0"/>
      <dgm:spPr bwMode="auto"/>
    </dgm:pt>
    <dgm:pt modelId="{18B8FF80-2496-4668-8C37-F9CD626C4A6E}" type="pres">
      <dgm:prSet presAssocID="{E446D8C6-B1B0-4931-96CB-9E107074FCC4}" presName="cycle" presStyleCnt="0"/>
      <dgm:spPr bwMode="auto"/>
    </dgm:pt>
    <dgm:pt modelId="{243E0623-D2CD-4965-AEF9-325254916CC1}" type="pres">
      <dgm:prSet presAssocID="{E446D8C6-B1B0-4931-96CB-9E107074FCC4}" presName="srcNode" presStyleLbl="node1" presStyleIdx="0" presStyleCnt="5"/>
      <dgm:spPr bwMode="auto"/>
    </dgm:pt>
    <dgm:pt modelId="{0707A20E-DE3F-4F72-91E2-5BE914CB47F5}" type="pres">
      <dgm:prSet presAssocID="{E446D8C6-B1B0-4931-96CB-9E107074FCC4}" presName="conn" presStyleLbl="parChTrans1D2" presStyleIdx="0" presStyleCnt="1"/>
      <dgm:spPr bwMode="auto"/>
    </dgm:pt>
    <dgm:pt modelId="{A078C9E2-7770-4370-8E12-9FDD463E9163}" type="pres">
      <dgm:prSet presAssocID="{E446D8C6-B1B0-4931-96CB-9E107074FCC4}" presName="extraNode" presStyleLbl="node1" presStyleIdx="0" presStyleCnt="5"/>
      <dgm:spPr bwMode="auto"/>
    </dgm:pt>
    <dgm:pt modelId="{71C4CF36-C5FB-4142-B70A-2DE079E71260}" type="pres">
      <dgm:prSet presAssocID="{E446D8C6-B1B0-4931-96CB-9E107074FCC4}" presName="dstNode" presStyleLbl="node1" presStyleIdx="0" presStyleCnt="5"/>
      <dgm:spPr bwMode="auto"/>
    </dgm:pt>
    <dgm:pt modelId="{1B86C2B9-D1A9-41C0-AC2C-86254AC0DEBE}" type="pres">
      <dgm:prSet presAssocID="{9A09A2AD-7D43-47FC-BDFD-45609FAF853E}" presName="text_1" presStyleLbl="node1" presStyleIdx="0" presStyleCnt="5" custLinFactNeighborX="1195" custLinFactNeighborY="9269">
        <dgm:presLayoutVars>
          <dgm:bulletEnabled val="1"/>
        </dgm:presLayoutVars>
      </dgm:prSet>
      <dgm:spPr bwMode="auto"/>
    </dgm:pt>
    <dgm:pt modelId="{48238F7D-5E08-489E-8C5C-3466E8CB6C1A}" type="pres">
      <dgm:prSet presAssocID="{9A09A2AD-7D43-47FC-BDFD-45609FAF853E}" presName="accent_1" presStyleCnt="0"/>
      <dgm:spPr bwMode="auto"/>
    </dgm:pt>
    <dgm:pt modelId="{6E7E7725-A473-4516-9B18-7F7F52CC81F4}" type="pres">
      <dgm:prSet presAssocID="{9A09A2AD-7D43-47FC-BDFD-45609FAF853E}" presName="accentRepeatNode" presStyleLbl="solidFgAcc1" presStyleIdx="0" presStyleCnt="5" custLinFactNeighborX="12085" custLinFactNeighborY="3416"/>
      <dgm:spPr bwMode="auto">
        <a:solidFill>
          <a:schemeClr val="bg1"/>
        </a:solidFill>
        <a:ln>
          <a:solidFill>
            <a:srgbClr val="C00000"/>
          </a:solidFill>
        </a:ln>
      </dgm:spPr>
    </dgm:pt>
    <dgm:pt modelId="{30153769-F3C8-41D3-A54A-FF20C0794BA8}" type="pres">
      <dgm:prSet presAssocID="{498886A4-9E67-411A-B383-03CEAE68519C}" presName="text_2" presStyleLbl="node1" presStyleIdx="1" presStyleCnt="5" custLinFactNeighborX="1245" custLinFactNeighborY="9269">
        <dgm:presLayoutVars>
          <dgm:bulletEnabled val="1"/>
        </dgm:presLayoutVars>
      </dgm:prSet>
      <dgm:spPr bwMode="auto"/>
    </dgm:pt>
    <dgm:pt modelId="{32908A16-C3B6-416F-88AB-C17D68258700}" type="pres">
      <dgm:prSet presAssocID="{498886A4-9E67-411A-B383-03CEAE68519C}" presName="accent_2" presStyleCnt="0"/>
      <dgm:spPr bwMode="auto"/>
    </dgm:pt>
    <dgm:pt modelId="{D88F6CC0-A5BB-4A27-9845-E2676DFAF40A}" type="pres">
      <dgm:prSet presAssocID="{498886A4-9E67-411A-B383-03CEAE68519C}" presName="accentRepeatNode" presStyleLbl="solidFgAcc1" presStyleIdx="1" presStyleCnt="5" custLinFactNeighborX="12085" custLinFactNeighborY="3416"/>
      <dgm:spPr bwMode="auto">
        <a:solidFill>
          <a:schemeClr val="bg1"/>
        </a:solidFill>
        <a:ln>
          <a:solidFill>
            <a:srgbClr val="C00000"/>
          </a:solidFill>
        </a:ln>
      </dgm:spPr>
    </dgm:pt>
    <dgm:pt modelId="{6CB9DB77-D7A7-4321-A080-91BF0B9D3677}" type="pres">
      <dgm:prSet presAssocID="{213437CB-C7CE-4790-AE72-BC577E85B054}" presName="text_3" presStyleLbl="node1" presStyleIdx="2" presStyleCnt="5" custLinFactNeighborX="1261" custLinFactNeighborY="9269">
        <dgm:presLayoutVars>
          <dgm:bulletEnabled val="1"/>
        </dgm:presLayoutVars>
      </dgm:prSet>
      <dgm:spPr bwMode="auto"/>
    </dgm:pt>
    <dgm:pt modelId="{AD47C2E4-2FBD-41EE-B57C-608C97F98345}" type="pres">
      <dgm:prSet presAssocID="{213437CB-C7CE-4790-AE72-BC577E85B054}" presName="accent_3" presStyleCnt="0"/>
      <dgm:spPr bwMode="auto"/>
    </dgm:pt>
    <dgm:pt modelId="{F6024F3A-29A6-4982-8751-9578307D25C4}" type="pres">
      <dgm:prSet presAssocID="{213437CB-C7CE-4790-AE72-BC577E85B054}" presName="accentRepeatNode" presStyleLbl="solidFgAcc1" presStyleIdx="2" presStyleCnt="5" custLinFactNeighborX="12085" custLinFactNeighborY="3416"/>
      <dgm:spPr bwMode="auto">
        <a:solidFill>
          <a:schemeClr val="bg1"/>
        </a:solidFill>
        <a:ln>
          <a:solidFill>
            <a:srgbClr val="C00000"/>
          </a:solidFill>
        </a:ln>
      </dgm:spPr>
    </dgm:pt>
    <dgm:pt modelId="{C45103BB-D73A-4467-A244-02C0AE954A0C}" type="pres">
      <dgm:prSet presAssocID="{F2A67E70-7D38-455F-987F-429DB8CDB1B1}" presName="text_4" presStyleLbl="node1" presStyleIdx="3" presStyleCnt="5" custLinFactNeighborX="1245" custLinFactNeighborY="9269">
        <dgm:presLayoutVars>
          <dgm:bulletEnabled val="1"/>
        </dgm:presLayoutVars>
      </dgm:prSet>
      <dgm:spPr bwMode="auto"/>
    </dgm:pt>
    <dgm:pt modelId="{E89BF920-7019-40C1-80EA-07E7E7CE3DB9}" type="pres">
      <dgm:prSet presAssocID="{F2A67E70-7D38-455F-987F-429DB8CDB1B1}" presName="accent_4" presStyleCnt="0"/>
      <dgm:spPr bwMode="auto"/>
    </dgm:pt>
    <dgm:pt modelId="{FF14AD1E-7E7C-4DA7-A7C1-76197975A551}" type="pres">
      <dgm:prSet presAssocID="{F2A67E70-7D38-455F-987F-429DB8CDB1B1}" presName="accentRepeatNode" presStyleLbl="solidFgAcc1" presStyleIdx="3" presStyleCnt="5" custLinFactNeighborX="12085" custLinFactNeighborY="3416"/>
      <dgm:spPr bwMode="auto">
        <a:solidFill>
          <a:schemeClr val="bg1"/>
        </a:solidFill>
        <a:ln>
          <a:solidFill>
            <a:srgbClr val="C00000"/>
          </a:solidFill>
        </a:ln>
      </dgm:spPr>
    </dgm:pt>
    <dgm:pt modelId="{7AF43A6F-9B0B-4A3C-A67D-7CBD0402ABF9}" type="pres">
      <dgm:prSet presAssocID="{6C8739FA-E00E-429B-987D-784ABBA34A8F}" presName="text_5" presStyleLbl="node1" presStyleIdx="4" presStyleCnt="5" custLinFactNeighborX="1195" custLinFactNeighborY="9269">
        <dgm:presLayoutVars>
          <dgm:bulletEnabled val="1"/>
        </dgm:presLayoutVars>
      </dgm:prSet>
      <dgm:spPr bwMode="auto"/>
    </dgm:pt>
    <dgm:pt modelId="{85F7238F-0B98-49CE-A0E0-EEB06DDAAAA4}" type="pres">
      <dgm:prSet presAssocID="{6C8739FA-E00E-429B-987D-784ABBA34A8F}" presName="accent_5" presStyleCnt="0"/>
      <dgm:spPr bwMode="auto"/>
    </dgm:pt>
    <dgm:pt modelId="{7AA7FC1D-EADD-4662-9934-87A2CC857508}" type="pres">
      <dgm:prSet presAssocID="{6C8739FA-E00E-429B-987D-784ABBA34A8F}" presName="accentRepeatNode" presStyleLbl="solidFgAcc1" presStyleIdx="4" presStyleCnt="5" custLinFactNeighborX="12085" custLinFactNeighborY="3416"/>
      <dgm:spPr bwMode="auto">
        <a:solidFill>
          <a:schemeClr val="bg1"/>
        </a:solidFill>
        <a:ln>
          <a:solidFill>
            <a:srgbClr val="C00000"/>
          </a:solidFill>
        </a:ln>
      </dgm:spPr>
    </dgm:pt>
  </dgm:ptLst>
  <dgm:cxnLst>
    <dgm:cxn modelId="{1500F323-547A-4600-975D-CBB310547118}" type="presOf" srcId="{9A09A2AD-7D43-47FC-BDFD-45609FAF853E}" destId="{1B86C2B9-D1A9-41C0-AC2C-86254AC0DEBE}" srcOrd="0" destOrd="0" presId="urn:microsoft.com/office/officeart/2008/layout/VerticalCurvedList"/>
    <dgm:cxn modelId="{6E682C36-3214-4270-A659-FEA93C14ACF0}" type="presOf" srcId="{B8D70748-6C44-438C-815F-FF45D12DB3E9}" destId="{0707A20E-DE3F-4F72-91E2-5BE914CB47F5}" srcOrd="0" destOrd="0" presId="urn:microsoft.com/office/officeart/2008/layout/VerticalCurvedList"/>
    <dgm:cxn modelId="{CF4FB73F-16D0-493D-9C6A-5FDD56B997A3}" type="presOf" srcId="{213437CB-C7CE-4790-AE72-BC577E85B054}" destId="{6CB9DB77-D7A7-4321-A080-91BF0B9D3677}" srcOrd="0" destOrd="0" presId="urn:microsoft.com/office/officeart/2008/layout/VerticalCurvedList"/>
    <dgm:cxn modelId="{09B1096F-E4F3-4BF4-AE7F-DDAFA16C4C22}" srcId="{E446D8C6-B1B0-4931-96CB-9E107074FCC4}" destId="{213437CB-C7CE-4790-AE72-BC577E85B054}" srcOrd="2" destOrd="0" parTransId="{E81274E6-FA53-438E-814E-E889CCFB5916}" sibTransId="{CB1033BC-7C20-43F8-B4ED-DF7F1B08225B}"/>
    <dgm:cxn modelId="{8933EF6F-EB49-428B-AC3F-48ABEAEE24D6}" type="presOf" srcId="{6C8739FA-E00E-429B-987D-784ABBA34A8F}" destId="{7AF43A6F-9B0B-4A3C-A67D-7CBD0402ABF9}" srcOrd="0" destOrd="0" presId="urn:microsoft.com/office/officeart/2008/layout/VerticalCurvedList"/>
    <dgm:cxn modelId="{C3B55077-C95B-4F7A-B869-FC9F39415914}" srcId="{E446D8C6-B1B0-4931-96CB-9E107074FCC4}" destId="{F2A67E70-7D38-455F-987F-429DB8CDB1B1}" srcOrd="3" destOrd="0" parTransId="{43073342-9055-4A63-8223-8FB3172C1546}" sibTransId="{53D84BF8-B7E0-4CFD-8645-772A2C7A2EBF}"/>
    <dgm:cxn modelId="{A2D0477F-E935-4D97-8158-9F1F26EAA85E}" type="presOf" srcId="{E446D8C6-B1B0-4931-96CB-9E107074FCC4}" destId="{4F891869-C7D6-4BEF-95E7-7D3BEE969029}" srcOrd="0" destOrd="0" presId="urn:microsoft.com/office/officeart/2008/layout/VerticalCurvedList"/>
    <dgm:cxn modelId="{05C7EB8A-8822-401B-9CDC-B883B34A0B42}" type="presOf" srcId="{498886A4-9E67-411A-B383-03CEAE68519C}" destId="{30153769-F3C8-41D3-A54A-FF20C0794BA8}" srcOrd="0" destOrd="0" presId="urn:microsoft.com/office/officeart/2008/layout/VerticalCurvedList"/>
    <dgm:cxn modelId="{FA7AE290-4DE9-47D7-9511-2C974F9C346F}" srcId="{E446D8C6-B1B0-4931-96CB-9E107074FCC4}" destId="{6C8739FA-E00E-429B-987D-784ABBA34A8F}" srcOrd="4" destOrd="0" parTransId="{280434B5-A2E2-4BA2-B8BC-D75B878370F0}" sibTransId="{54F2D1B2-6E10-494A-8520-ACAD616AE6C3}"/>
    <dgm:cxn modelId="{AA2761AA-9A9A-4254-80E2-00175D2C949B}" type="presOf" srcId="{F2A67E70-7D38-455F-987F-429DB8CDB1B1}" destId="{C45103BB-D73A-4467-A244-02C0AE954A0C}" srcOrd="0" destOrd="0" presId="urn:microsoft.com/office/officeart/2008/layout/VerticalCurvedList"/>
    <dgm:cxn modelId="{FC35B7B6-F337-42A0-8445-E2EE80FEA094}" srcId="{E446D8C6-B1B0-4931-96CB-9E107074FCC4}" destId="{498886A4-9E67-411A-B383-03CEAE68519C}" srcOrd="1" destOrd="0" parTransId="{34A6E020-C4F2-4DC5-8F53-DF134A278174}" sibTransId="{A4A99A7F-F6EB-41E1-B6BD-ECA84C128450}"/>
    <dgm:cxn modelId="{BCE859B9-AFE8-4BE6-A51A-F8952DB39208}" srcId="{E446D8C6-B1B0-4931-96CB-9E107074FCC4}" destId="{9A09A2AD-7D43-47FC-BDFD-45609FAF853E}" srcOrd="0" destOrd="0" parTransId="{D4A4ADB4-F1BE-493E-B5DA-E071788D606D}" sibTransId="{B8D70748-6C44-438C-815F-FF45D12DB3E9}"/>
    <dgm:cxn modelId="{3868A7BB-D119-4182-B23C-561CB0BE5FF3}" type="presParOf" srcId="{4F891869-C7D6-4BEF-95E7-7D3BEE969029}" destId="{A15F2661-705A-4697-8AA5-CE2D7E888C32}" srcOrd="0" destOrd="0" presId="urn:microsoft.com/office/officeart/2008/layout/VerticalCurvedList"/>
    <dgm:cxn modelId="{EDC3B660-38B4-4251-AC45-888D16BA478C}" type="presParOf" srcId="{A15F2661-705A-4697-8AA5-CE2D7E888C32}" destId="{18B8FF80-2496-4668-8C37-F9CD626C4A6E}" srcOrd="0" destOrd="0" presId="urn:microsoft.com/office/officeart/2008/layout/VerticalCurvedList"/>
    <dgm:cxn modelId="{C42DF3F7-F02C-40FF-AF9A-FEAE4F654FC6}" type="presParOf" srcId="{18B8FF80-2496-4668-8C37-F9CD626C4A6E}" destId="{243E0623-D2CD-4965-AEF9-325254916CC1}" srcOrd="0" destOrd="0" presId="urn:microsoft.com/office/officeart/2008/layout/VerticalCurvedList"/>
    <dgm:cxn modelId="{471C851A-8A06-44C4-B70C-57881916403C}" type="presParOf" srcId="{18B8FF80-2496-4668-8C37-F9CD626C4A6E}" destId="{0707A20E-DE3F-4F72-91E2-5BE914CB47F5}" srcOrd="1" destOrd="0" presId="urn:microsoft.com/office/officeart/2008/layout/VerticalCurvedList"/>
    <dgm:cxn modelId="{1C398198-8DAF-4235-AD26-85EB533EBA87}" type="presParOf" srcId="{18B8FF80-2496-4668-8C37-F9CD626C4A6E}" destId="{A078C9E2-7770-4370-8E12-9FDD463E9163}" srcOrd="2" destOrd="0" presId="urn:microsoft.com/office/officeart/2008/layout/VerticalCurvedList"/>
    <dgm:cxn modelId="{D7B33819-BFD5-439F-AEC9-FDC43EEE5796}" type="presParOf" srcId="{18B8FF80-2496-4668-8C37-F9CD626C4A6E}" destId="{71C4CF36-C5FB-4142-B70A-2DE079E71260}" srcOrd="3" destOrd="0" presId="urn:microsoft.com/office/officeart/2008/layout/VerticalCurvedList"/>
    <dgm:cxn modelId="{C6E421FA-68CB-4DCA-9009-F410187BD8B5}" type="presParOf" srcId="{A15F2661-705A-4697-8AA5-CE2D7E888C32}" destId="{1B86C2B9-D1A9-41C0-AC2C-86254AC0DEBE}" srcOrd="1" destOrd="0" presId="urn:microsoft.com/office/officeart/2008/layout/VerticalCurvedList"/>
    <dgm:cxn modelId="{32CF50C2-1473-4B55-8273-CC456B06C895}" type="presParOf" srcId="{A15F2661-705A-4697-8AA5-CE2D7E888C32}" destId="{48238F7D-5E08-489E-8C5C-3466E8CB6C1A}" srcOrd="2" destOrd="0" presId="urn:microsoft.com/office/officeart/2008/layout/VerticalCurvedList"/>
    <dgm:cxn modelId="{22EB3FC4-B6A3-423F-BBD1-EDC49CA9BA9C}" type="presParOf" srcId="{48238F7D-5E08-489E-8C5C-3466E8CB6C1A}" destId="{6E7E7725-A473-4516-9B18-7F7F52CC81F4}" srcOrd="0" destOrd="0" presId="urn:microsoft.com/office/officeart/2008/layout/VerticalCurvedList"/>
    <dgm:cxn modelId="{89E00FC5-352D-4CC0-9C41-6436911FADF3}" type="presParOf" srcId="{A15F2661-705A-4697-8AA5-CE2D7E888C32}" destId="{30153769-F3C8-41D3-A54A-FF20C0794BA8}" srcOrd="3" destOrd="0" presId="urn:microsoft.com/office/officeart/2008/layout/VerticalCurvedList"/>
    <dgm:cxn modelId="{474D2692-18EC-47FA-A9CF-50C5F14951D5}" type="presParOf" srcId="{A15F2661-705A-4697-8AA5-CE2D7E888C32}" destId="{32908A16-C3B6-416F-88AB-C17D68258700}" srcOrd="4" destOrd="0" presId="urn:microsoft.com/office/officeart/2008/layout/VerticalCurvedList"/>
    <dgm:cxn modelId="{A78F09F1-85BC-44AD-81B4-615A3BBB6A86}" type="presParOf" srcId="{32908A16-C3B6-416F-88AB-C17D68258700}" destId="{D88F6CC0-A5BB-4A27-9845-E2676DFAF40A}" srcOrd="0" destOrd="0" presId="urn:microsoft.com/office/officeart/2008/layout/VerticalCurvedList"/>
    <dgm:cxn modelId="{0F461729-86FF-4705-BCF9-B0AEB1C367BD}" type="presParOf" srcId="{A15F2661-705A-4697-8AA5-CE2D7E888C32}" destId="{6CB9DB77-D7A7-4321-A080-91BF0B9D3677}" srcOrd="5" destOrd="0" presId="urn:microsoft.com/office/officeart/2008/layout/VerticalCurvedList"/>
    <dgm:cxn modelId="{580108E9-ED46-4700-B6FA-8B8AE6B488C3}" type="presParOf" srcId="{A15F2661-705A-4697-8AA5-CE2D7E888C32}" destId="{AD47C2E4-2FBD-41EE-B57C-608C97F98345}" srcOrd="6" destOrd="0" presId="urn:microsoft.com/office/officeart/2008/layout/VerticalCurvedList"/>
    <dgm:cxn modelId="{C2B76279-EDED-4615-A19A-3FAA9D4F9F79}" type="presParOf" srcId="{AD47C2E4-2FBD-41EE-B57C-608C97F98345}" destId="{F6024F3A-29A6-4982-8751-9578307D25C4}" srcOrd="0" destOrd="0" presId="urn:microsoft.com/office/officeart/2008/layout/VerticalCurvedList"/>
    <dgm:cxn modelId="{868A4B6F-08A8-4622-AAFA-7D7B282C2350}" type="presParOf" srcId="{A15F2661-705A-4697-8AA5-CE2D7E888C32}" destId="{C45103BB-D73A-4467-A244-02C0AE954A0C}" srcOrd="7" destOrd="0" presId="urn:microsoft.com/office/officeart/2008/layout/VerticalCurvedList"/>
    <dgm:cxn modelId="{1DDC1134-5A61-4404-8FA3-956E4255648A}" type="presParOf" srcId="{A15F2661-705A-4697-8AA5-CE2D7E888C32}" destId="{E89BF920-7019-40C1-80EA-07E7E7CE3DB9}" srcOrd="8" destOrd="0" presId="urn:microsoft.com/office/officeart/2008/layout/VerticalCurvedList"/>
    <dgm:cxn modelId="{856EB715-038F-4686-A776-722B71987392}" type="presParOf" srcId="{E89BF920-7019-40C1-80EA-07E7E7CE3DB9}" destId="{FF14AD1E-7E7C-4DA7-A7C1-76197975A551}" srcOrd="0" destOrd="0" presId="urn:microsoft.com/office/officeart/2008/layout/VerticalCurvedList"/>
    <dgm:cxn modelId="{992CCE56-EA38-46C7-B16B-C8D7EBE1566E}" type="presParOf" srcId="{A15F2661-705A-4697-8AA5-CE2D7E888C32}" destId="{7AF43A6F-9B0B-4A3C-A67D-7CBD0402ABF9}" srcOrd="9" destOrd="0" presId="urn:microsoft.com/office/officeart/2008/layout/VerticalCurvedList"/>
    <dgm:cxn modelId="{959B0123-FF46-42CE-BC05-BD7860124350}" type="presParOf" srcId="{A15F2661-705A-4697-8AA5-CE2D7E888C32}" destId="{85F7238F-0B98-49CE-A0E0-EEB06DDAAAA4}" srcOrd="10" destOrd="0" presId="urn:microsoft.com/office/officeart/2008/layout/VerticalCurvedList"/>
    <dgm:cxn modelId="{F6FBA514-9B8A-4817-80F1-2F7BA24E5655}" type="presParOf" srcId="{85F7238F-0B98-49CE-A0E0-EEB06DDAAAA4}" destId="{7AA7FC1D-EADD-4662-9934-87A2CC85750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ADA2AF-A453-4815-88D5-04499961232F}" type="doc">
      <dgm:prSet loTypeId="urn:microsoft.com/office/officeart/2005/8/layout/pyramid2#1" loCatId="list" qsTypeId="urn:microsoft.com/office/officeart/2005/8/quickstyle/simple1" qsCatId="simple" csTypeId="urn:microsoft.com/office/officeart/2005/8/colors/accent1_2" csCatId="accent1" phldr="1"/>
      <dgm:spPr bwMode="auto"/>
    </dgm:pt>
    <dgm:pt modelId="{01F3BABD-90DD-4011-BEF2-0C538CB6D771}">
      <dgm:prSet phldrT="[Текст]"/>
      <dgm:spPr bwMode="auto"/>
      <dgm:t>
        <a:bodyPr/>
        <a:lstStyle/>
        <a:p>
          <a:pPr>
            <a:defRPr/>
          </a:pPr>
          <a:r>
            <a:rPr lang="ru-RU" dirty="0">
              <a:latin typeface="Lato"/>
            </a:rPr>
            <a:t>Высокоточные спутниковые данные</a:t>
          </a:r>
          <a:endParaRPr dirty="0"/>
        </a:p>
      </dgm:t>
    </dgm:pt>
    <dgm:pt modelId="{A78AD78E-40BC-422E-9EA2-231F71AE6B14}" type="parTrans" cxnId="{E7BE0A88-32B5-42C1-8EDA-F7A12476CCBA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F7968617-3306-487F-A06D-FD2B1BC02463}" type="sibTrans" cxnId="{E7BE0A88-32B5-42C1-8EDA-F7A12476CCBA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45D3E6F9-DE34-4FB2-9FBB-F1A7F38D9851}">
      <dgm:prSet phldrT="[Текст]"/>
      <dgm:spPr bwMode="auto"/>
      <dgm:t>
        <a:bodyPr/>
        <a:lstStyle/>
        <a:p>
          <a:pPr>
            <a:defRPr/>
          </a:pPr>
          <a:r>
            <a:rPr lang="ru-RU" dirty="0">
              <a:latin typeface="Lato"/>
            </a:rPr>
            <a:t>Локальные данные</a:t>
          </a:r>
          <a:endParaRPr dirty="0"/>
        </a:p>
      </dgm:t>
    </dgm:pt>
    <dgm:pt modelId="{A1F6FC28-01B2-4B03-B86E-C2B7E78A34AB}" type="parTrans" cxnId="{043CD22A-7EBE-4A92-AEF1-D9000E7AD7DA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D050F650-6A8C-4340-87C7-F614D20A989B}" type="sibTrans" cxnId="{043CD22A-7EBE-4A92-AEF1-D9000E7AD7DA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458F481D-A1A3-4F6B-A43A-1EDD4B5E08E5}">
      <dgm:prSet phldrT="[Текст]"/>
      <dgm:spPr bwMode="auto"/>
      <dgm:t>
        <a:bodyPr/>
        <a:lstStyle/>
        <a:p>
          <a:pPr>
            <a:defRPr/>
          </a:pPr>
          <a:r>
            <a:rPr lang="ru-RU" dirty="0">
              <a:latin typeface="Lato"/>
            </a:rPr>
            <a:t>Интеллектуальный маршрутизатор</a:t>
          </a:r>
          <a:endParaRPr dirty="0"/>
        </a:p>
      </dgm:t>
    </dgm:pt>
    <dgm:pt modelId="{77D4944A-712C-44A2-98AC-508660BB8128}" type="parTrans" cxnId="{2FE467F7-9300-4627-B44E-7D2A9DF14E4B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99E0288E-77C3-4FBC-B0CF-6E7EA5F2EF74}" type="sibTrans" cxnId="{2FE467F7-9300-4627-B44E-7D2A9DF14E4B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95A9D6D7-619D-4B76-B0F0-83E871785407}">
      <dgm:prSet phldrT="[Текст]"/>
      <dgm:spPr bwMode="auto"/>
      <dgm:t>
        <a:bodyPr/>
        <a:lstStyle/>
        <a:p>
          <a:pPr>
            <a:defRPr/>
          </a:pPr>
          <a:r>
            <a:rPr lang="ru-RU" dirty="0">
              <a:latin typeface="Lato"/>
            </a:rPr>
            <a:t>Геоданные из открытых источников</a:t>
          </a:r>
          <a:endParaRPr dirty="0"/>
        </a:p>
      </dgm:t>
    </dgm:pt>
    <dgm:pt modelId="{781AA98E-625B-4BDD-B194-B2F530E63106}" type="parTrans" cxnId="{68DC1422-54C7-455F-A1F9-FCA23F9622D6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85F90037-5C0E-4715-A33A-80C6DA166BF5}" type="sibTrans" cxnId="{68DC1422-54C7-455F-A1F9-FCA23F9622D6}">
      <dgm:prSet/>
      <dgm:spPr bwMode="auto"/>
      <dgm:t>
        <a:bodyPr/>
        <a:lstStyle/>
        <a:p>
          <a:pPr>
            <a:defRPr/>
          </a:pPr>
          <a:endParaRPr lang="ru-RU">
            <a:latin typeface="Lato"/>
          </a:endParaRPr>
        </a:p>
      </dgm:t>
    </dgm:pt>
    <dgm:pt modelId="{CC46E135-E2A5-4A19-9C98-EB2D40776DF9}" type="pres">
      <dgm:prSet presAssocID="{59ADA2AF-A453-4815-88D5-04499961232F}" presName="compositeShape" presStyleCnt="0">
        <dgm:presLayoutVars>
          <dgm:dir/>
          <dgm:resizeHandles val="exact"/>
        </dgm:presLayoutVars>
      </dgm:prSet>
      <dgm:spPr bwMode="auto"/>
    </dgm:pt>
    <dgm:pt modelId="{2F2E3804-7588-4852-93B2-8075626BF8B7}" type="pres">
      <dgm:prSet presAssocID="{59ADA2AF-A453-4815-88D5-04499961232F}" presName="pyramid" presStyleLbl="node1" presStyleIdx="0" presStyleCnt="1" custLinFactNeighborX="-71861" custLinFactNeighborY="29703"/>
      <dgm:spPr bwMode="auto"/>
    </dgm:pt>
    <dgm:pt modelId="{74237D17-F0E7-48EF-8EB5-3FADFB8A7F40}" type="pres">
      <dgm:prSet presAssocID="{59ADA2AF-A453-4815-88D5-04499961232F}" presName="theList" presStyleCnt="0"/>
      <dgm:spPr bwMode="auto"/>
    </dgm:pt>
    <dgm:pt modelId="{9571C80C-18BB-4DA6-9BAE-9D09D3A0BDB6}" type="pres">
      <dgm:prSet presAssocID="{01F3BABD-90DD-4011-BEF2-0C538CB6D771}" presName="aNode" presStyleLbl="fgAcc1" presStyleIdx="0" presStyleCnt="4">
        <dgm:presLayoutVars>
          <dgm:bulletEnabled val="1"/>
        </dgm:presLayoutVars>
      </dgm:prSet>
      <dgm:spPr bwMode="auto"/>
    </dgm:pt>
    <dgm:pt modelId="{BE15229B-1C39-4218-A1FC-746FFC54E25B}" type="pres">
      <dgm:prSet presAssocID="{01F3BABD-90DD-4011-BEF2-0C538CB6D771}" presName="aSpace" presStyleCnt="0"/>
      <dgm:spPr bwMode="auto"/>
    </dgm:pt>
    <dgm:pt modelId="{8792DACD-CA68-448E-8470-1D34AC30482C}" type="pres">
      <dgm:prSet presAssocID="{95A9D6D7-619D-4B76-B0F0-83E871785407}" presName="aNode" presStyleLbl="fgAcc1" presStyleIdx="1" presStyleCnt="4">
        <dgm:presLayoutVars>
          <dgm:bulletEnabled val="1"/>
        </dgm:presLayoutVars>
      </dgm:prSet>
      <dgm:spPr bwMode="auto"/>
    </dgm:pt>
    <dgm:pt modelId="{B69D6786-B6BF-47DE-BFF4-02961625E6E9}" type="pres">
      <dgm:prSet presAssocID="{95A9D6D7-619D-4B76-B0F0-83E871785407}" presName="aSpace" presStyleCnt="0"/>
      <dgm:spPr bwMode="auto"/>
    </dgm:pt>
    <dgm:pt modelId="{6A094C20-3C6D-4A58-A0BE-C653CE95F447}" type="pres">
      <dgm:prSet presAssocID="{45D3E6F9-DE34-4FB2-9FBB-F1A7F38D9851}" presName="aNode" presStyleLbl="fgAcc1" presStyleIdx="2" presStyleCnt="4">
        <dgm:presLayoutVars>
          <dgm:bulletEnabled val="1"/>
        </dgm:presLayoutVars>
      </dgm:prSet>
      <dgm:spPr bwMode="auto"/>
    </dgm:pt>
    <dgm:pt modelId="{3F325F0D-D92B-46A6-A70B-C1A13A17DFC3}" type="pres">
      <dgm:prSet presAssocID="{45D3E6F9-DE34-4FB2-9FBB-F1A7F38D9851}" presName="aSpace" presStyleCnt="0"/>
      <dgm:spPr bwMode="auto"/>
    </dgm:pt>
    <dgm:pt modelId="{C49E6867-5E6C-4ECD-8E14-85A2C894A94D}" type="pres">
      <dgm:prSet presAssocID="{458F481D-A1A3-4F6B-A43A-1EDD4B5E08E5}" presName="aNode" presStyleLbl="fgAcc1" presStyleIdx="3" presStyleCnt="4">
        <dgm:presLayoutVars>
          <dgm:bulletEnabled val="1"/>
        </dgm:presLayoutVars>
      </dgm:prSet>
      <dgm:spPr bwMode="auto"/>
    </dgm:pt>
    <dgm:pt modelId="{00E87231-E97C-407C-B441-0EB0F8132311}" type="pres">
      <dgm:prSet presAssocID="{458F481D-A1A3-4F6B-A43A-1EDD4B5E08E5}" presName="aSpace" presStyleCnt="0"/>
      <dgm:spPr bwMode="auto"/>
    </dgm:pt>
  </dgm:ptLst>
  <dgm:cxnLst>
    <dgm:cxn modelId="{A5A5C103-4E05-44C8-80AA-BB5FB46341FA}" type="presOf" srcId="{458F481D-A1A3-4F6B-A43A-1EDD4B5E08E5}" destId="{C49E6867-5E6C-4ECD-8E14-85A2C894A94D}" srcOrd="0" destOrd="0" presId="urn:microsoft.com/office/officeart/2005/8/layout/pyramid2#1"/>
    <dgm:cxn modelId="{68DC1422-54C7-455F-A1F9-FCA23F9622D6}" srcId="{59ADA2AF-A453-4815-88D5-04499961232F}" destId="{95A9D6D7-619D-4B76-B0F0-83E871785407}" srcOrd="1" destOrd="0" parTransId="{781AA98E-625B-4BDD-B194-B2F530E63106}" sibTransId="{85F90037-5C0E-4715-A33A-80C6DA166BF5}"/>
    <dgm:cxn modelId="{043CD22A-7EBE-4A92-AEF1-D9000E7AD7DA}" srcId="{59ADA2AF-A453-4815-88D5-04499961232F}" destId="{45D3E6F9-DE34-4FB2-9FBB-F1A7F38D9851}" srcOrd="2" destOrd="0" parTransId="{A1F6FC28-01B2-4B03-B86E-C2B7E78A34AB}" sibTransId="{D050F650-6A8C-4340-87C7-F614D20A989B}"/>
    <dgm:cxn modelId="{F54B5945-1062-490F-8E21-25B626766376}" type="presOf" srcId="{01F3BABD-90DD-4011-BEF2-0C538CB6D771}" destId="{9571C80C-18BB-4DA6-9BAE-9D09D3A0BDB6}" srcOrd="0" destOrd="0" presId="urn:microsoft.com/office/officeart/2005/8/layout/pyramid2#1"/>
    <dgm:cxn modelId="{E7BE0A88-32B5-42C1-8EDA-F7A12476CCBA}" srcId="{59ADA2AF-A453-4815-88D5-04499961232F}" destId="{01F3BABD-90DD-4011-BEF2-0C538CB6D771}" srcOrd="0" destOrd="0" parTransId="{A78AD78E-40BC-422E-9EA2-231F71AE6B14}" sibTransId="{F7968617-3306-487F-A06D-FD2B1BC02463}"/>
    <dgm:cxn modelId="{C08A1593-1488-4AED-875A-A2B154711DBE}" type="presOf" srcId="{95A9D6D7-619D-4B76-B0F0-83E871785407}" destId="{8792DACD-CA68-448E-8470-1D34AC30482C}" srcOrd="0" destOrd="0" presId="urn:microsoft.com/office/officeart/2005/8/layout/pyramid2#1"/>
    <dgm:cxn modelId="{4F43E5D2-CF85-460F-84B6-D25668534E43}" type="presOf" srcId="{45D3E6F9-DE34-4FB2-9FBB-F1A7F38D9851}" destId="{6A094C20-3C6D-4A58-A0BE-C653CE95F447}" srcOrd="0" destOrd="0" presId="urn:microsoft.com/office/officeart/2005/8/layout/pyramid2#1"/>
    <dgm:cxn modelId="{4748D5ED-2A13-4BB0-97FA-A8FD37A7C43C}" type="presOf" srcId="{59ADA2AF-A453-4815-88D5-04499961232F}" destId="{CC46E135-E2A5-4A19-9C98-EB2D40776DF9}" srcOrd="0" destOrd="0" presId="urn:microsoft.com/office/officeart/2005/8/layout/pyramid2#1"/>
    <dgm:cxn modelId="{2FE467F7-9300-4627-B44E-7D2A9DF14E4B}" srcId="{59ADA2AF-A453-4815-88D5-04499961232F}" destId="{458F481D-A1A3-4F6B-A43A-1EDD4B5E08E5}" srcOrd="3" destOrd="0" parTransId="{77D4944A-712C-44A2-98AC-508660BB8128}" sibTransId="{99E0288E-77C3-4FBC-B0CF-6E7EA5F2EF74}"/>
    <dgm:cxn modelId="{CC3899E0-A3E1-474A-8F7C-523B325DB957}" type="presParOf" srcId="{CC46E135-E2A5-4A19-9C98-EB2D40776DF9}" destId="{2F2E3804-7588-4852-93B2-8075626BF8B7}" srcOrd="0" destOrd="0" presId="urn:microsoft.com/office/officeart/2005/8/layout/pyramid2#1"/>
    <dgm:cxn modelId="{16A62407-861F-487A-812A-F2097D5B1FAD}" type="presParOf" srcId="{CC46E135-E2A5-4A19-9C98-EB2D40776DF9}" destId="{74237D17-F0E7-48EF-8EB5-3FADFB8A7F40}" srcOrd="1" destOrd="0" presId="urn:microsoft.com/office/officeart/2005/8/layout/pyramid2#1"/>
    <dgm:cxn modelId="{5897A610-4E10-4FE0-B16A-008378704D9C}" type="presParOf" srcId="{74237D17-F0E7-48EF-8EB5-3FADFB8A7F40}" destId="{9571C80C-18BB-4DA6-9BAE-9D09D3A0BDB6}" srcOrd="0" destOrd="0" presId="urn:microsoft.com/office/officeart/2005/8/layout/pyramid2#1"/>
    <dgm:cxn modelId="{D5BA14F7-BD92-4402-8900-60C2F0652225}" type="presParOf" srcId="{74237D17-F0E7-48EF-8EB5-3FADFB8A7F40}" destId="{BE15229B-1C39-4218-A1FC-746FFC54E25B}" srcOrd="1" destOrd="0" presId="urn:microsoft.com/office/officeart/2005/8/layout/pyramid2#1"/>
    <dgm:cxn modelId="{E4BCFF4F-DA39-4E9A-948B-49425CFADFAC}" type="presParOf" srcId="{74237D17-F0E7-48EF-8EB5-3FADFB8A7F40}" destId="{8792DACD-CA68-448E-8470-1D34AC30482C}" srcOrd="2" destOrd="0" presId="urn:microsoft.com/office/officeart/2005/8/layout/pyramid2#1"/>
    <dgm:cxn modelId="{A4AE877C-95D3-43EE-9C20-BAAF1216F5A7}" type="presParOf" srcId="{74237D17-F0E7-48EF-8EB5-3FADFB8A7F40}" destId="{B69D6786-B6BF-47DE-BFF4-02961625E6E9}" srcOrd="3" destOrd="0" presId="urn:microsoft.com/office/officeart/2005/8/layout/pyramid2#1"/>
    <dgm:cxn modelId="{058764EA-EEB4-4BE0-8543-9CD4B29B1058}" type="presParOf" srcId="{74237D17-F0E7-48EF-8EB5-3FADFB8A7F40}" destId="{6A094C20-3C6D-4A58-A0BE-C653CE95F447}" srcOrd="4" destOrd="0" presId="urn:microsoft.com/office/officeart/2005/8/layout/pyramid2#1"/>
    <dgm:cxn modelId="{F649BB7B-0262-4D09-800E-5559F89ADC2B}" type="presParOf" srcId="{74237D17-F0E7-48EF-8EB5-3FADFB8A7F40}" destId="{3F325F0D-D92B-46A6-A70B-C1A13A17DFC3}" srcOrd="5" destOrd="0" presId="urn:microsoft.com/office/officeart/2005/8/layout/pyramid2#1"/>
    <dgm:cxn modelId="{486D054A-C1D3-4906-80A3-8BAF82CADAEA}" type="presParOf" srcId="{74237D17-F0E7-48EF-8EB5-3FADFB8A7F40}" destId="{C49E6867-5E6C-4ECD-8E14-85A2C894A94D}" srcOrd="6" destOrd="0" presId="urn:microsoft.com/office/officeart/2005/8/layout/pyramid2#1"/>
    <dgm:cxn modelId="{A84ED251-0C4F-4F70-BF0E-014181933B3B}" type="presParOf" srcId="{74237D17-F0E7-48EF-8EB5-3FADFB8A7F40}" destId="{00E87231-E97C-407C-B441-0EB0F8132311}" srcOrd="7" destOrd="0" presId="urn:microsoft.com/office/officeart/2005/8/layout/pyramid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07A20E-DE3F-4F72-91E2-5BE914CB47F5}">
      <dsp:nvSpPr>
        <dsp:cNvPr id="0" name=""/>
        <dsp:cNvSpPr/>
      </dsp:nvSpPr>
      <dsp:spPr bwMode="auto">
        <a:xfrm>
          <a:off x="-5342809" y="-818195"/>
          <a:ext cx="6361948" cy="6361948"/>
        </a:xfrm>
        <a:prstGeom prst="blockArc">
          <a:avLst>
            <a:gd name="adj1" fmla="val 18900000"/>
            <a:gd name="adj2" fmla="val 2700000"/>
            <a:gd name="adj3" fmla="val 340"/>
          </a:avLst>
        </a:prstGeom>
        <a:noFill/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6C2B9-D1A9-41C0-AC2C-86254AC0DEBE}">
      <dsp:nvSpPr>
        <dsp:cNvPr id="0" name=""/>
        <dsp:cNvSpPr/>
      </dsp:nvSpPr>
      <dsp:spPr bwMode="auto">
        <a:xfrm>
          <a:off x="511305" y="350021"/>
          <a:ext cx="8908504" cy="5908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9014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800" kern="1200" dirty="0">
              <a:latin typeface="Lato"/>
            </a:rPr>
            <a:t>Несоответствие данных</a:t>
          </a:r>
          <a:endParaRPr sz="2800" kern="1200" dirty="0"/>
        </a:p>
      </dsp:txBody>
      <dsp:txXfrm>
        <a:off x="511305" y="350021"/>
        <a:ext cx="8908504" cy="590883"/>
      </dsp:txXfrm>
    </dsp:sp>
    <dsp:sp modelId="{6E7E7725-A473-4516-9B18-7F7F52CC81F4}">
      <dsp:nvSpPr>
        <dsp:cNvPr id="0" name=""/>
        <dsp:cNvSpPr/>
      </dsp:nvSpPr>
      <dsp:spPr bwMode="auto">
        <a:xfrm>
          <a:off x="165628" y="246623"/>
          <a:ext cx="738604" cy="738604"/>
        </a:xfrm>
        <a:prstGeom prst="ellipse">
          <a:avLst/>
        </a:prstGeom>
        <a:solidFill>
          <a:schemeClr val="bg1"/>
        </a:solidFill>
        <a:ln w="635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53769-F3C8-41D3-A54A-FF20C0794BA8}">
      <dsp:nvSpPr>
        <dsp:cNvPr id="0" name=""/>
        <dsp:cNvSpPr/>
      </dsp:nvSpPr>
      <dsp:spPr bwMode="auto">
        <a:xfrm>
          <a:off x="934715" y="1236063"/>
          <a:ext cx="8485094" cy="5908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9014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800" kern="1200" dirty="0">
              <a:latin typeface="Lato"/>
            </a:rPr>
            <a:t>Ограниченный доступ к информации</a:t>
          </a:r>
          <a:endParaRPr sz="2800" kern="1200" dirty="0"/>
        </a:p>
      </dsp:txBody>
      <dsp:txXfrm>
        <a:off x="934715" y="1236063"/>
        <a:ext cx="8485094" cy="590883"/>
      </dsp:txXfrm>
    </dsp:sp>
    <dsp:sp modelId="{D88F6CC0-A5BB-4A27-9845-E2676DFAF40A}">
      <dsp:nvSpPr>
        <dsp:cNvPr id="0" name=""/>
        <dsp:cNvSpPr/>
      </dsp:nvSpPr>
      <dsp:spPr bwMode="auto">
        <a:xfrm>
          <a:off x="589038" y="1132665"/>
          <a:ext cx="738604" cy="738604"/>
        </a:xfrm>
        <a:prstGeom prst="ellipse">
          <a:avLst/>
        </a:prstGeom>
        <a:solidFill>
          <a:schemeClr val="bg1"/>
        </a:solidFill>
        <a:ln w="635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B9DB77-D7A7-4321-A080-91BF0B9D3677}">
      <dsp:nvSpPr>
        <dsp:cNvPr id="0" name=""/>
        <dsp:cNvSpPr/>
      </dsp:nvSpPr>
      <dsp:spPr bwMode="auto">
        <a:xfrm>
          <a:off x="1064667" y="2122105"/>
          <a:ext cx="8355142" cy="5908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9014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800" kern="1200" dirty="0">
              <a:latin typeface="Lato"/>
            </a:rPr>
            <a:t>Технические проблемы</a:t>
          </a:r>
          <a:endParaRPr sz="2800" kern="1200" dirty="0"/>
        </a:p>
      </dsp:txBody>
      <dsp:txXfrm>
        <a:off x="1064667" y="2122105"/>
        <a:ext cx="8355142" cy="590883"/>
      </dsp:txXfrm>
    </dsp:sp>
    <dsp:sp modelId="{F6024F3A-29A6-4982-8751-9578307D25C4}">
      <dsp:nvSpPr>
        <dsp:cNvPr id="0" name=""/>
        <dsp:cNvSpPr/>
      </dsp:nvSpPr>
      <dsp:spPr bwMode="auto">
        <a:xfrm>
          <a:off x="718990" y="2018706"/>
          <a:ext cx="738604" cy="738604"/>
        </a:xfrm>
        <a:prstGeom prst="ellipse">
          <a:avLst/>
        </a:prstGeom>
        <a:solidFill>
          <a:schemeClr val="bg1"/>
        </a:solidFill>
        <a:ln w="635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5103BB-D73A-4467-A244-02C0AE954A0C}">
      <dsp:nvSpPr>
        <dsp:cNvPr id="0" name=""/>
        <dsp:cNvSpPr/>
      </dsp:nvSpPr>
      <dsp:spPr bwMode="auto">
        <a:xfrm>
          <a:off x="934715" y="3008147"/>
          <a:ext cx="8485094" cy="5908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9014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800" kern="1200" dirty="0">
              <a:latin typeface="Lato"/>
            </a:rPr>
            <a:t>Отсутствие интеграции с местными службами </a:t>
          </a:r>
          <a:endParaRPr sz="2800" kern="1200" dirty="0"/>
        </a:p>
      </dsp:txBody>
      <dsp:txXfrm>
        <a:off x="934715" y="3008147"/>
        <a:ext cx="8485094" cy="590883"/>
      </dsp:txXfrm>
    </dsp:sp>
    <dsp:sp modelId="{FF14AD1E-7E7C-4DA7-A7C1-76197975A551}">
      <dsp:nvSpPr>
        <dsp:cNvPr id="0" name=""/>
        <dsp:cNvSpPr/>
      </dsp:nvSpPr>
      <dsp:spPr bwMode="auto">
        <a:xfrm>
          <a:off x="589038" y="2904748"/>
          <a:ext cx="738604" cy="738604"/>
        </a:xfrm>
        <a:prstGeom prst="ellipse">
          <a:avLst/>
        </a:prstGeom>
        <a:solidFill>
          <a:schemeClr val="bg1"/>
        </a:solidFill>
        <a:ln w="635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F43A6F-9B0B-4A3C-A67D-7CBD0402ABF9}">
      <dsp:nvSpPr>
        <dsp:cNvPr id="0" name=""/>
        <dsp:cNvSpPr/>
      </dsp:nvSpPr>
      <dsp:spPr bwMode="auto">
        <a:xfrm>
          <a:off x="511305" y="3894189"/>
          <a:ext cx="8908504" cy="5908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9014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800" kern="1200" dirty="0">
              <a:latin typeface="Lato"/>
            </a:rPr>
            <a:t>Техническая неграмотность населения </a:t>
          </a:r>
          <a:endParaRPr sz="2800" kern="1200" dirty="0"/>
        </a:p>
      </dsp:txBody>
      <dsp:txXfrm>
        <a:off x="511305" y="3894189"/>
        <a:ext cx="8908504" cy="590883"/>
      </dsp:txXfrm>
    </dsp:sp>
    <dsp:sp modelId="{7AA7FC1D-EADD-4662-9934-87A2CC857508}">
      <dsp:nvSpPr>
        <dsp:cNvPr id="0" name=""/>
        <dsp:cNvSpPr/>
      </dsp:nvSpPr>
      <dsp:spPr bwMode="auto">
        <a:xfrm>
          <a:off x="165628" y="3790790"/>
          <a:ext cx="738604" cy="738604"/>
        </a:xfrm>
        <a:prstGeom prst="ellipse">
          <a:avLst/>
        </a:prstGeom>
        <a:solidFill>
          <a:schemeClr val="bg1"/>
        </a:solidFill>
        <a:ln w="635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2E3804-7588-4852-93B2-8075626BF8B7}">
      <dsp:nvSpPr>
        <dsp:cNvPr id="0" name=""/>
        <dsp:cNvSpPr/>
      </dsp:nvSpPr>
      <dsp:spPr bwMode="auto">
        <a:xfrm>
          <a:off x="0" y="0"/>
          <a:ext cx="4574848" cy="457484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71C80C-18BB-4DA6-9BAE-9D09D3A0BDB6}">
      <dsp:nvSpPr>
        <dsp:cNvPr id="0" name=""/>
        <dsp:cNvSpPr/>
      </dsp:nvSpPr>
      <dsp:spPr bwMode="auto">
        <a:xfrm>
          <a:off x="3149274" y="457931"/>
          <a:ext cx="2973651" cy="81310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 dirty="0">
              <a:latin typeface="Lato"/>
            </a:rPr>
            <a:t>Высокоточные спутниковые данные</a:t>
          </a:r>
          <a:endParaRPr sz="2000" kern="1200" dirty="0"/>
        </a:p>
      </dsp:txBody>
      <dsp:txXfrm>
        <a:off x="3188967" y="497624"/>
        <a:ext cx="2894265" cy="733721"/>
      </dsp:txXfrm>
    </dsp:sp>
    <dsp:sp modelId="{8792DACD-CA68-448E-8470-1D34AC30482C}">
      <dsp:nvSpPr>
        <dsp:cNvPr id="0" name=""/>
        <dsp:cNvSpPr/>
      </dsp:nvSpPr>
      <dsp:spPr bwMode="auto">
        <a:xfrm>
          <a:off x="3149274" y="1372677"/>
          <a:ext cx="2973651" cy="81310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 dirty="0">
              <a:latin typeface="Lato"/>
            </a:rPr>
            <a:t>Геоданные из открытых источников</a:t>
          </a:r>
          <a:endParaRPr sz="2000" kern="1200" dirty="0"/>
        </a:p>
      </dsp:txBody>
      <dsp:txXfrm>
        <a:off x="3188967" y="1412370"/>
        <a:ext cx="2894265" cy="733721"/>
      </dsp:txXfrm>
    </dsp:sp>
    <dsp:sp modelId="{6A094C20-3C6D-4A58-A0BE-C653CE95F447}">
      <dsp:nvSpPr>
        <dsp:cNvPr id="0" name=""/>
        <dsp:cNvSpPr/>
      </dsp:nvSpPr>
      <dsp:spPr bwMode="auto">
        <a:xfrm>
          <a:off x="3149274" y="2287423"/>
          <a:ext cx="2973651" cy="81310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 dirty="0">
              <a:latin typeface="Lato"/>
            </a:rPr>
            <a:t>Локальные данные</a:t>
          </a:r>
          <a:endParaRPr sz="2000" kern="1200" dirty="0"/>
        </a:p>
      </dsp:txBody>
      <dsp:txXfrm>
        <a:off x="3188967" y="2327116"/>
        <a:ext cx="2894265" cy="733721"/>
      </dsp:txXfrm>
    </dsp:sp>
    <dsp:sp modelId="{C49E6867-5E6C-4ECD-8E14-85A2C894A94D}">
      <dsp:nvSpPr>
        <dsp:cNvPr id="0" name=""/>
        <dsp:cNvSpPr/>
      </dsp:nvSpPr>
      <dsp:spPr bwMode="auto">
        <a:xfrm>
          <a:off x="3149274" y="3202170"/>
          <a:ext cx="2973651" cy="81310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 dirty="0">
              <a:latin typeface="Lato"/>
            </a:rPr>
            <a:t>Интеллектуальный маршрутизатор</a:t>
          </a:r>
          <a:endParaRPr sz="2000" kern="1200" dirty="0"/>
        </a:p>
      </dsp:txBody>
      <dsp:txXfrm>
        <a:off x="3188967" y="3241863"/>
        <a:ext cx="2894265" cy="7337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#1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 val="exact"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0742CD-70FF-463F-9ED7-1B2A49645AEE}" type="datetimeFigureOut">
              <a:rPr lang="ru-RU"/>
              <a:t>20.12.2024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C261225-D74E-4E09-9FC0-7865B405B227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21" Type="http://schemas.openxmlformats.org/officeDocument/2006/relationships/image" Target="../media/image35.jpg"/><Relationship Id="rId7" Type="http://schemas.openxmlformats.org/officeDocument/2006/relationships/image" Target="../media/image21.jpg"/><Relationship Id="rId12" Type="http://schemas.openxmlformats.org/officeDocument/2006/relationships/image" Target="../media/image26.jpg"/><Relationship Id="rId17" Type="http://schemas.openxmlformats.org/officeDocument/2006/relationships/image" Target="../media/image31.png"/><Relationship Id="rId2" Type="http://schemas.openxmlformats.org/officeDocument/2006/relationships/image" Target="../media/image16.jpg"/><Relationship Id="rId16" Type="http://schemas.openxmlformats.org/officeDocument/2006/relationships/image" Target="../media/image30.png"/><Relationship Id="rId20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jp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jpg"/><Relationship Id="rId19" Type="http://schemas.openxmlformats.org/officeDocument/2006/relationships/image" Target="../media/image33.jpeg"/><Relationship Id="rId4" Type="http://schemas.openxmlformats.org/officeDocument/2006/relationships/image" Target="../media/image18.png"/><Relationship Id="rId9" Type="http://schemas.openxmlformats.org/officeDocument/2006/relationships/image" Target="../media/image23.jpg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69482550" name="Рисунок 136948254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767093" y="836712"/>
            <a:ext cx="4657808" cy="4138624"/>
          </a:xfrm>
          <a:prstGeom prst="rect">
            <a:avLst/>
          </a:prstGeom>
        </p:spPr>
      </p:pic>
      <p:sp>
        <p:nvSpPr>
          <p:cNvPr id="3" name="Google Shape;43;p4"/>
          <p:cNvSpPr txBox="1"/>
          <p:nvPr/>
        </p:nvSpPr>
        <p:spPr bwMode="auto">
          <a:xfrm>
            <a:off x="2648711" y="4804796"/>
            <a:ext cx="6894574" cy="728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999" rIns="0" bIns="0" anchor="t" anchorCtr="0">
            <a:noAutofit/>
          </a:bodyPr>
          <a:lstStyle/>
          <a:p>
            <a:pPr marL="12000" algn="ctr">
              <a:buClr>
                <a:srgbClr val="000000"/>
              </a:buClr>
              <a:buSzPts val="2500"/>
              <a:defRPr/>
            </a:pPr>
            <a:r>
              <a:rPr lang="ru-RU" sz="23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ОТКРОЙ КУРСКУЮ ОБЛАСТЬ С НАШИМ УНИВЕРСАЛЬНЫМ ГИДОМ!</a:t>
            </a:r>
            <a:endParaRPr/>
          </a:p>
        </p:txBody>
      </p:sp>
      <p:sp>
        <p:nvSpPr>
          <p:cNvPr id="7" name="Google Shape;40;p4"/>
          <p:cNvSpPr txBox="1"/>
          <p:nvPr/>
        </p:nvSpPr>
        <p:spPr bwMode="auto">
          <a:xfrm>
            <a:off x="618380" y="522449"/>
            <a:ext cx="10955239" cy="8573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1" tIns="43182" rIns="85041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3200" b="1" i="0" u="none" spc="14">
                <a:solidFill>
                  <a:srgbClr val="C00000"/>
                </a:solidFill>
                <a:latin typeface="Arial"/>
                <a:ea typeface="Arial"/>
                <a:cs typeface="Arial"/>
              </a:rPr>
              <a:t>УНИВЕРСАЛЬНЫЙ НАВИГАТОР КУРСКОЙ ОБЛАСТИ</a:t>
            </a:r>
            <a:endParaRPr lang="ru-RU" sz="3200">
              <a:solidFill>
                <a:srgbClr val="C00000"/>
              </a:solidFill>
            </a:endParaRPr>
          </a:p>
        </p:txBody>
      </p:sp>
      <p:sp>
        <p:nvSpPr>
          <p:cNvPr id="1908801952" name=" 1908801951"/>
          <p:cNvSpPr/>
          <p:nvPr/>
        </p:nvSpPr>
        <p:spPr bwMode="auto">
          <a:xfrm>
            <a:off x="730347" y="-3912841"/>
            <a:ext cx="102722" cy="200161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0166" y="5825956"/>
            <a:ext cx="1719398" cy="7292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354983" y="5913375"/>
            <a:ext cx="505799" cy="50579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5807968" y="5996997"/>
            <a:ext cx="14555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defRPr/>
            </a:pPr>
            <a:r>
              <a:rPr lang="en-US" sz="1600" b="1" spc="-90">
                <a:solidFill>
                  <a:srgbClr val="0543E8"/>
                </a:solidFill>
                <a:latin typeface="Lato Black"/>
                <a:cs typeface="Lato Black"/>
              </a:rPr>
              <a:t>innov</a:t>
            </a:r>
            <a:r>
              <a:rPr lang="en-US" sz="1600" b="1" spc="-90">
                <a:solidFill>
                  <a:srgbClr val="E21825"/>
                </a:solidFill>
                <a:latin typeface="Lato Black"/>
                <a:cs typeface="Lato Black"/>
              </a:rPr>
              <a:t>c</a:t>
            </a:r>
            <a:r>
              <a:rPr lang="en-US" sz="1600" b="1" spc="-90">
                <a:solidFill>
                  <a:srgbClr val="FF0000"/>
                </a:solidFill>
                <a:latin typeface="Lato Black"/>
                <a:cs typeface="Lato Black"/>
              </a:rPr>
              <a:t>.ru</a:t>
            </a:r>
            <a:endParaRPr lang="ru-RU" sz="1600" b="1">
              <a:solidFill>
                <a:srgbClr val="FF0000"/>
              </a:solidFill>
              <a:latin typeface="Lato Black"/>
              <a:cs typeface="Lato Black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9264352" y="5780950"/>
            <a:ext cx="1937482" cy="81923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 bwMode="auto">
          <a:xfrm>
            <a:off x="-2121111" y="1343845"/>
            <a:ext cx="2725117" cy="24697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 bwMode="auto">
          <a:xfrm>
            <a:off x="-2120374" y="2749584"/>
            <a:ext cx="3083379" cy="2929949"/>
          </a:xfrm>
          <a:prstGeom prst="ellipse">
            <a:avLst/>
          </a:prstGeom>
          <a:solidFill>
            <a:srgbClr val="E21825"/>
          </a:solidFill>
          <a:ln>
            <a:solidFill>
              <a:srgbClr val="E218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 bwMode="auto">
          <a:xfrm>
            <a:off x="11566302" y="1279218"/>
            <a:ext cx="2725117" cy="24697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 bwMode="auto">
          <a:xfrm>
            <a:off x="11567039" y="2684958"/>
            <a:ext cx="3083379" cy="2929949"/>
          </a:xfrm>
          <a:prstGeom prst="ellipse">
            <a:avLst/>
          </a:prstGeom>
          <a:solidFill>
            <a:srgbClr val="E21825"/>
          </a:solidFill>
          <a:ln>
            <a:solidFill>
              <a:srgbClr val="E218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 bwMode="auto">
          <a:xfrm>
            <a:off x="10344472" y="5171439"/>
            <a:ext cx="3083379" cy="2929949"/>
          </a:xfrm>
          <a:prstGeom prst="ellipse">
            <a:avLst/>
          </a:prstGeom>
          <a:solidFill>
            <a:srgbClr val="E21825"/>
          </a:solidFill>
          <a:ln>
            <a:solidFill>
              <a:srgbClr val="E218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Google Shape;40;p4"/>
          <p:cNvSpPr txBox="1"/>
          <p:nvPr/>
        </p:nvSpPr>
        <p:spPr bwMode="auto">
          <a:xfrm>
            <a:off x="517527" y="221585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4000" b="1" spc="-25">
                <a:solidFill>
                  <a:srgbClr val="002060"/>
                </a:solidFill>
                <a:latin typeface="Arial"/>
                <a:ea typeface="Arial"/>
                <a:cs typeface="Arial"/>
              </a:rPr>
              <a:t>Существующая проблема</a:t>
            </a:r>
            <a:endParaRPr sz="4000" b="1" spc="-25">
              <a:solidFill>
                <a:srgbClr val="1A1A1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Google Shape;46;p4"/>
          <p:cNvSpPr/>
          <p:nvPr/>
        </p:nvSpPr>
        <p:spPr bwMode="auto">
          <a:xfrm>
            <a:off x="10992544" y="5534909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9050" b="1">
                <a:solidFill>
                  <a:schemeClr val="bg1"/>
                </a:solidFill>
                <a:latin typeface="Lato"/>
                <a:ea typeface="GPN_DIN Condensed"/>
                <a:cs typeface="Arial"/>
              </a:rPr>
              <a:t>2</a:t>
            </a:r>
            <a:endParaRPr sz="1600">
              <a:solidFill>
                <a:schemeClr val="bg1"/>
              </a:solidFill>
              <a:latin typeface="Lato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2618125" y="1023119"/>
            <a:ext cx="6955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>
                <a:latin typeface="Lato"/>
              </a:rPr>
              <a:t>Курская область сталкивается с рядом проблем:</a:t>
            </a:r>
            <a:endParaRPr/>
          </a:p>
        </p:txBody>
      </p:sp>
      <p:graphicFrame>
        <p:nvGraphicFramePr>
          <p:cNvPr id="3" name="Схе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741672"/>
              </p:ext>
            </p:extLst>
          </p:nvPr>
        </p:nvGraphicFramePr>
        <p:xfrm>
          <a:off x="542988" y="1484784"/>
          <a:ext cx="9419810" cy="4725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 bwMode="auto">
          <a:xfrm>
            <a:off x="1271464" y="2636912"/>
            <a:ext cx="479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4000" b="1">
                <a:solidFill>
                  <a:srgbClr val="002060"/>
                </a:solidFill>
                <a:latin typeface="Lato"/>
                <a:ea typeface="GPN_DIN Condensed"/>
              </a:rPr>
              <a:t>2</a:t>
            </a:r>
            <a:endParaRPr lang="ru-RU" sz="1400">
              <a:solidFill>
                <a:srgbClr val="002060"/>
              </a:solidFill>
              <a:latin typeface="Lato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39416" y="1723993"/>
            <a:ext cx="4796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4000" b="1">
                <a:solidFill>
                  <a:srgbClr val="002060"/>
                </a:solidFill>
                <a:latin typeface="Lato"/>
              </a:rPr>
              <a:t>1</a:t>
            </a:r>
            <a:endParaRPr lang="ru-RU" sz="1400">
              <a:solidFill>
                <a:srgbClr val="002060"/>
              </a:solidFill>
              <a:latin typeface="Lato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415479" y="3518015"/>
            <a:ext cx="4796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4000" b="1">
                <a:solidFill>
                  <a:srgbClr val="002060"/>
                </a:solidFill>
                <a:latin typeface="Lato"/>
              </a:rPr>
              <a:t>3</a:t>
            </a:r>
            <a:endParaRPr/>
          </a:p>
          <a:p>
            <a:pPr algn="ctr">
              <a:buClr>
                <a:srgbClr val="BA0067"/>
              </a:buClr>
              <a:buSzPts val="9600"/>
              <a:defRPr/>
            </a:pPr>
            <a:endParaRPr lang="ru-RU" sz="1400">
              <a:solidFill>
                <a:srgbClr val="002060"/>
              </a:solidFill>
              <a:latin typeface="Lato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271464" y="4377298"/>
            <a:ext cx="4796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4000" b="1">
                <a:solidFill>
                  <a:srgbClr val="002060"/>
                </a:solidFill>
                <a:latin typeface="Lato"/>
              </a:rPr>
              <a:t>4</a:t>
            </a:r>
            <a:endParaRPr lang="ru-RU" sz="1400">
              <a:solidFill>
                <a:srgbClr val="002060"/>
              </a:solidFill>
              <a:latin typeface="Lato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39416" y="5301208"/>
            <a:ext cx="4796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4000" b="1">
                <a:solidFill>
                  <a:srgbClr val="002060"/>
                </a:solidFill>
                <a:latin typeface="Lato"/>
              </a:rPr>
              <a:t>5</a:t>
            </a:r>
            <a:endParaRPr lang="ru-RU" sz="1400">
              <a:solidFill>
                <a:srgbClr val="002060"/>
              </a:solidFill>
              <a:latin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 bwMode="auto">
          <a:xfrm>
            <a:off x="10344472" y="5171439"/>
            <a:ext cx="3083379" cy="292994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Google Shape;40;p4"/>
          <p:cNvSpPr txBox="1"/>
          <p:nvPr/>
        </p:nvSpPr>
        <p:spPr bwMode="auto">
          <a:xfrm>
            <a:off x="379461" y="266496"/>
            <a:ext cx="6580635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0000"/>
              </a:buClr>
              <a:buSzPts val="5400"/>
              <a:defRPr/>
            </a:pPr>
            <a:r>
              <a:rPr lang="ru-RU" sz="4000" b="1" spc="-25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Предлагаемое решение</a:t>
            </a:r>
            <a:endParaRPr dirty="0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07368" y="908720"/>
            <a:ext cx="6170279" cy="462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Lato"/>
                <a:ea typeface="Calibri"/>
                <a:cs typeface="Arial"/>
              </a:rPr>
              <a:t>ПРОДУКТ: </a:t>
            </a:r>
            <a:r>
              <a:rPr lang="ru-RU" dirty="0">
                <a:latin typeface="Lato"/>
                <a:ea typeface="Calibri"/>
                <a:cs typeface="Arial"/>
              </a:rPr>
              <a:t>универсальный навигатор Курской области.</a:t>
            </a:r>
            <a:endParaRPr dirty="0"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82177" y="1342202"/>
            <a:ext cx="11363175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Lato"/>
                <a:ea typeface="Calibri"/>
                <a:cs typeface="Arial"/>
              </a:rPr>
              <a:t>ПРЕДЛАГАЕМОЕ РЕШЕНИЕ: </a:t>
            </a:r>
            <a:r>
              <a:rPr lang="ru-RU" dirty="0">
                <a:latin typeface="Lato"/>
                <a:ea typeface="Calibri"/>
                <a:cs typeface="Arial"/>
              </a:rPr>
              <a:t>Универсальный навигатор Курской области предлагает пользователям эффективный инструмент для обнаружения и навигации по важным объектам региона. </a:t>
            </a:r>
            <a:endParaRPr dirty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410890" y="2187862"/>
            <a:ext cx="11370219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Lato"/>
                <a:ea typeface="Calibri"/>
                <a:cs typeface="Arial"/>
              </a:rPr>
              <a:t>КАК ВАШ ПРОДУКТ РЕШАЕТ ПРОБЛЕМУ? </a:t>
            </a:r>
            <a:r>
              <a:rPr lang="ru-RU" dirty="0">
                <a:latin typeface="Lato"/>
                <a:ea typeface="Calibri"/>
                <a:cs typeface="Arial"/>
              </a:rPr>
              <a:t>Наш навигатор предоставляет актуальные карты, информацию о пробках, и данные о популярных достопримечательностях, ресторанах и сервисах. </a:t>
            </a:r>
            <a:endParaRPr lang="ru-RU" dirty="0">
              <a:latin typeface="Lato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379461" y="3083827"/>
            <a:ext cx="11283131" cy="1287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Lato"/>
                <a:ea typeface="Calibri"/>
                <a:cs typeface="Arial"/>
              </a:rPr>
              <a:t>В ЧЕМ ЦЕННОСТЬ ВАШЕГО ПРЕДЛОЖЕНИЯ ДЛЯ ЦЕЛЕВОЙ АУДИТОРИИ? </a:t>
            </a:r>
            <a:r>
              <a:rPr lang="ru-RU" dirty="0">
                <a:latin typeface="Lato"/>
                <a:ea typeface="Calibri"/>
                <a:cs typeface="Arial"/>
              </a:rPr>
              <a:t>Ценность нашего продукта заключается в его способности сэкономить время и повысить комфорт передвижения по Курской области. </a:t>
            </a:r>
            <a:endParaRPr lang="ru-RU" dirty="0">
              <a:latin typeface="Lato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379461" y="4277447"/>
            <a:ext cx="11348094" cy="129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Lato"/>
                <a:ea typeface="Calibri"/>
                <a:cs typeface="Arial"/>
              </a:rPr>
              <a:t>В ЧЕМ УНИКАЛЬНОСТЬ ВАШЕГО ПРОДУКТА? </a:t>
            </a:r>
            <a:r>
              <a:rPr lang="ru-RU" dirty="0">
                <a:latin typeface="Lato"/>
                <a:ea typeface="Calibri"/>
                <a:cs typeface="Arial"/>
              </a:rPr>
              <a:t>Уникальность нашего навигатора заключается в интеграции местных особенностей и событий, что позволяет пользователям быть в курсе актуальных мероприятий и уникальных мест.</a:t>
            </a:r>
            <a:endParaRPr lang="ru-RU" dirty="0">
              <a:latin typeface="Lato"/>
              <a:cs typeface="Arial"/>
            </a:endParaRPr>
          </a:p>
        </p:txBody>
      </p:sp>
      <p:sp>
        <p:nvSpPr>
          <p:cNvPr id="11" name="Google Shape;46;p4"/>
          <p:cNvSpPr/>
          <p:nvPr/>
        </p:nvSpPr>
        <p:spPr bwMode="auto">
          <a:xfrm>
            <a:off x="10992544" y="5534909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9050" b="1">
                <a:solidFill>
                  <a:schemeClr val="bg1"/>
                </a:solidFill>
                <a:latin typeface="Lato"/>
                <a:cs typeface="Arial"/>
              </a:rPr>
              <a:t>3</a:t>
            </a:r>
            <a:endParaRPr sz="1600">
              <a:solidFill>
                <a:schemeClr val="bg1"/>
              </a:solidFill>
              <a:latin typeface="Lato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056440" y="218285"/>
            <a:ext cx="1067875" cy="10678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472206" y="5571840"/>
            <a:ext cx="952500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/>
          <a:srcRect b="8000"/>
          <a:stretch/>
        </p:blipFill>
        <p:spPr bwMode="auto">
          <a:xfrm>
            <a:off x="7535557" y="2014966"/>
            <a:ext cx="3913503" cy="3888432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 bwMode="auto">
          <a:xfrm>
            <a:off x="10170934" y="5044091"/>
            <a:ext cx="3083379" cy="2929949"/>
          </a:xfrm>
          <a:prstGeom prst="ellipse">
            <a:avLst/>
          </a:prstGeom>
          <a:solidFill>
            <a:srgbClr val="E21825"/>
          </a:solidFill>
          <a:ln>
            <a:solidFill>
              <a:srgbClr val="E218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Google Shape;40;p4"/>
          <p:cNvSpPr txBox="1"/>
          <p:nvPr/>
        </p:nvSpPr>
        <p:spPr bwMode="auto">
          <a:xfrm>
            <a:off x="191344" y="260648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4000" b="1" spc="-25">
                <a:solidFill>
                  <a:srgbClr val="002060"/>
                </a:solidFill>
                <a:latin typeface="Arial"/>
                <a:ea typeface="Arial"/>
                <a:cs typeface="Arial"/>
              </a:rPr>
              <a:t>Лежащая в основе решения технология</a:t>
            </a:r>
            <a:endParaRPr sz="4000" b="1" spc="-25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Google Shape;46;p4"/>
          <p:cNvSpPr/>
          <p:nvPr/>
        </p:nvSpPr>
        <p:spPr bwMode="auto">
          <a:xfrm>
            <a:off x="10729041" y="5373216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9050" b="1">
                <a:solidFill>
                  <a:schemeClr val="bg1"/>
                </a:solidFill>
                <a:latin typeface="Lato"/>
                <a:ea typeface="GPN_DIN Condensed"/>
                <a:cs typeface="Arial"/>
              </a:rPr>
              <a:t>4</a:t>
            </a:r>
            <a:endParaRPr sz="1600">
              <a:solidFill>
                <a:schemeClr val="bg1"/>
              </a:solidFill>
              <a:latin typeface="Lato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91344" y="914484"/>
            <a:ext cx="11665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Lato"/>
                <a:ea typeface="Calibri"/>
              </a:rPr>
              <a:t>В отличие от существующих навигаторов </a:t>
            </a:r>
            <a:r>
              <a:rPr lang="ru-RU" sz="2000" dirty="0">
                <a:latin typeface="Lato"/>
              </a:rPr>
              <a:t>наше решение использует многоуровневую систему данных, включающую:</a:t>
            </a:r>
            <a:endParaRPr dirty="0"/>
          </a:p>
        </p:txBody>
      </p:sp>
      <p:graphicFrame>
        <p:nvGraphicFramePr>
          <p:cNvPr id="4" name="Схема 3"/>
          <p:cNvGraphicFramePr>
            <a:graphicFrameLocks/>
          </p:cNvGraphicFramePr>
          <p:nvPr/>
        </p:nvGraphicFramePr>
        <p:xfrm>
          <a:off x="479376" y="1900426"/>
          <a:ext cx="6984776" cy="4574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research-center.ru/wp-content/uploads/2023/01/ispolzuete-li-vy-internet-ili-mobilnye-prilozhenija-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277776" y="3824735"/>
            <a:ext cx="5364626" cy="2403668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 bwMode="auto">
          <a:xfrm>
            <a:off x="10344472" y="5171439"/>
            <a:ext cx="3083379" cy="292994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Google Shape;40;p4"/>
          <p:cNvSpPr txBox="1"/>
          <p:nvPr/>
        </p:nvSpPr>
        <p:spPr bwMode="auto">
          <a:xfrm>
            <a:off x="191344" y="0"/>
            <a:ext cx="1847145" cy="59434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4000" b="1" spc="-25">
                <a:solidFill>
                  <a:srgbClr val="002060"/>
                </a:solidFill>
                <a:latin typeface="Arial"/>
                <a:ea typeface="Arial"/>
                <a:cs typeface="Arial"/>
              </a:rPr>
              <a:t>Рынок</a:t>
            </a:r>
            <a:endParaRPr sz="4000" b="1" spc="-25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Google Shape;46;p4"/>
          <p:cNvSpPr/>
          <p:nvPr/>
        </p:nvSpPr>
        <p:spPr bwMode="auto">
          <a:xfrm>
            <a:off x="10992544" y="5589240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9050" b="1">
                <a:solidFill>
                  <a:schemeClr val="bg1"/>
                </a:solidFill>
                <a:latin typeface="Lato"/>
                <a:cs typeface="Arial"/>
              </a:rPr>
              <a:t>5</a:t>
            </a:r>
            <a:endParaRPr sz="1600">
              <a:solidFill>
                <a:schemeClr val="bg1"/>
              </a:solidFill>
              <a:latin typeface="Lato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 b="8141"/>
          <a:stretch/>
        </p:blipFill>
        <p:spPr bwMode="auto">
          <a:xfrm>
            <a:off x="615215" y="796958"/>
            <a:ext cx="4494665" cy="36004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2052" name="Picture 4" descr="https://glonassunion.ru/files/dia01.png"/>
          <p:cNvPicPr>
            <a:picLocks noChangeAspect="1" noChangeArrowheads="1"/>
          </p:cNvPicPr>
          <p:nvPr/>
        </p:nvPicPr>
        <p:blipFill>
          <a:blip r:embed="rId4"/>
          <a:srcRect t="5755"/>
          <a:stretch/>
        </p:blipFill>
        <p:spPr bwMode="auto">
          <a:xfrm>
            <a:off x="6528048" y="188640"/>
            <a:ext cx="5337532" cy="351926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 bwMode="auto">
          <a:xfrm>
            <a:off x="3224658" y="6182544"/>
            <a:ext cx="7264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Helvetica Neue"/>
              </a:rPr>
              <a:t>«Используете ли вы Интернет или мобильные приложения хотя бы время от времени для следующих целей?»</a:t>
            </a:r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 bwMode="auto">
          <a:xfrm>
            <a:off x="161057" y="4410427"/>
            <a:ext cx="4780927" cy="761012"/>
            <a:chOff x="18929" y="3861048"/>
            <a:chExt cx="4780927" cy="761012"/>
          </a:xfrm>
        </p:grpSpPr>
        <p:sp>
          <p:nvSpPr>
            <p:cNvPr id="4" name="Прямоугольник 3"/>
            <p:cNvSpPr/>
            <p:nvPr/>
          </p:nvSpPr>
          <p:spPr bwMode="auto">
            <a:xfrm>
              <a:off x="18929" y="3975729"/>
              <a:ext cx="42958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>
                <a:defRPr/>
              </a:pPr>
              <a:r>
                <a:rPr lang="ru-RU" b="0" cap="none" spc="0">
                  <a:ln w="0"/>
                  <a:solidFill>
                    <a:schemeClr val="tx1"/>
                  </a:solidFill>
                  <a:latin typeface="Arial"/>
                  <a:cs typeface="Arial"/>
                </a:rPr>
                <a:t>Использование приложений в различных сферах</a:t>
              </a:r>
              <a:endParaRPr/>
            </a:p>
          </p:txBody>
        </p:sp>
        <p:cxnSp>
          <p:nvCxnSpPr>
            <p:cNvPr id="7" name="Прямая со стрелкой 6"/>
            <p:cNvCxnSpPr>
              <a:cxnSpLocks/>
            </p:cNvCxnSpPr>
            <p:nvPr/>
          </p:nvCxnSpPr>
          <p:spPr bwMode="auto">
            <a:xfrm flipH="1">
              <a:off x="191344" y="4622060"/>
              <a:ext cx="3384376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cxnSpLocks/>
            </p:cNvCxnSpPr>
            <p:nvPr/>
          </p:nvCxnSpPr>
          <p:spPr bwMode="auto">
            <a:xfrm flipH="1">
              <a:off x="3575720" y="3861048"/>
              <a:ext cx="1224136" cy="76101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40;p4"/>
          <p:cNvSpPr txBox="1"/>
          <p:nvPr/>
        </p:nvSpPr>
        <p:spPr bwMode="auto">
          <a:xfrm>
            <a:off x="191344" y="181635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2800" b="1" spc="-25">
                <a:solidFill>
                  <a:srgbClr val="002060"/>
                </a:solidFill>
                <a:latin typeface="Arial"/>
                <a:ea typeface="Arial"/>
                <a:cs typeface="Arial"/>
              </a:rPr>
              <a:t>Конкуренты на рынке</a:t>
            </a:r>
            <a:endParaRPr sz="5400" b="1" spc="-25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Google Shape;46;p4"/>
          <p:cNvSpPr/>
          <p:nvPr/>
        </p:nvSpPr>
        <p:spPr bwMode="auto">
          <a:xfrm>
            <a:off x="10770706" y="5455391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9050" b="1">
                <a:solidFill>
                  <a:schemeClr val="bg1"/>
                </a:solidFill>
                <a:latin typeface="+mj-lt"/>
                <a:cs typeface="Arial"/>
              </a:rPr>
              <a:t>6</a:t>
            </a:r>
            <a:endParaRPr sz="1600" b="1">
              <a:solidFill>
                <a:schemeClr val="bg1"/>
              </a:solidFill>
              <a:latin typeface="Lato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91343" y="1151493"/>
            <a:ext cx="7057503" cy="50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endParaRPr lang="ru-RU">
              <a:solidFill>
                <a:srgbClr val="C00000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7976560" y="-415253"/>
            <a:ext cx="4032448" cy="111655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Google Shape;46;p4"/>
          <p:cNvSpPr/>
          <p:nvPr/>
        </p:nvSpPr>
        <p:spPr bwMode="auto">
          <a:xfrm>
            <a:off x="10751961" y="5365549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9050" b="1">
                <a:solidFill>
                  <a:schemeClr val="bg1"/>
                </a:solidFill>
                <a:latin typeface="Lato"/>
                <a:cs typeface="Arial"/>
              </a:rPr>
              <a:t>6</a:t>
            </a:r>
            <a:endParaRPr sz="1600">
              <a:solidFill>
                <a:schemeClr val="bg1"/>
              </a:solidFill>
              <a:latin typeface="Lato"/>
            </a:endParaRPr>
          </a:p>
        </p:txBody>
      </p:sp>
      <p:graphicFrame>
        <p:nvGraphicFramePr>
          <p:cNvPr id="278663034" name="Таблица 2786630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077796"/>
              </p:ext>
            </p:extLst>
          </p:nvPr>
        </p:nvGraphicFramePr>
        <p:xfrm>
          <a:off x="191343" y="847486"/>
          <a:ext cx="11743305" cy="5858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7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4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4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231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684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Название приложения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spc="-24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Локальная специализация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1" i="0" u="none" spc="-25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Учет региональных особенностей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1" i="0" u="none" spc="-25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Простота использования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1" i="0" u="none" spc="-25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Поддержка малого бизнеса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9133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200" b="1" dirty="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200" b="1" dirty="0" err="1">
                          <a:latin typeface="Arial"/>
                          <a:ea typeface="Arial"/>
                          <a:cs typeface="Arial"/>
                        </a:rPr>
                        <a:t>Универсальный</a:t>
                      </a:r>
                      <a:r>
                        <a:rPr sz="1200" b="1" dirty="0"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200" b="1" dirty="0" err="1">
                          <a:latin typeface="Arial"/>
                          <a:ea typeface="Arial"/>
                          <a:cs typeface="Arial"/>
                        </a:rPr>
                        <a:t>навигатор</a:t>
                      </a:r>
                      <a:r>
                        <a:rPr sz="1200" b="1" dirty="0"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200" b="1" dirty="0" err="1">
                          <a:latin typeface="Arial"/>
                          <a:ea typeface="Arial"/>
                          <a:cs typeface="Arial"/>
                        </a:rPr>
                        <a:t>Курской</a:t>
                      </a:r>
                      <a:r>
                        <a:rPr sz="1200" b="1" dirty="0"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200" b="1" dirty="0" err="1">
                          <a:latin typeface="Arial"/>
                          <a:ea typeface="Arial"/>
                          <a:cs typeface="Arial"/>
                        </a:rPr>
                        <a:t>области</a:t>
                      </a:r>
                      <a:endParaRPr sz="1200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99"/>
                        </a:spcBef>
                        <a:spcAft>
                          <a:spcPts val="599"/>
                        </a:spcAft>
                        <a:defRPr/>
                      </a:pP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Если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живете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Курской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области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или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часто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посещаете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этот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регион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специализированное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приложение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может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предложить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более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точную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информацию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о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местных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объектах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маршрутах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особенностях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региона</a:t>
                      </a:r>
                      <a:endParaRPr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риложение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может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учитывать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специфику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дорог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улиц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объектов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Курской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области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что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делает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его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использование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удобнее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для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жителей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этого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региона</a:t>
                      </a:r>
                      <a:endParaRPr sz="1100" b="0" i="0" u="none" strike="noStrike" cap="none" spc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Наше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приложение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разы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проще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использовании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благодаря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меньшему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функционалу</a:t>
                      </a:r>
                      <a:endParaRPr sz="1100" b="0" i="0" u="none" strike="noStrike" cap="none" spc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Локальное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приложение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может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предоставлять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больше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информации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о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небольших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местных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предприятиях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которые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всегда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присутствуют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крупных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сервисах</a:t>
                      </a:r>
                      <a:endParaRPr sz="1100" b="0" i="0" u="none" strike="noStrike" cap="none" spc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2339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20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2ГИС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оскольку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2ГИС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является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универсальным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сервисом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он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может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учитывать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тонкости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особенности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каждого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отдельного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региона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особенно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если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речь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идет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о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менее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крупных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населенных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пунктах</a:t>
                      </a:r>
                      <a:endParaRPr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100" b="0" i="0" u="none" strike="noStrike" cap="none" spc="-24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Ввиду своей масштабности 2ГИС может упускать некоторые детали, характерные именно для определенного региона, например, мелкие местные маршруты или малоизвестные объекты</a:t>
                      </a:r>
                      <a:endParaRPr sz="11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b="0" i="0" u="none" spc="-25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Для новичков интерфейс может показаться перегруженным из-за множества функций и опций, особенно если пользователь ищет конкретный узкий функционал</a:t>
                      </a:r>
                      <a:br>
                        <a:rPr sz="1100" b="0" i="0" u="none" spc="-25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endParaRPr sz="11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100" b="0" i="0" u="none" strike="noStrike" cap="none" spc="-24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Из-за большого объема информации в базе данных 2ГИС небольшие местные предприятия могут затеряться среди крупных компаний, особенно в больших городах</a:t>
                      </a:r>
                      <a:br>
                        <a:rPr lang="ru-RU" sz="1100" b="0" i="0" u="none" strike="noStrike" cap="none" spc="-24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endParaRPr sz="1100" b="0" i="0" u="none" spc="-24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7123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200" b="1" dirty="0" err="1">
                          <a:latin typeface="Arial"/>
                          <a:ea typeface="Arial"/>
                          <a:cs typeface="Arial"/>
                        </a:rPr>
                        <a:t>Яндекс</a:t>
                      </a:r>
                      <a:r>
                        <a:rPr sz="1200" b="1" dirty="0"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 b="1" dirty="0">
                          <a:latin typeface="Arial"/>
                          <a:ea typeface="Arial"/>
                          <a:cs typeface="Arial"/>
                        </a:rPr>
                        <a:t>Карты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b="0" i="0" u="none" spc="-25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«Яндекс Карты» могут не уделять достаточно внимания уникальным особенностям каждого региона, сосредотачиваясь на общих характеристиках города</a:t>
                      </a:r>
                      <a:endParaRPr sz="11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b="0" i="0" u="none" spc="-25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Уникальные особенности некоторых регионов могут остаться незамеченными или недостаточно подробно отражёнными</a:t>
                      </a:r>
                      <a:endParaRPr sz="11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b="0" i="0" u="none" spc="-25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Несмотря на простоту интерфейса, некоторые пользователи могут столкнуться с трудностями при попытке использовать расширенные функции</a:t>
                      </a:r>
                      <a:endParaRPr sz="11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100" b="0" i="0" u="none" strike="noStrike" cap="none" spc="-24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условиях высокой конкуренции малый бизнес может оказаться незаметным среди крупных игроков рынка, особенно в мегаполисах</a:t>
                      </a:r>
                      <a:endParaRPr sz="11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1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9787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en-US" sz="1200" b="1" dirty="0">
                          <a:latin typeface="Arial"/>
                          <a:ea typeface="Arial"/>
                          <a:cs typeface="Arial"/>
                        </a:rPr>
                        <a:t>Google </a:t>
                      </a:r>
                      <a:r>
                        <a:rPr lang="ru-RU" sz="1200" b="1" dirty="0">
                          <a:latin typeface="Arial"/>
                          <a:ea typeface="Arial"/>
                          <a:cs typeface="Arial"/>
                        </a:rPr>
                        <a:t>Карты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b="0" i="0" u="none" spc="-25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Из-за глобальной ориентации сервиса он может не учитывать все нюансы и особенности отдельных регионов, особенно тех, которые имеют уникальную культуру или инфраструктуру</a:t>
                      </a:r>
                      <a:endParaRPr sz="11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b="0" i="0" u="none" spc="-25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«Google Карты» могут не всегда точно отображать специфические особенности малых населённых пунктов или уникальных районов, уделяя больше внимания крупным городам и туристическим зонам</a:t>
                      </a:r>
                      <a:endParaRPr sz="11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b="0" i="0" u="none" spc="-25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Хотя интерфейс простой, некоторым пользователям может потребоваться время, чтобы привыкнуть к множеству функций и настроек, таких как слои карт, режимы просмотра и фильтры</a:t>
                      </a:r>
                      <a:endParaRPr sz="11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Малый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бизнес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может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потеряться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среди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множества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крупных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компаний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особенно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густонаселённых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районах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или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туристических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центрах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где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конкуренция</a:t>
                      </a:r>
                      <a:r>
                        <a:rPr sz="1100" b="0" i="0" u="none" spc="-25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0" i="0" u="none" spc="-25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высока</a:t>
                      </a:r>
                      <a:endParaRPr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08221176" name="Google Shape;46;p4"/>
          <p:cNvSpPr/>
          <p:nvPr/>
        </p:nvSpPr>
        <p:spPr bwMode="auto">
          <a:xfrm>
            <a:off x="10341929" y="-415253"/>
            <a:ext cx="1440038" cy="140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7" tIns="43182" rIns="86387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sz="6000">
                <a:solidFill>
                  <a:schemeClr val="bg1"/>
                </a:solidFill>
                <a:latin typeface="Lato"/>
              </a:rPr>
              <a:t>6</a:t>
            </a:r>
            <a:endParaRPr sz="1100">
              <a:solidFill>
                <a:schemeClr val="bg1"/>
              </a:solidFill>
              <a:latin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 bwMode="auto">
          <a:xfrm>
            <a:off x="10411517" y="5013176"/>
            <a:ext cx="3083379" cy="2929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Google Shape;40;p4"/>
          <p:cNvSpPr txBox="1"/>
          <p:nvPr/>
        </p:nvSpPr>
        <p:spPr bwMode="auto">
          <a:xfrm>
            <a:off x="119336" y="16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6000" b="1" spc="-25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Бизнес-модель</a:t>
            </a:r>
            <a:endParaRPr sz="6000" b="1" spc="-25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Google Shape;46;p4"/>
          <p:cNvSpPr/>
          <p:nvPr/>
        </p:nvSpPr>
        <p:spPr bwMode="auto">
          <a:xfrm>
            <a:off x="10751961" y="5365549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9050" b="1">
                <a:solidFill>
                  <a:schemeClr val="bg1"/>
                </a:solidFill>
                <a:latin typeface="Lato"/>
                <a:cs typeface="Arial"/>
              </a:rPr>
              <a:t>7</a:t>
            </a:r>
            <a:endParaRPr sz="1600">
              <a:solidFill>
                <a:schemeClr val="bg1"/>
              </a:solidFill>
              <a:latin typeface="Lato"/>
            </a:endParaRPr>
          </a:p>
        </p:txBody>
      </p:sp>
      <p:sp>
        <p:nvSpPr>
          <p:cNvPr id="11" name="object 6"/>
          <p:cNvSpPr/>
          <p:nvPr/>
        </p:nvSpPr>
        <p:spPr bwMode="auto">
          <a:xfrm>
            <a:off x="5957651" y="-1"/>
            <a:ext cx="4701540" cy="374219"/>
          </a:xfrm>
          <a:custGeom>
            <a:avLst/>
            <a:gdLst/>
            <a:ahLst/>
            <a:cxnLst/>
            <a:rect l="l" t="t" r="r" b="b"/>
            <a:pathLst>
              <a:path w="4701540" h="5297170" extrusionOk="0">
                <a:moveTo>
                  <a:pt x="4701249" y="0"/>
                </a:moveTo>
                <a:lnTo>
                  <a:pt x="4701249" y="5296888"/>
                </a:lnTo>
                <a:lnTo>
                  <a:pt x="0" y="5296888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41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8B9316-6196-458F-83EA-4BC11BBA8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005504"/>
            <a:ext cx="9644109" cy="576265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00BF287-1E32-43ED-A2D7-EBB13ABDF121}"/>
              </a:ext>
            </a:extLst>
          </p:cNvPr>
          <p:cNvSpPr/>
          <p:nvPr/>
        </p:nvSpPr>
        <p:spPr bwMode="auto">
          <a:xfrm>
            <a:off x="911424" y="1569578"/>
            <a:ext cx="17281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1) Администрация Курской области – как основной заказчик и куратор проекта, она могла бы предоставлять административные данные, поддерживать развитие инфраструктуры и контролировать работу приложения.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2) Бизнес-сообщества – рестораны, кафе, магазины и другие коммерческие структуры, которые заинтересованы в привлечении клиентов через приложение путем размещения своих точек на карте..</a:t>
            </a:r>
            <a:endParaRPr lang="ru-RU" sz="1000" dirty="0">
              <a:latin typeface="Arial"/>
              <a:cs typeface="Arial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DEC72A1-BB00-40D4-B37B-E2A9CBB025CE}"/>
              </a:ext>
            </a:extLst>
          </p:cNvPr>
          <p:cNvSpPr/>
          <p:nvPr/>
        </p:nvSpPr>
        <p:spPr bwMode="auto">
          <a:xfrm>
            <a:off x="2639616" y="1643896"/>
            <a:ext cx="187220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1. Навигация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2. Общественный транспорт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3. Информация о дорожной ситуации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4. Поиск объектов инфраструктуры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5. Туризм и культура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6. Обратная связь и поддержка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7. Интеграция с другими сервисами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4151BD2-8F94-4CAD-9DC8-E59422AA0327}"/>
              </a:ext>
            </a:extLst>
          </p:cNvPr>
          <p:cNvSpPr/>
          <p:nvPr/>
        </p:nvSpPr>
        <p:spPr bwMode="auto">
          <a:xfrm>
            <a:off x="2621360" y="3917688"/>
            <a:ext cx="18722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1. Геоданные и карты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2. Данные о транспортной сети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3. Реальное время данных о трафике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4. Инфраструктура объектов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5. Информационные системы партнеров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5F669B0-A1DF-4AB3-8235-0EB16EF31DFA}"/>
              </a:ext>
            </a:extLst>
          </p:cNvPr>
          <p:cNvSpPr/>
          <p:nvPr/>
        </p:nvSpPr>
        <p:spPr bwMode="auto">
          <a:xfrm>
            <a:off x="1797676" y="5518470"/>
            <a:ext cx="38084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1. Разработка и внедрение (1,5 - 3 млн руб.)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2. Поддержка и обновление (1 млн)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3. Сбор и обновление данных (1 - 1,4 млн)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4. Маркетинг и реклама (500 тыс. - 1 млн руб. за год)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5. Юридическое сопровождение (200 - 500 тыс. руб.)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6. Управление проектом (600 – 900 ты. руб.)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7. Заработная плата сотрудников (600 тыс. руб.)</a:t>
            </a:r>
          </a:p>
          <a:p>
            <a:pPr>
              <a:defRPr/>
            </a:pPr>
            <a:endParaRPr lang="ru-RU" sz="1000" dirty="0">
              <a:latin typeface="Arial"/>
              <a:ea typeface="Calibri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6BD589A-97A3-40DE-AACF-521B2BA9F437}"/>
              </a:ext>
            </a:extLst>
          </p:cNvPr>
          <p:cNvSpPr/>
          <p:nvPr/>
        </p:nvSpPr>
        <p:spPr bwMode="auto">
          <a:xfrm>
            <a:off x="4723604" y="1954720"/>
            <a:ext cx="18437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1. Удобство использования.</a:t>
            </a:r>
          </a:p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2. Точность и актуальность данных.</a:t>
            </a:r>
          </a:p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3. Широкий функционал.</a:t>
            </a:r>
          </a:p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4. Информация о достопримечательностях, кафе, магазинах и других объектах инфраструктуры.</a:t>
            </a:r>
          </a:p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5. Экономия времени.</a:t>
            </a:r>
          </a:p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Быстрый поиск ближайших объектов (АЗС, аптеки, банкоматы).</a:t>
            </a:r>
          </a:p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6. Локальная поддержка.</a:t>
            </a:r>
          </a:p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7. Персонализация</a:t>
            </a:r>
          </a:p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пользователя.</a:t>
            </a:r>
          </a:p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8. Социальная составляющая.</a:t>
            </a:r>
          </a:p>
          <a:p>
            <a:pPr>
              <a:defRPr/>
            </a:pPr>
            <a:r>
              <a:rPr lang="ru-RU" sz="1000" dirty="0">
                <a:latin typeface="Arial"/>
                <a:cs typeface="Arial"/>
              </a:rPr>
              <a:t>9. Доступность.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91D5661-5CCE-4290-9E4C-96EA9D11D047}"/>
              </a:ext>
            </a:extLst>
          </p:cNvPr>
          <p:cNvSpPr/>
          <p:nvPr/>
        </p:nvSpPr>
        <p:spPr bwMode="auto">
          <a:xfrm>
            <a:off x="6631446" y="1805198"/>
            <a:ext cx="2019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1. Обратная связь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2. Поддержка клиентов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3. Прозрачность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4. Постоянное улучшение продукта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5. Программы лояльности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6. Интерактивность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7. Безопасность данных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8. Личный подход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9. Простота использования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11B693E-FF3F-48B0-AB3D-C391C06B8A56}"/>
              </a:ext>
            </a:extLst>
          </p:cNvPr>
          <p:cNvSpPr/>
          <p:nvPr/>
        </p:nvSpPr>
        <p:spPr bwMode="auto">
          <a:xfrm>
            <a:off x="6688462" y="3888221"/>
            <a:ext cx="2019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1. Мобильные магазины приложений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2. Социальные сети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3. Интернет-ресурсы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4. Корпоративные клиенты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5. Образовательные учреждения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6. Контент-маркетинг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7. Приложения-партнеры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E0B2D87-C6CE-4DD1-929A-ABAE2585B5A2}"/>
              </a:ext>
            </a:extLst>
          </p:cNvPr>
          <p:cNvSpPr/>
          <p:nvPr/>
        </p:nvSpPr>
        <p:spPr bwMode="auto">
          <a:xfrm>
            <a:off x="8633071" y="2178252"/>
            <a:ext cx="172819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1. Автомобилисты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2. Туристы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3. Бизнес-путешественники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4. Студенты и молодежь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5. Пожилые люди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6. Жители сельской местности.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7. Общественный транспорт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8. Курьеры и службы доставки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9. Организации и предприятия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10. Спортсмены и любители активного отдыха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4E60B88-7D90-4FC8-89F9-5F310060DA64}"/>
              </a:ext>
            </a:extLst>
          </p:cNvPr>
          <p:cNvSpPr/>
          <p:nvPr/>
        </p:nvSpPr>
        <p:spPr bwMode="auto">
          <a:xfrm>
            <a:off x="5639085" y="5814632"/>
            <a:ext cx="20410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1. Платная подписка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2. Покупки внутри приложения)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3. Рекламные доходы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4. Продажи данных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5. Партнерские программы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D181EF-629F-4105-BE32-7890F2BA3396}"/>
              </a:ext>
            </a:extLst>
          </p:cNvPr>
          <p:cNvSpPr txBox="1"/>
          <p:nvPr/>
        </p:nvSpPr>
        <p:spPr>
          <a:xfrm>
            <a:off x="7567550" y="5823035"/>
            <a:ext cx="29383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6. Разработка корпоративного ПО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7. Пожертвования и краудфандинг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8. Монетизация через внешние сервисы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9. Платные консультации и тренинги</a:t>
            </a:r>
          </a:p>
          <a:p>
            <a:pPr>
              <a:defRPr/>
            </a:pPr>
            <a:r>
              <a:rPr lang="ru-RU" sz="1000" dirty="0">
                <a:latin typeface="Arial"/>
                <a:ea typeface="Calibri"/>
              </a:rPr>
              <a:t>10. Мерчандайзинг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 bwMode="auto">
          <a:xfrm>
            <a:off x="10344472" y="5171439"/>
            <a:ext cx="3083379" cy="2929949"/>
          </a:xfrm>
          <a:prstGeom prst="ellipse">
            <a:avLst/>
          </a:prstGeom>
          <a:solidFill>
            <a:srgbClr val="E21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Google Shape;40;p4"/>
          <p:cNvSpPr txBox="1"/>
          <p:nvPr/>
        </p:nvSpPr>
        <p:spPr bwMode="auto">
          <a:xfrm>
            <a:off x="335360" y="191350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6000" b="1" spc="-25">
                <a:solidFill>
                  <a:srgbClr val="002060"/>
                </a:solidFill>
                <a:latin typeface="Arial"/>
                <a:ea typeface="Arial"/>
                <a:cs typeface="Arial"/>
              </a:rPr>
              <a:t>Маркетинг и продажи</a:t>
            </a:r>
            <a:endParaRPr sz="6000" b="1" spc="-25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Google Shape;46;p4"/>
          <p:cNvSpPr/>
          <p:nvPr/>
        </p:nvSpPr>
        <p:spPr bwMode="auto">
          <a:xfrm>
            <a:off x="10751961" y="5455391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9050" b="1">
                <a:solidFill>
                  <a:schemeClr val="bg1"/>
                </a:solidFill>
                <a:latin typeface="Lato"/>
                <a:cs typeface="Arial"/>
              </a:rPr>
              <a:t>8</a:t>
            </a:r>
            <a:endParaRPr sz="1600">
              <a:solidFill>
                <a:schemeClr val="bg1"/>
              </a:solidFill>
              <a:latin typeface="Lato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407367" y="1412775"/>
            <a:ext cx="10953135" cy="463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dirty="0">
                <a:latin typeface="Arial"/>
                <a:ea typeface="Calibri"/>
                <a:cs typeface="Arial"/>
              </a:rPr>
              <a:t>Целевая аудитория проекта включает в себя несколько сегментов (</a:t>
            </a:r>
            <a:r>
              <a:rPr lang="en-US" dirty="0">
                <a:latin typeface="Arial"/>
                <a:ea typeface="Calibri"/>
                <a:cs typeface="Arial"/>
              </a:rPr>
              <a:t>BTB </a:t>
            </a:r>
            <a:r>
              <a:rPr lang="ru-RU" dirty="0">
                <a:latin typeface="Arial"/>
                <a:ea typeface="Calibri"/>
                <a:cs typeface="Arial"/>
              </a:rPr>
              <a:t>и </a:t>
            </a:r>
            <a:r>
              <a:rPr lang="en-US" dirty="0">
                <a:latin typeface="Arial"/>
                <a:ea typeface="Calibri"/>
                <a:cs typeface="Arial"/>
              </a:rPr>
              <a:t>BTC)</a:t>
            </a:r>
            <a:r>
              <a:rPr lang="ru-RU" dirty="0">
                <a:latin typeface="Arial"/>
                <a:ea typeface="Calibri"/>
                <a:cs typeface="Arial"/>
              </a:rPr>
              <a:t>:</a:t>
            </a:r>
            <a:endParaRPr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079237" y="2340446"/>
            <a:ext cx="10947735" cy="64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ea typeface="Calibri"/>
                <a:cs typeface="Arial"/>
              </a:rPr>
              <a:t>Люди, приезжающие в Курскую область с целью туризма, отдыха или посещения достопримечательностей </a:t>
            </a:r>
            <a:r>
              <a:rPr lang="en-US" dirty="0">
                <a:latin typeface="Arial"/>
                <a:ea typeface="Calibri"/>
                <a:cs typeface="Arial"/>
              </a:rPr>
              <a:t>(BTC).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079237" y="3470737"/>
            <a:ext cx="10774379" cy="64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ea typeface="Calibri"/>
                <a:cs typeface="Arial"/>
              </a:rPr>
              <a:t>Жители Курской области, нуждающиеся в удобном и функциональном инструменте для навигации по региону</a:t>
            </a:r>
            <a:r>
              <a:rPr lang="en-US" dirty="0">
                <a:latin typeface="Arial"/>
                <a:ea typeface="Calibri"/>
                <a:cs typeface="Arial"/>
              </a:rPr>
              <a:t> (BTC).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054049" y="4653136"/>
            <a:ext cx="10948454" cy="914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ea typeface="Calibri"/>
                <a:cs typeface="Arial"/>
              </a:rPr>
              <a:t>Компании, работающие в сфере туризма, гостиничного бизнеса, транспорта и услуг, которые могут использовать навигатор для привлечения клиентов и повышения эффективности своей работы</a:t>
            </a:r>
            <a:r>
              <a:rPr lang="en-US" dirty="0">
                <a:latin typeface="Arial"/>
                <a:ea typeface="Calibri"/>
                <a:cs typeface="Arial"/>
              </a:rPr>
              <a:t> (BTB).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2" name="Овал 11"/>
          <p:cNvSpPr/>
          <p:nvPr/>
        </p:nvSpPr>
        <p:spPr bwMode="auto">
          <a:xfrm>
            <a:off x="435677" y="2368074"/>
            <a:ext cx="618372" cy="5607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>
                <a:latin typeface="Arial"/>
                <a:cs typeface="Arial"/>
              </a:rPr>
              <a:t>1</a:t>
            </a:r>
            <a:endParaRPr/>
          </a:p>
        </p:txBody>
      </p:sp>
      <p:sp>
        <p:nvSpPr>
          <p:cNvPr id="15" name="Овал 14"/>
          <p:cNvSpPr/>
          <p:nvPr/>
        </p:nvSpPr>
        <p:spPr bwMode="auto">
          <a:xfrm>
            <a:off x="432172" y="3506801"/>
            <a:ext cx="618372" cy="5607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>
                <a:latin typeface="Arial"/>
                <a:cs typeface="Arial"/>
              </a:rPr>
              <a:t>2</a:t>
            </a:r>
            <a:endParaRPr/>
          </a:p>
        </p:txBody>
      </p:sp>
      <p:sp>
        <p:nvSpPr>
          <p:cNvPr id="16" name="Овал 15"/>
          <p:cNvSpPr/>
          <p:nvPr/>
        </p:nvSpPr>
        <p:spPr bwMode="auto">
          <a:xfrm>
            <a:off x="435679" y="4689279"/>
            <a:ext cx="618372" cy="5607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>
                <a:latin typeface="Arial"/>
                <a:cs typeface="Arial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 bwMode="auto">
          <a:xfrm>
            <a:off x="10242942" y="5013176"/>
            <a:ext cx="3083379" cy="2929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Google Shape;40;p4"/>
          <p:cNvSpPr txBox="1"/>
          <p:nvPr/>
        </p:nvSpPr>
        <p:spPr bwMode="auto">
          <a:xfrm>
            <a:off x="407368" y="49207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6000" b="1" spc="-25">
                <a:solidFill>
                  <a:srgbClr val="002060"/>
                </a:solidFill>
                <a:latin typeface="Arial"/>
                <a:ea typeface="Arial"/>
                <a:cs typeface="Arial"/>
              </a:rPr>
              <a:t>Финансовые прогнозы</a:t>
            </a:r>
            <a:endParaRPr sz="6000" b="1" spc="-25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Google Shape;46;p4"/>
          <p:cNvSpPr/>
          <p:nvPr/>
        </p:nvSpPr>
        <p:spPr bwMode="auto">
          <a:xfrm>
            <a:off x="10751961" y="5437557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9050" b="1">
                <a:solidFill>
                  <a:schemeClr val="bg1"/>
                </a:solidFill>
                <a:latin typeface="Lato"/>
                <a:ea typeface="GPN_DIN Condensed"/>
                <a:cs typeface="Arial"/>
              </a:rPr>
              <a:t>9</a:t>
            </a:r>
            <a:endParaRPr sz="1600" b="1">
              <a:solidFill>
                <a:schemeClr val="bg1"/>
              </a:solidFill>
              <a:latin typeface="Lato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085730"/>
              </p:ext>
            </p:extLst>
          </p:nvPr>
        </p:nvGraphicFramePr>
        <p:xfrm>
          <a:off x="407368" y="1484784"/>
          <a:ext cx="8064896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>
                          <a:latin typeface="Arial"/>
                          <a:cs typeface="Arial"/>
                        </a:rPr>
                        <a:t>Расходы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>
                          <a:latin typeface="Arial"/>
                          <a:cs typeface="Arial"/>
                        </a:rPr>
                        <a:t>Доходы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Разработка программного обеспечения (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1 - 2 млн руб. за год)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Размещение рекламных материалов (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1 - 2 млн руб. в год)</a:t>
                      </a:r>
                      <a:endParaRPr lang="ru-RU" dirty="0">
                        <a:latin typeface="+mn-lt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Создание базы данных (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млн руб. за год)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Предложение пользователям дополнительных функций за плату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500 тыс. руб. в год.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Маркетинг и продвижение (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500 тыс. - 1 млн руб. за год)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Сотрудничество с туристическими агентствами и местными организациями (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 тыс. руб. в год)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Техническая поддержка и обслуживание (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 тыс. руб. в год)</a:t>
                      </a:r>
                      <a:endParaRPr lang="ru-RU" dirty="0">
                        <a:latin typeface="+mn-lt"/>
                        <a:cs typeface="Arial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Возможное получение финансирования от местных властей для поддержки инициатив 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1 - 2 млн руб. за год (однократное финансирование)</a:t>
                      </a:r>
                      <a:endParaRPr lang="ru-RU" dirty="0">
                        <a:latin typeface="+mn-lt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Заработная плата сотрудников (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600 тыс. руб. в год)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Общие начальные расходы (первый год): 3,5 – 4,5 млн руб.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Ожидаемые доходы (первый год): 4,5 - 6 млн руб.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Рисунок 6" descr="Линейчатая диаграмма с тенденцией к повышению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9793329" y="965607"/>
            <a:ext cx="2327441" cy="2327441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8629609" y="3127343"/>
            <a:ext cx="2327441" cy="23274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 bwMode="auto">
          <a:xfrm>
            <a:off x="10344472" y="5171439"/>
            <a:ext cx="3083379" cy="2929949"/>
          </a:xfrm>
          <a:prstGeom prst="ellipse">
            <a:avLst/>
          </a:prstGeom>
          <a:solidFill>
            <a:srgbClr val="E21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Google Shape;40;p4"/>
          <p:cNvSpPr txBox="1"/>
          <p:nvPr/>
        </p:nvSpPr>
        <p:spPr bwMode="auto">
          <a:xfrm>
            <a:off x="812298" y="31192"/>
            <a:ext cx="16192571" cy="8569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1" tIns="43182" rIns="85041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4800" b="1" spc="-25">
                <a:solidFill>
                  <a:srgbClr val="002060"/>
                </a:solidFill>
                <a:latin typeface="Arial"/>
                <a:ea typeface="Arial"/>
                <a:cs typeface="Arial"/>
              </a:rPr>
              <a:t>Дорожная карта развития</a:t>
            </a:r>
            <a:r>
              <a:rPr lang="ru-RU">
                <a:solidFill>
                  <a:srgbClr val="002060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4800" b="1" spc="-25">
                <a:solidFill>
                  <a:srgbClr val="002060"/>
                </a:solidFill>
                <a:latin typeface="Arial"/>
                <a:ea typeface="Arial"/>
                <a:cs typeface="Arial"/>
              </a:rPr>
              <a:t>проекта</a:t>
            </a:r>
            <a:endParaRPr lang="ru-RU" sz="4800" b="1" spc="-25">
              <a:solidFill>
                <a:srgbClr val="1A1A1A"/>
              </a:solidFill>
              <a:latin typeface="Lato"/>
              <a:ea typeface="+mn-ea"/>
              <a:cs typeface="OJLRDO+GTEestiProDisplay-Medium"/>
            </a:endParaRPr>
          </a:p>
        </p:txBody>
      </p:sp>
      <p:sp>
        <p:nvSpPr>
          <p:cNvPr id="5" name="Google Shape;46;p4"/>
          <p:cNvSpPr/>
          <p:nvPr/>
        </p:nvSpPr>
        <p:spPr bwMode="auto">
          <a:xfrm>
            <a:off x="10656527" y="5455391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7200" b="1">
                <a:solidFill>
                  <a:schemeClr val="bg1"/>
                </a:solidFill>
                <a:latin typeface="Lato"/>
                <a:ea typeface="GPN_DIN Condensed"/>
                <a:cs typeface="Arial"/>
              </a:rPr>
              <a:t>10</a:t>
            </a:r>
            <a:endParaRPr sz="1200" b="1">
              <a:solidFill>
                <a:schemeClr val="bg1"/>
              </a:solidFill>
              <a:latin typeface="Lato"/>
            </a:endParaRPr>
          </a:p>
        </p:txBody>
      </p:sp>
      <p:sp>
        <p:nvSpPr>
          <p:cNvPr id="3" name="Овал 2"/>
          <p:cNvSpPr/>
          <p:nvPr/>
        </p:nvSpPr>
        <p:spPr bwMode="auto">
          <a:xfrm>
            <a:off x="191343" y="4661756"/>
            <a:ext cx="9997101" cy="4392488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 bwMode="auto">
          <a:xfrm>
            <a:off x="355657" y="5590798"/>
            <a:ext cx="576064" cy="5658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accent1">
                    <a:lumMod val="50000"/>
                  </a:schemeClr>
                </a:solidFill>
              </a:rPr>
              <a:t>1</a:t>
            </a:r>
            <a:endParaRPr/>
          </a:p>
        </p:txBody>
      </p:sp>
      <p:sp>
        <p:nvSpPr>
          <p:cNvPr id="7" name="Овал 6"/>
          <p:cNvSpPr/>
          <p:nvPr/>
        </p:nvSpPr>
        <p:spPr bwMode="auto">
          <a:xfrm>
            <a:off x="7357447" y="4707810"/>
            <a:ext cx="576064" cy="5658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accent1">
                    <a:lumMod val="50000"/>
                  </a:schemeClr>
                </a:solidFill>
              </a:rPr>
              <a:t>7</a:t>
            </a:r>
            <a:endParaRPr/>
          </a:p>
        </p:txBody>
      </p:sp>
      <p:sp>
        <p:nvSpPr>
          <p:cNvPr id="8" name="Овал 7"/>
          <p:cNvSpPr/>
          <p:nvPr/>
        </p:nvSpPr>
        <p:spPr bwMode="auto">
          <a:xfrm>
            <a:off x="3752017" y="4387072"/>
            <a:ext cx="576064" cy="5658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accent1">
                    <a:lumMod val="50000"/>
                  </a:schemeClr>
                </a:solidFill>
              </a:rPr>
              <a:t>4</a:t>
            </a:r>
            <a:endParaRPr/>
          </a:p>
        </p:txBody>
      </p:sp>
      <p:sp>
        <p:nvSpPr>
          <p:cNvPr id="9" name="Овал 8"/>
          <p:cNvSpPr/>
          <p:nvPr/>
        </p:nvSpPr>
        <p:spPr bwMode="auto">
          <a:xfrm>
            <a:off x="1400084" y="4951405"/>
            <a:ext cx="576064" cy="5658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accent1">
                    <a:lumMod val="50000"/>
                  </a:schemeClr>
                </a:solidFill>
              </a:rPr>
              <a:t>2</a:t>
            </a:r>
            <a:endParaRPr/>
          </a:p>
        </p:txBody>
      </p:sp>
      <p:sp>
        <p:nvSpPr>
          <p:cNvPr id="10" name="Овал 9"/>
          <p:cNvSpPr/>
          <p:nvPr/>
        </p:nvSpPr>
        <p:spPr bwMode="auto">
          <a:xfrm>
            <a:off x="6160252" y="4409375"/>
            <a:ext cx="576064" cy="5658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accent1">
                    <a:lumMod val="50000"/>
                  </a:schemeClr>
                </a:solidFill>
              </a:rPr>
              <a:t>6</a:t>
            </a:r>
            <a:endParaRPr/>
          </a:p>
        </p:txBody>
      </p:sp>
      <p:sp>
        <p:nvSpPr>
          <p:cNvPr id="11" name="Овал 10"/>
          <p:cNvSpPr/>
          <p:nvPr/>
        </p:nvSpPr>
        <p:spPr bwMode="auto">
          <a:xfrm>
            <a:off x="4958929" y="4314292"/>
            <a:ext cx="576064" cy="5658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accent1">
                    <a:lumMod val="50000"/>
                  </a:schemeClr>
                </a:solidFill>
              </a:rPr>
              <a:t>5</a:t>
            </a:r>
            <a:endParaRPr/>
          </a:p>
        </p:txBody>
      </p:sp>
      <p:sp>
        <p:nvSpPr>
          <p:cNvPr id="12" name="Овал 11"/>
          <p:cNvSpPr/>
          <p:nvPr/>
        </p:nvSpPr>
        <p:spPr bwMode="auto">
          <a:xfrm>
            <a:off x="2495600" y="4650637"/>
            <a:ext cx="576064" cy="5658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accent1">
                    <a:lumMod val="50000"/>
                  </a:schemeClr>
                </a:solidFill>
              </a:rPr>
              <a:t>3</a:t>
            </a:r>
            <a:endParaRPr/>
          </a:p>
        </p:txBody>
      </p:sp>
      <p:sp>
        <p:nvSpPr>
          <p:cNvPr id="13" name="Прямоугольник: скругленные углы 12"/>
          <p:cNvSpPr/>
          <p:nvPr/>
        </p:nvSpPr>
        <p:spPr bwMode="auto">
          <a:xfrm>
            <a:off x="82132" y="3970314"/>
            <a:ext cx="1441466" cy="549968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latin typeface="Arial"/>
                <a:cs typeface="Arial"/>
              </a:rPr>
              <a:t>Анализ текущего состояния</a:t>
            </a:r>
            <a:endParaRPr sz="1200" dirty="0"/>
          </a:p>
        </p:txBody>
      </p:sp>
      <p:sp>
        <p:nvSpPr>
          <p:cNvPr id="14" name="Прямоугольник: скругленные углы 13"/>
          <p:cNvSpPr/>
          <p:nvPr/>
        </p:nvSpPr>
        <p:spPr bwMode="auto">
          <a:xfrm>
            <a:off x="1091246" y="2849844"/>
            <a:ext cx="1222571" cy="45252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latin typeface="Arial"/>
                <a:cs typeface="Arial"/>
              </a:rPr>
              <a:t>Определение требований </a:t>
            </a:r>
            <a:endParaRPr sz="1200" dirty="0"/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2135560" y="1988840"/>
            <a:ext cx="1268410" cy="419541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latin typeface="Arial"/>
                <a:cs typeface="Arial"/>
              </a:rPr>
              <a:t>Разработка концепции </a:t>
            </a:r>
            <a:endParaRPr sz="1200" dirty="0"/>
          </a:p>
        </p:txBody>
      </p:sp>
      <p:sp>
        <p:nvSpPr>
          <p:cNvPr id="16" name="Прямоугольник: скругленные углы 15"/>
          <p:cNvSpPr/>
          <p:nvPr/>
        </p:nvSpPr>
        <p:spPr bwMode="auto">
          <a:xfrm>
            <a:off x="3341444" y="1266200"/>
            <a:ext cx="1397208" cy="565897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latin typeface="Arial"/>
                <a:cs typeface="Arial"/>
              </a:rPr>
              <a:t>Создание и тестирование прототипа </a:t>
            </a:r>
            <a:endParaRPr sz="1200" dirty="0"/>
          </a:p>
        </p:txBody>
      </p:sp>
      <p:sp>
        <p:nvSpPr>
          <p:cNvPr id="17" name="Прямоугольник: скругленные углы 16"/>
          <p:cNvSpPr/>
          <p:nvPr/>
        </p:nvSpPr>
        <p:spPr bwMode="auto">
          <a:xfrm>
            <a:off x="5793958" y="2533555"/>
            <a:ext cx="1372320" cy="565898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latin typeface="Arial"/>
                <a:cs typeface="Arial"/>
              </a:rPr>
              <a:t>Запуск приложения (</a:t>
            </a:r>
            <a:r>
              <a:rPr lang="en-US" sz="1200" dirty="0">
                <a:latin typeface="Arial"/>
                <a:cs typeface="Arial"/>
              </a:rPr>
              <a:t>MVP)</a:t>
            </a:r>
            <a:endParaRPr lang="en-US" sz="1200" dirty="0"/>
          </a:p>
        </p:txBody>
      </p:sp>
      <p:sp>
        <p:nvSpPr>
          <p:cNvPr id="18" name="Прямоугольник: скругленные углы 17"/>
          <p:cNvSpPr/>
          <p:nvPr/>
        </p:nvSpPr>
        <p:spPr bwMode="auto">
          <a:xfrm>
            <a:off x="4865000" y="1691757"/>
            <a:ext cx="1372320" cy="48126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latin typeface="Arial"/>
                <a:cs typeface="Arial"/>
              </a:rPr>
              <a:t>Запуск проекта </a:t>
            </a:r>
            <a:endParaRPr sz="1200" dirty="0"/>
          </a:p>
        </p:txBody>
      </p:sp>
      <p:sp>
        <p:nvSpPr>
          <p:cNvPr id="19" name="Прямоугольник: скругленные углы 18"/>
          <p:cNvSpPr/>
          <p:nvPr/>
        </p:nvSpPr>
        <p:spPr bwMode="auto">
          <a:xfrm>
            <a:off x="6823614" y="3192975"/>
            <a:ext cx="1486153" cy="59521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latin typeface="Arial"/>
                <a:cs typeface="Arial"/>
              </a:rPr>
              <a:t>Фиксация первых скачиваний</a:t>
            </a:r>
            <a:endParaRPr sz="1200" dirty="0"/>
          </a:p>
        </p:txBody>
      </p:sp>
      <p:cxnSp>
        <p:nvCxnSpPr>
          <p:cNvPr id="21" name="Прямая со стрелкой 20"/>
          <p:cNvCxnSpPr>
            <a:cxnSpLocks/>
            <a:stCxn id="6" idx="0"/>
          </p:cNvCxnSpPr>
          <p:nvPr/>
        </p:nvCxnSpPr>
        <p:spPr bwMode="auto">
          <a:xfrm flipH="1" flipV="1">
            <a:off x="623391" y="4520282"/>
            <a:ext cx="20297" cy="10705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cxnSpLocks/>
            <a:stCxn id="14" idx="2"/>
            <a:endCxn id="9" idx="0"/>
          </p:cNvCxnSpPr>
          <p:nvPr/>
        </p:nvCxnSpPr>
        <p:spPr bwMode="auto">
          <a:xfrm flipH="1">
            <a:off x="1688116" y="3302373"/>
            <a:ext cx="14416" cy="16490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cxnSpLocks/>
          </p:cNvCxnSpPr>
          <p:nvPr/>
        </p:nvCxnSpPr>
        <p:spPr bwMode="auto">
          <a:xfrm flipH="1" flipV="1">
            <a:off x="2783632" y="2420888"/>
            <a:ext cx="10148" cy="22258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cxnSpLocks/>
            <a:endCxn id="8" idx="0"/>
          </p:cNvCxnSpPr>
          <p:nvPr/>
        </p:nvCxnSpPr>
        <p:spPr bwMode="auto">
          <a:xfrm flipH="1">
            <a:off x="4040049" y="1821000"/>
            <a:ext cx="0" cy="2566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cxnSpLocks/>
          </p:cNvCxnSpPr>
          <p:nvPr/>
        </p:nvCxnSpPr>
        <p:spPr bwMode="auto">
          <a:xfrm flipV="1">
            <a:off x="5254677" y="2177483"/>
            <a:ext cx="0" cy="21368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cxnSpLocks/>
            <a:endCxn id="10" idx="0"/>
          </p:cNvCxnSpPr>
          <p:nvPr/>
        </p:nvCxnSpPr>
        <p:spPr bwMode="auto">
          <a:xfrm flipH="1">
            <a:off x="6448285" y="3070800"/>
            <a:ext cx="0" cy="13385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cxnSpLocks/>
          </p:cNvCxnSpPr>
          <p:nvPr/>
        </p:nvCxnSpPr>
        <p:spPr bwMode="auto">
          <a:xfrm flipH="1" flipV="1">
            <a:off x="7645479" y="3772702"/>
            <a:ext cx="0" cy="9457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 bwMode="auto">
          <a:xfrm>
            <a:off x="295971" y="6120333"/>
            <a:ext cx="103265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0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10.2024</a:t>
            </a:r>
            <a:endParaRPr/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3523721" y="4939931"/>
            <a:ext cx="10326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0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01</a:t>
            </a:r>
            <a:r>
              <a:rPr lang="ru-RU" sz="20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.2025</a:t>
            </a:r>
            <a:endParaRPr/>
          </a:p>
        </p:txBody>
      </p:sp>
      <p:sp>
        <p:nvSpPr>
          <p:cNvPr id="37" name="Прямоугольник 36"/>
          <p:cNvSpPr/>
          <p:nvPr/>
        </p:nvSpPr>
        <p:spPr bwMode="auto">
          <a:xfrm>
            <a:off x="2277452" y="5175554"/>
            <a:ext cx="10326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0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12.2024</a:t>
            </a:r>
            <a:endParaRPr/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1171788" y="5503004"/>
            <a:ext cx="10326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0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11.2024</a:t>
            </a:r>
            <a:endParaRPr/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5078048" y="4899625"/>
            <a:ext cx="10326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0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02</a:t>
            </a:r>
            <a:r>
              <a:rPr lang="ru-RU" sz="20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.2025</a:t>
            </a:r>
            <a:endParaRPr/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5963791" y="4934292"/>
            <a:ext cx="10326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0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04</a:t>
            </a:r>
            <a:r>
              <a:rPr lang="ru-RU" sz="20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.2025</a:t>
            </a:r>
            <a:endParaRPr/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7057142" y="5265857"/>
            <a:ext cx="10326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0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06</a:t>
            </a:r>
            <a:r>
              <a:rPr lang="ru-RU" sz="20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.2025</a:t>
            </a:r>
            <a:endParaRPr/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548213" y="5632469"/>
            <a:ext cx="32912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Навигатор</a:t>
            </a:r>
            <a:endParaRPr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1DC29826-96EC-4CD5-B228-E850953985D1}"/>
              </a:ext>
            </a:extLst>
          </p:cNvPr>
          <p:cNvSpPr/>
          <p:nvPr/>
        </p:nvSpPr>
        <p:spPr bwMode="auto">
          <a:xfrm>
            <a:off x="8344757" y="5102894"/>
            <a:ext cx="576064" cy="5658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8</a:t>
            </a:r>
            <a:endParaRPr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4698429A-B5F8-49CA-A77D-B5B41A0B91EC}"/>
              </a:ext>
            </a:extLst>
          </p:cNvPr>
          <p:cNvSpPr/>
          <p:nvPr/>
        </p:nvSpPr>
        <p:spPr bwMode="auto">
          <a:xfrm>
            <a:off x="8044452" y="5660941"/>
            <a:ext cx="10326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08</a:t>
            </a:r>
            <a:r>
              <a:rPr lang="ru-RU" sz="2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.2025</a:t>
            </a:r>
            <a:endParaRPr dirty="0"/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018FB713-8ED2-45E3-8B3E-D4F16B98495E}"/>
              </a:ext>
            </a:extLst>
          </p:cNvPr>
          <p:cNvSpPr/>
          <p:nvPr/>
        </p:nvSpPr>
        <p:spPr bwMode="auto">
          <a:xfrm>
            <a:off x="8210836" y="3937558"/>
            <a:ext cx="1593057" cy="59521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latin typeface="Arial"/>
                <a:cs typeface="Arial"/>
              </a:rPr>
              <a:t>Получение первой прибыли</a:t>
            </a:r>
            <a:endParaRPr sz="1200" dirty="0"/>
          </a:p>
        </p:txBody>
      </p: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5F471988-AAA3-4128-85CF-3E57DFF5B318}"/>
              </a:ext>
            </a:extLst>
          </p:cNvPr>
          <p:cNvCxnSpPr>
            <a:cxnSpLocks/>
          </p:cNvCxnSpPr>
          <p:nvPr/>
        </p:nvCxnSpPr>
        <p:spPr bwMode="auto">
          <a:xfrm>
            <a:off x="8641674" y="4532773"/>
            <a:ext cx="0" cy="6058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Овал 51">
            <a:extLst>
              <a:ext uri="{FF2B5EF4-FFF2-40B4-BE49-F238E27FC236}">
                <a16:creationId xmlns:a16="http://schemas.microsoft.com/office/drawing/2014/main" id="{5A4ECE55-CA5B-488F-A958-B16DB1F7B15A}"/>
              </a:ext>
            </a:extLst>
          </p:cNvPr>
          <p:cNvSpPr/>
          <p:nvPr/>
        </p:nvSpPr>
        <p:spPr bwMode="auto">
          <a:xfrm>
            <a:off x="9445240" y="5687285"/>
            <a:ext cx="576064" cy="5658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endParaRPr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8B524AB0-BB49-4ADA-A57D-A3BE633721D5}"/>
              </a:ext>
            </a:extLst>
          </p:cNvPr>
          <p:cNvSpPr/>
          <p:nvPr/>
        </p:nvSpPr>
        <p:spPr bwMode="auto">
          <a:xfrm>
            <a:off x="9144935" y="6245332"/>
            <a:ext cx="10326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</a:rPr>
              <a:t>10.2025</a:t>
            </a:r>
            <a:endParaRPr dirty="0"/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A26C9637-5ED1-43A7-BEFC-C6214213D5EB}"/>
              </a:ext>
            </a:extLst>
          </p:cNvPr>
          <p:cNvCxnSpPr>
            <a:cxnSpLocks/>
            <a:stCxn id="52" idx="0"/>
          </p:cNvCxnSpPr>
          <p:nvPr/>
        </p:nvCxnSpPr>
        <p:spPr bwMode="auto">
          <a:xfrm flipV="1">
            <a:off x="9733272" y="5326171"/>
            <a:ext cx="0" cy="3611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06E20AF5-F189-4154-B354-A7C3B3E95D68}"/>
              </a:ext>
            </a:extLst>
          </p:cNvPr>
          <p:cNvSpPr/>
          <p:nvPr/>
        </p:nvSpPr>
        <p:spPr bwMode="auto">
          <a:xfrm>
            <a:off x="9332067" y="4723726"/>
            <a:ext cx="1593057" cy="59521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latin typeface="Arial"/>
                <a:cs typeface="Arial"/>
              </a:rPr>
              <a:t>Обновление приложения</a:t>
            </a:r>
            <a:endParaRPr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" name="Овал 36"/>
          <p:cNvSpPr/>
          <p:nvPr/>
        </p:nvSpPr>
        <p:spPr bwMode="auto">
          <a:xfrm>
            <a:off x="9962799" y="5112126"/>
            <a:ext cx="3083379" cy="292994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7956414" y="476673"/>
            <a:ext cx="1262289" cy="1747436"/>
          </a:xfrm>
          <a:prstGeom prst="rect">
            <a:avLst/>
          </a:prstGeom>
          <a:ln w="66675">
            <a:solidFill>
              <a:srgbClr val="0543E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5951984" y="476672"/>
            <a:ext cx="1246146" cy="1739875"/>
          </a:xfrm>
          <a:prstGeom prst="rect">
            <a:avLst/>
          </a:prstGeom>
          <a:solidFill>
            <a:srgbClr val="E21825"/>
          </a:solidFill>
          <a:ln w="66675"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879894" y="497984"/>
            <a:ext cx="1253198" cy="1712380"/>
          </a:xfrm>
          <a:prstGeom prst="rect">
            <a:avLst/>
          </a:prstGeom>
          <a:ln w="66675">
            <a:solidFill>
              <a:srgbClr val="0543E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Google Shape;40;p4"/>
          <p:cNvSpPr txBox="1"/>
          <p:nvPr/>
        </p:nvSpPr>
        <p:spPr bwMode="auto">
          <a:xfrm>
            <a:off x="315209" y="-161473"/>
            <a:ext cx="4026442" cy="8522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6000" b="1" spc="-25" dirty="0">
                <a:solidFill>
                  <a:srgbClr val="1A1A1A"/>
                </a:solidFill>
                <a:latin typeface="Lato"/>
                <a:ea typeface="+mn-ea"/>
                <a:cs typeface="OJLRDO+GTEestiProDisplay-Medium"/>
              </a:rPr>
              <a:t>Команда</a:t>
            </a:r>
          </a:p>
        </p:txBody>
      </p:sp>
      <p:sp>
        <p:nvSpPr>
          <p:cNvPr id="5" name="Google Shape;46;p4"/>
          <p:cNvSpPr/>
          <p:nvPr/>
        </p:nvSpPr>
        <p:spPr bwMode="auto">
          <a:xfrm>
            <a:off x="10608874" y="5455391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7200" b="1" dirty="0">
                <a:solidFill>
                  <a:schemeClr val="bg1"/>
                </a:solidFill>
                <a:latin typeface="Lato"/>
                <a:cs typeface="Arial"/>
              </a:rPr>
              <a:t>11</a:t>
            </a:r>
            <a:endParaRPr sz="1200" b="1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20" name="Прямоугольник: усеченные верхние углы 19"/>
          <p:cNvSpPr/>
          <p:nvPr/>
        </p:nvSpPr>
        <p:spPr bwMode="auto">
          <a:xfrm>
            <a:off x="3674643" y="2210364"/>
            <a:ext cx="1663700" cy="228839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600" dirty="0">
                <a:latin typeface="Arial Black"/>
              </a:rPr>
              <a:t>Хачикян Роберт </a:t>
            </a:r>
            <a:r>
              <a:rPr lang="ru-RU" sz="600" dirty="0" err="1">
                <a:latin typeface="Arial Black"/>
              </a:rPr>
              <a:t>Арамаисович</a:t>
            </a:r>
            <a:endParaRPr lang="ru-RU" sz="600" dirty="0">
              <a:latin typeface="Arial Black"/>
            </a:endParaRPr>
          </a:p>
          <a:p>
            <a:pPr algn="ctr">
              <a:defRPr/>
            </a:pPr>
            <a:r>
              <a:rPr lang="ru-RU" sz="600" dirty="0">
                <a:latin typeface="Franklin Gothic Medium"/>
              </a:rPr>
              <a:t>Лидер</a:t>
            </a:r>
            <a:endParaRPr sz="600" dirty="0"/>
          </a:p>
        </p:txBody>
      </p:sp>
      <p:sp>
        <p:nvSpPr>
          <p:cNvPr id="21" name="Прямоугольник: усеченные верхние углы 20"/>
          <p:cNvSpPr/>
          <p:nvPr/>
        </p:nvSpPr>
        <p:spPr bwMode="auto">
          <a:xfrm>
            <a:off x="5762521" y="2235593"/>
            <a:ext cx="1663700" cy="228839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0543E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600" dirty="0" err="1">
                <a:latin typeface="Arial Black"/>
              </a:rPr>
              <a:t>Горалтых</a:t>
            </a:r>
            <a:r>
              <a:rPr lang="ru-RU" sz="600" dirty="0">
                <a:latin typeface="Arial Black"/>
              </a:rPr>
              <a:t> Анна Юрьевна</a:t>
            </a:r>
            <a:endParaRPr sz="600" dirty="0"/>
          </a:p>
          <a:p>
            <a:pPr algn="ctr">
              <a:defRPr/>
            </a:pPr>
            <a:r>
              <a:rPr lang="ru-RU" sz="600" dirty="0">
                <a:latin typeface="Franklin Gothic Medium"/>
              </a:rPr>
              <a:t>Заместитель лидера</a:t>
            </a:r>
            <a:endParaRPr sz="600" dirty="0"/>
          </a:p>
        </p:txBody>
      </p:sp>
      <p:sp>
        <p:nvSpPr>
          <p:cNvPr id="22" name="Прямоугольник: усеченные верхние углы 21"/>
          <p:cNvSpPr/>
          <p:nvPr/>
        </p:nvSpPr>
        <p:spPr bwMode="auto">
          <a:xfrm>
            <a:off x="7794049" y="2232482"/>
            <a:ext cx="1568518" cy="238906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600" dirty="0">
                <a:latin typeface="Arial Black"/>
              </a:rPr>
              <a:t>Рыжков Иван Константинович</a:t>
            </a:r>
            <a:endParaRPr sz="600" dirty="0"/>
          </a:p>
          <a:p>
            <a:pPr algn="ctr">
              <a:defRPr/>
            </a:pPr>
            <a:r>
              <a:rPr lang="ru-RU" sz="600" dirty="0">
                <a:latin typeface="Franklin Gothic Medium"/>
              </a:rPr>
              <a:t>Главный аналитик</a:t>
            </a:r>
            <a:endParaRPr sz="600" dirty="0"/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9976988" y="465759"/>
            <a:ext cx="1337416" cy="1735724"/>
          </a:xfrm>
          <a:prstGeom prst="rect">
            <a:avLst/>
          </a:prstGeom>
          <a:solidFill>
            <a:srgbClr val="E21825"/>
          </a:solidFill>
          <a:ln w="66675"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928238" y="2743053"/>
            <a:ext cx="1234800" cy="1686183"/>
          </a:xfrm>
          <a:prstGeom prst="rect">
            <a:avLst/>
          </a:prstGeom>
          <a:ln w="66675">
            <a:solidFill>
              <a:srgbClr val="0543E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рямоугольник: усеченные верхние углы 26"/>
          <p:cNvSpPr/>
          <p:nvPr/>
        </p:nvSpPr>
        <p:spPr bwMode="auto">
          <a:xfrm>
            <a:off x="3609385" y="4433561"/>
            <a:ext cx="1825321" cy="228839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600" dirty="0">
                <a:latin typeface="Arial Black"/>
              </a:rPr>
              <a:t>Тарабарова Марина Александровна </a:t>
            </a:r>
            <a:endParaRPr sz="1400" dirty="0"/>
          </a:p>
          <a:p>
            <a:pPr algn="ctr">
              <a:defRPr/>
            </a:pPr>
            <a:r>
              <a:rPr lang="ru-RU" sz="600" dirty="0">
                <a:latin typeface="Franklin Gothic Medium"/>
              </a:rPr>
              <a:t>Аналитик</a:t>
            </a:r>
            <a:endParaRPr sz="1400" dirty="0"/>
          </a:p>
        </p:txBody>
      </p:sp>
      <p:sp>
        <p:nvSpPr>
          <p:cNvPr id="28" name="Прямоугольник: усеченные верхние углы 27"/>
          <p:cNvSpPr/>
          <p:nvPr/>
        </p:nvSpPr>
        <p:spPr bwMode="auto">
          <a:xfrm>
            <a:off x="9748895" y="2229412"/>
            <a:ext cx="1786687" cy="238906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0543E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600" dirty="0" err="1">
                <a:latin typeface="Arial Black"/>
              </a:rPr>
              <a:t>Пашутко</a:t>
            </a:r>
            <a:r>
              <a:rPr lang="ru-RU" sz="600" dirty="0">
                <a:latin typeface="Arial Black"/>
              </a:rPr>
              <a:t> Дарья Сергеевна</a:t>
            </a:r>
            <a:endParaRPr sz="1400" dirty="0"/>
          </a:p>
          <a:p>
            <a:pPr algn="ctr">
              <a:defRPr/>
            </a:pPr>
            <a:r>
              <a:rPr lang="ru-RU" sz="600" dirty="0">
                <a:latin typeface="Franklin Gothic Medium"/>
              </a:rPr>
              <a:t>Аналитик</a:t>
            </a:r>
            <a:endParaRPr sz="1400" dirty="0"/>
          </a:p>
        </p:txBody>
      </p:sp>
      <p:sp>
        <p:nvSpPr>
          <p:cNvPr id="38" name="Овал 37"/>
          <p:cNvSpPr/>
          <p:nvPr/>
        </p:nvSpPr>
        <p:spPr bwMode="auto">
          <a:xfrm>
            <a:off x="-2298807" y="633173"/>
            <a:ext cx="3083379" cy="29299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Овал 38"/>
          <p:cNvSpPr/>
          <p:nvPr/>
        </p:nvSpPr>
        <p:spPr bwMode="auto">
          <a:xfrm>
            <a:off x="-2298808" y="3942305"/>
            <a:ext cx="3083379" cy="2929949"/>
          </a:xfrm>
          <a:prstGeom prst="ellipse">
            <a:avLst/>
          </a:prstGeom>
          <a:solidFill>
            <a:srgbClr val="E21825"/>
          </a:solidFill>
          <a:ln>
            <a:solidFill>
              <a:srgbClr val="E218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40" name="Овал 39"/>
          <p:cNvSpPr/>
          <p:nvPr/>
        </p:nvSpPr>
        <p:spPr bwMode="auto">
          <a:xfrm>
            <a:off x="11136560" y="-1748039"/>
            <a:ext cx="2882783" cy="2800775"/>
          </a:xfrm>
          <a:prstGeom prst="ellipse">
            <a:avLst/>
          </a:prstGeom>
          <a:solidFill>
            <a:srgbClr val="E21825"/>
          </a:solidFill>
          <a:ln>
            <a:solidFill>
              <a:srgbClr val="E218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l="9902" r="35732"/>
          <a:stretch/>
        </p:blipFill>
        <p:spPr bwMode="auto">
          <a:xfrm>
            <a:off x="3898274" y="497981"/>
            <a:ext cx="1234817" cy="17035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35774" y="4367204"/>
            <a:ext cx="952500" cy="952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35560" y="4365104"/>
            <a:ext cx="952500" cy="952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133039" y="5377956"/>
            <a:ext cx="952500" cy="952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156374" y="5368564"/>
            <a:ext cx="952500" cy="9525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rcRect l="4700" r="3998"/>
          <a:stretch/>
        </p:blipFill>
        <p:spPr bwMode="auto">
          <a:xfrm>
            <a:off x="9976987" y="484805"/>
            <a:ext cx="1330504" cy="172556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rcRect r="2358"/>
          <a:stretch/>
        </p:blipFill>
        <p:spPr bwMode="auto">
          <a:xfrm>
            <a:off x="3928239" y="2743053"/>
            <a:ext cx="1234800" cy="1686183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136FB15-3624-4B3A-A692-59985E3E4AAD}"/>
              </a:ext>
            </a:extLst>
          </p:cNvPr>
          <p:cNvSpPr/>
          <p:nvPr/>
        </p:nvSpPr>
        <p:spPr bwMode="auto">
          <a:xfrm>
            <a:off x="5951986" y="2715308"/>
            <a:ext cx="1318323" cy="1704509"/>
          </a:xfrm>
          <a:prstGeom prst="rect">
            <a:avLst/>
          </a:prstGeom>
          <a:ln w="66675">
            <a:solidFill>
              <a:srgbClr val="0543E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84F2248-BE10-4F7E-9C7D-43C3DCF9C480}"/>
              </a:ext>
            </a:extLst>
          </p:cNvPr>
          <p:cNvPicPr/>
          <p:nvPr/>
        </p:nvPicPr>
        <p:blipFill>
          <a:blip r:embed="rId9"/>
          <a:srcRect l="3985" r="15227"/>
          <a:stretch/>
        </p:blipFill>
        <p:spPr bwMode="auto">
          <a:xfrm>
            <a:off x="5951984" y="2715308"/>
            <a:ext cx="1318323" cy="1695627"/>
          </a:xfrm>
          <a:prstGeom prst="rect">
            <a:avLst/>
          </a:prstGeom>
        </p:spPr>
      </p:pic>
      <p:sp>
        <p:nvSpPr>
          <p:cNvPr id="31" name="Прямоугольник: усеченные верхние углы 30">
            <a:extLst>
              <a:ext uri="{FF2B5EF4-FFF2-40B4-BE49-F238E27FC236}">
                <a16:creationId xmlns:a16="http://schemas.microsoft.com/office/drawing/2014/main" id="{140D85C8-0BB4-49A7-8296-ECFEA836EB4D}"/>
              </a:ext>
            </a:extLst>
          </p:cNvPr>
          <p:cNvSpPr/>
          <p:nvPr/>
        </p:nvSpPr>
        <p:spPr bwMode="auto">
          <a:xfrm>
            <a:off x="5702939" y="4433561"/>
            <a:ext cx="1747920" cy="228839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600" dirty="0" err="1">
                <a:latin typeface="Arial Black"/>
              </a:rPr>
              <a:t>Ильинова</a:t>
            </a:r>
            <a:r>
              <a:rPr lang="ru-RU" sz="600" dirty="0">
                <a:latin typeface="Arial Black"/>
              </a:rPr>
              <a:t> Екатерина Алексеевна</a:t>
            </a:r>
            <a:endParaRPr sz="1400" dirty="0"/>
          </a:p>
          <a:p>
            <a:pPr algn="ctr">
              <a:defRPr/>
            </a:pPr>
            <a:r>
              <a:rPr lang="ru-RU" sz="600" dirty="0">
                <a:latin typeface="Franklin Gothic Medium"/>
              </a:rPr>
              <a:t>Аналитик</a:t>
            </a:r>
            <a:endParaRPr sz="1400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A6E4B74-017A-419D-9B26-25F07D91FCDA}"/>
              </a:ext>
            </a:extLst>
          </p:cNvPr>
          <p:cNvSpPr/>
          <p:nvPr/>
        </p:nvSpPr>
        <p:spPr bwMode="auto">
          <a:xfrm>
            <a:off x="8040216" y="2709195"/>
            <a:ext cx="1230488" cy="1727917"/>
          </a:xfrm>
          <a:prstGeom prst="rect">
            <a:avLst/>
          </a:prstGeom>
          <a:solidFill>
            <a:srgbClr val="E21825"/>
          </a:solidFill>
          <a:ln w="66675"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4357B4D-1DB7-4A5E-B4BB-E14B023E1D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5951984" y="476672"/>
            <a:ext cx="1245192" cy="1728000"/>
          </a:xfrm>
          <a:prstGeom prst="rect">
            <a:avLst/>
          </a:prstGeom>
        </p:spPr>
      </p:pic>
      <p:sp>
        <p:nvSpPr>
          <p:cNvPr id="34" name="Прямоугольник: усеченные верхние углы 33">
            <a:extLst>
              <a:ext uri="{FF2B5EF4-FFF2-40B4-BE49-F238E27FC236}">
                <a16:creationId xmlns:a16="http://schemas.microsoft.com/office/drawing/2014/main" id="{CE549F14-867F-41DA-84E7-2497801C8D39}"/>
              </a:ext>
            </a:extLst>
          </p:cNvPr>
          <p:cNvSpPr/>
          <p:nvPr/>
        </p:nvSpPr>
        <p:spPr bwMode="auto">
          <a:xfrm>
            <a:off x="7804559" y="4457560"/>
            <a:ext cx="1747920" cy="228839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0543E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600" dirty="0">
                <a:latin typeface="Arial Black"/>
              </a:rPr>
              <a:t>Шанова Кира Ильинична</a:t>
            </a:r>
            <a:endParaRPr sz="1400" dirty="0"/>
          </a:p>
          <a:p>
            <a:pPr algn="ctr">
              <a:defRPr/>
            </a:pPr>
            <a:r>
              <a:rPr lang="ru-RU" sz="600" dirty="0">
                <a:latin typeface="Franklin Gothic Medium"/>
              </a:rPr>
              <a:t>Аналитик</a:t>
            </a:r>
            <a:endParaRPr sz="1400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CF0DD137-43F8-4F72-AEF7-F31F30A005CA}"/>
              </a:ext>
            </a:extLst>
          </p:cNvPr>
          <p:cNvSpPr/>
          <p:nvPr/>
        </p:nvSpPr>
        <p:spPr bwMode="auto">
          <a:xfrm>
            <a:off x="9984432" y="2708920"/>
            <a:ext cx="1311281" cy="1709875"/>
          </a:xfrm>
          <a:prstGeom prst="rect">
            <a:avLst/>
          </a:prstGeom>
          <a:ln w="66675">
            <a:solidFill>
              <a:srgbClr val="0543E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8E3A67B-6EC3-45CD-BFDE-987C83D9D2C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-2099" r="5686"/>
          <a:stretch/>
        </p:blipFill>
        <p:spPr bwMode="auto">
          <a:xfrm>
            <a:off x="9987089" y="2719362"/>
            <a:ext cx="1311280" cy="1709874"/>
          </a:xfrm>
          <a:prstGeom prst="rect">
            <a:avLst/>
          </a:prstGeom>
        </p:spPr>
      </p:pic>
      <p:sp>
        <p:nvSpPr>
          <p:cNvPr id="42" name="Прямоугольник: усеченные верхние углы 41">
            <a:extLst>
              <a:ext uri="{FF2B5EF4-FFF2-40B4-BE49-F238E27FC236}">
                <a16:creationId xmlns:a16="http://schemas.microsoft.com/office/drawing/2014/main" id="{5C9C0A7F-2782-48CA-816D-AEC44A8F5FCE}"/>
              </a:ext>
            </a:extLst>
          </p:cNvPr>
          <p:cNvSpPr/>
          <p:nvPr/>
        </p:nvSpPr>
        <p:spPr bwMode="auto">
          <a:xfrm>
            <a:off x="9717364" y="4459533"/>
            <a:ext cx="1857471" cy="238906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600" dirty="0">
                <a:latin typeface="Arial Black"/>
              </a:rPr>
              <a:t>Рубцова Александра Владимировна</a:t>
            </a:r>
            <a:endParaRPr sz="1400" dirty="0"/>
          </a:p>
          <a:p>
            <a:pPr algn="ctr">
              <a:defRPr/>
            </a:pPr>
            <a:r>
              <a:rPr lang="ru-RU" sz="600" dirty="0">
                <a:latin typeface="Franklin Gothic Medium"/>
              </a:rPr>
              <a:t>Аналитик</a:t>
            </a:r>
            <a:endParaRPr sz="1400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6E2C1902-3F41-4E7F-AEBA-8AE1D559580A}"/>
              </a:ext>
            </a:extLst>
          </p:cNvPr>
          <p:cNvSpPr/>
          <p:nvPr/>
        </p:nvSpPr>
        <p:spPr bwMode="auto">
          <a:xfrm>
            <a:off x="3917990" y="4797151"/>
            <a:ext cx="1279397" cy="1740168"/>
          </a:xfrm>
          <a:prstGeom prst="rect">
            <a:avLst/>
          </a:prstGeom>
          <a:ln w="66675">
            <a:solidFill>
              <a:srgbClr val="0543E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Прямоугольник: усеченные верхние углы 43">
            <a:extLst>
              <a:ext uri="{FF2B5EF4-FFF2-40B4-BE49-F238E27FC236}">
                <a16:creationId xmlns:a16="http://schemas.microsoft.com/office/drawing/2014/main" id="{648E1C3A-0F0A-4B1D-9005-084432EA3B72}"/>
              </a:ext>
            </a:extLst>
          </p:cNvPr>
          <p:cNvSpPr/>
          <p:nvPr/>
        </p:nvSpPr>
        <p:spPr bwMode="auto">
          <a:xfrm>
            <a:off x="3639292" y="6537320"/>
            <a:ext cx="1825321" cy="225055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600" dirty="0">
                <a:latin typeface="Arial Black"/>
              </a:rPr>
              <a:t>Деулина </a:t>
            </a:r>
            <a:r>
              <a:rPr lang="ru-RU" sz="600">
                <a:latin typeface="Arial Black"/>
              </a:rPr>
              <a:t>Полина Эдуардовна</a:t>
            </a:r>
            <a:endParaRPr sz="1400" dirty="0"/>
          </a:p>
          <a:p>
            <a:pPr algn="ctr">
              <a:defRPr/>
            </a:pPr>
            <a:r>
              <a:rPr lang="ru-RU" sz="600" dirty="0">
                <a:latin typeface="Franklin Gothic Medium"/>
              </a:rPr>
              <a:t>Аналитик</a:t>
            </a:r>
            <a:endParaRPr sz="1400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9581E7CF-ADAA-44E7-A0B0-E98650F051D3}"/>
              </a:ext>
            </a:extLst>
          </p:cNvPr>
          <p:cNvSpPr/>
          <p:nvPr/>
        </p:nvSpPr>
        <p:spPr bwMode="auto">
          <a:xfrm>
            <a:off x="5980536" y="4775463"/>
            <a:ext cx="1270899" cy="1719725"/>
          </a:xfrm>
          <a:prstGeom prst="rect">
            <a:avLst/>
          </a:prstGeom>
          <a:solidFill>
            <a:srgbClr val="E21825"/>
          </a:solidFill>
          <a:ln w="66675"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7" name="Прямоугольник: усеченные верхние углы 46">
            <a:extLst>
              <a:ext uri="{FF2B5EF4-FFF2-40B4-BE49-F238E27FC236}">
                <a16:creationId xmlns:a16="http://schemas.microsoft.com/office/drawing/2014/main" id="{3FDF040C-9EE5-4377-8C0E-607CF4F502E8}"/>
              </a:ext>
            </a:extLst>
          </p:cNvPr>
          <p:cNvSpPr/>
          <p:nvPr/>
        </p:nvSpPr>
        <p:spPr bwMode="auto">
          <a:xfrm>
            <a:off x="5735692" y="6525426"/>
            <a:ext cx="1743456" cy="236949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0543E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600" dirty="0">
                <a:latin typeface="Arial Black"/>
              </a:rPr>
              <a:t>Тишина Дарья Николаевна</a:t>
            </a:r>
            <a:endParaRPr sz="1400" dirty="0"/>
          </a:p>
          <a:p>
            <a:pPr algn="ctr">
              <a:defRPr/>
            </a:pPr>
            <a:r>
              <a:rPr lang="ru-RU" sz="600" dirty="0">
                <a:latin typeface="Franklin Gothic Medium"/>
              </a:rPr>
              <a:t>Аналитик</a:t>
            </a:r>
            <a:endParaRPr sz="1400" dirty="0"/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8FA8218-DCC1-4AB9-B8E7-13EFE69017F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3058"/>
          <a:stretch/>
        </p:blipFill>
        <p:spPr bwMode="auto">
          <a:xfrm>
            <a:off x="5998995" y="4803536"/>
            <a:ext cx="1241968" cy="1721889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8A9B676-8D27-43C9-A475-E41A96C8B8D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8941294" y="5993260"/>
            <a:ext cx="836452" cy="836452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AA73F064-A16B-495B-9459-03DC83D5356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8066333" y="5959568"/>
            <a:ext cx="800955" cy="800955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81863FD-DD71-49C3-996A-95174AA405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8905365" y="4901706"/>
            <a:ext cx="952500" cy="9525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30581837-142B-45F7-9917-748AEEA0407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/>
        </p:blipFill>
        <p:spPr bwMode="auto">
          <a:xfrm>
            <a:off x="8047739" y="4958899"/>
            <a:ext cx="752693" cy="752693"/>
          </a:xfrm>
          <a:prstGeom prst="rect">
            <a:avLst/>
          </a:prstGeom>
        </p:spPr>
      </p:pic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13A610F3-DF3B-47E4-8C64-9EE5213FB570}"/>
              </a:ext>
            </a:extLst>
          </p:cNvPr>
          <p:cNvSpPr/>
          <p:nvPr/>
        </p:nvSpPr>
        <p:spPr bwMode="auto">
          <a:xfrm>
            <a:off x="1079687" y="1212355"/>
            <a:ext cx="1938345" cy="2401597"/>
          </a:xfrm>
          <a:prstGeom prst="rect">
            <a:avLst/>
          </a:prstGeom>
          <a:ln w="66675">
            <a:solidFill>
              <a:srgbClr val="0543E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D5D29E76-D96E-4371-95EB-E63C80414EF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/>
        </p:blipFill>
        <p:spPr bwMode="auto">
          <a:xfrm>
            <a:off x="1079687" y="1223790"/>
            <a:ext cx="1938345" cy="2423089"/>
          </a:xfrm>
          <a:prstGeom prst="rect">
            <a:avLst/>
          </a:prstGeom>
        </p:spPr>
      </p:pic>
      <p:sp>
        <p:nvSpPr>
          <p:cNvPr id="62" name="Прямоугольник: усеченные верхние углы 61">
            <a:extLst>
              <a:ext uri="{FF2B5EF4-FFF2-40B4-BE49-F238E27FC236}">
                <a16:creationId xmlns:a16="http://schemas.microsoft.com/office/drawing/2014/main" id="{EE214193-A56A-44E6-AF13-97CB267564D6}"/>
              </a:ext>
            </a:extLst>
          </p:cNvPr>
          <p:cNvSpPr/>
          <p:nvPr/>
        </p:nvSpPr>
        <p:spPr bwMode="auto">
          <a:xfrm>
            <a:off x="479376" y="3625388"/>
            <a:ext cx="3187749" cy="346538"/>
          </a:xfrm>
          <a:prstGeom prst="snip2SameRect">
            <a:avLst>
              <a:gd name="adj1" fmla="val 16667"/>
              <a:gd name="adj2" fmla="val 0"/>
            </a:avLst>
          </a:prstGeom>
          <a:ln>
            <a:solidFill>
              <a:srgbClr val="E218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900" dirty="0">
                <a:latin typeface="Arial Black"/>
              </a:rPr>
              <a:t>Каменский Евгений Георгиевич</a:t>
            </a:r>
            <a:endParaRPr sz="900" dirty="0"/>
          </a:p>
          <a:p>
            <a:pPr algn="ctr">
              <a:defRPr/>
            </a:pPr>
            <a:r>
              <a:rPr lang="ru-RU" sz="900" dirty="0">
                <a:latin typeface="Arial"/>
                <a:cs typeface="Arial"/>
              </a:rPr>
              <a:t>Доктор философских наук, профессор кафедры </a:t>
            </a:r>
            <a:r>
              <a:rPr lang="ru-RU" sz="900" dirty="0" err="1">
                <a:latin typeface="Arial"/>
                <a:cs typeface="Arial"/>
              </a:rPr>
              <a:t>ФиС</a:t>
            </a:r>
            <a:endParaRPr lang="ru-RU" sz="900" dirty="0">
              <a:latin typeface="Arial"/>
              <a:cs typeface="Arial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DACE3DB0-6C23-4480-A841-F67CFF86EE9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/>
        </p:blipFill>
        <p:spPr bwMode="auto">
          <a:xfrm rot="1974933">
            <a:off x="2650752" y="906610"/>
            <a:ext cx="766866" cy="50035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1B74DA-4326-06D5-A842-FE95F1FBE1C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8208" y="476672"/>
            <a:ext cx="1229850" cy="17356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0"/>
          <a:srcRect t="14329" r="5712"/>
          <a:stretch/>
        </p:blipFill>
        <p:spPr bwMode="auto">
          <a:xfrm>
            <a:off x="8040216" y="2708920"/>
            <a:ext cx="1235673" cy="16939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1"/>
          <a:srcRect l="29981" r="15721"/>
          <a:stretch/>
        </p:blipFill>
        <p:spPr bwMode="auto">
          <a:xfrm>
            <a:off x="3935760" y="4797152"/>
            <a:ext cx="1227343" cy="17202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 bwMode="auto">
          <a:xfrm>
            <a:off x="9962799" y="5112126"/>
            <a:ext cx="3083379" cy="2929949"/>
          </a:xfrm>
          <a:prstGeom prst="ellipse">
            <a:avLst/>
          </a:prstGeom>
          <a:solidFill>
            <a:srgbClr val="E21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Google Shape;40;p4"/>
          <p:cNvSpPr txBox="1"/>
          <p:nvPr/>
        </p:nvSpPr>
        <p:spPr bwMode="auto">
          <a:xfrm>
            <a:off x="1849585" y="0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5400" b="1" spc="-25">
                <a:solidFill>
                  <a:srgbClr val="002060"/>
                </a:solidFill>
                <a:latin typeface="Arial"/>
                <a:ea typeface="Arial"/>
                <a:cs typeface="Arial"/>
              </a:rPr>
              <a:t>Предложение инвестору</a:t>
            </a:r>
            <a:endParaRPr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46;p4"/>
          <p:cNvSpPr/>
          <p:nvPr/>
        </p:nvSpPr>
        <p:spPr bwMode="auto">
          <a:xfrm>
            <a:off x="10751961" y="5365310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9050" b="1" dirty="0">
                <a:solidFill>
                  <a:schemeClr val="bg1"/>
                </a:solidFill>
                <a:cs typeface="Arial"/>
              </a:rPr>
              <a:t>12</a:t>
            </a:r>
            <a:endParaRPr sz="1600" dirty="0">
              <a:solidFill>
                <a:schemeClr val="bg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911424" y="1116558"/>
            <a:ext cx="8847849" cy="5708444"/>
            <a:chOff x="2624778" y="1186932"/>
            <a:chExt cx="5496607" cy="5306189"/>
          </a:xfrm>
        </p:grpSpPr>
        <p:sp>
          <p:nvSpPr>
            <p:cNvPr id="7" name="Полилиния: фигура 6"/>
            <p:cNvSpPr/>
            <p:nvPr/>
          </p:nvSpPr>
          <p:spPr bwMode="auto">
            <a:xfrm>
              <a:off x="2624778" y="1187348"/>
              <a:ext cx="1572080" cy="786040"/>
            </a:xfrm>
            <a:custGeom>
              <a:avLst/>
              <a:gdLst>
                <a:gd name="connsiteX0" fmla="*/ 0 w 1572080"/>
                <a:gd name="connsiteY0" fmla="*/ 78604 h 786040"/>
                <a:gd name="connsiteX1" fmla="*/ 78604 w 1572080"/>
                <a:gd name="connsiteY1" fmla="*/ 0 h 786040"/>
                <a:gd name="connsiteX2" fmla="*/ 1493476 w 1572080"/>
                <a:gd name="connsiteY2" fmla="*/ 0 h 786040"/>
                <a:gd name="connsiteX3" fmla="*/ 1572080 w 1572080"/>
                <a:gd name="connsiteY3" fmla="*/ 78604 h 786040"/>
                <a:gd name="connsiteX4" fmla="*/ 1572080 w 1572080"/>
                <a:gd name="connsiteY4" fmla="*/ 707436 h 786040"/>
                <a:gd name="connsiteX5" fmla="*/ 1493476 w 1572080"/>
                <a:gd name="connsiteY5" fmla="*/ 786040 h 786040"/>
                <a:gd name="connsiteX6" fmla="*/ 78604 w 1572080"/>
                <a:gd name="connsiteY6" fmla="*/ 786040 h 786040"/>
                <a:gd name="connsiteX7" fmla="*/ 0 w 1572080"/>
                <a:gd name="connsiteY7" fmla="*/ 707436 h 786040"/>
                <a:gd name="connsiteX8" fmla="*/ 0 w 1572080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2080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493476" y="0"/>
                  </a:lnTo>
                  <a:cubicBezTo>
                    <a:pt x="1536888" y="0"/>
                    <a:pt x="1572080" y="35192"/>
                    <a:pt x="1572080" y="78604"/>
                  </a:cubicBezTo>
                  <a:lnTo>
                    <a:pt x="1572080" y="707436"/>
                  </a:lnTo>
                  <a:cubicBezTo>
                    <a:pt x="1572080" y="750848"/>
                    <a:pt x="1536888" y="786040"/>
                    <a:pt x="1493476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597" tIns="42072" rIns="51597" bIns="42072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500">
                  <a:latin typeface="Arial"/>
                  <a:cs typeface="Arial"/>
                </a:rPr>
                <a:t>Условия инвестирования</a:t>
              </a:r>
              <a:endParaRPr/>
            </a:p>
          </p:txBody>
        </p:sp>
        <p:sp>
          <p:nvSpPr>
            <p:cNvPr id="8" name="Полилиния: фигура 7"/>
            <p:cNvSpPr/>
            <p:nvPr/>
          </p:nvSpPr>
          <p:spPr bwMode="auto">
            <a:xfrm>
              <a:off x="2781986" y="1973389"/>
              <a:ext cx="157208" cy="589530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589530"/>
                  </a:lnTo>
                  <a:lnTo>
                    <a:pt x="157208" y="58953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олилиния: фигура 8"/>
            <p:cNvSpPr/>
            <p:nvPr/>
          </p:nvSpPr>
          <p:spPr bwMode="auto">
            <a:xfrm>
              <a:off x="2866266" y="2071644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Сумма инвестиций: 1 000 000 рублей </a:t>
              </a:r>
              <a:endParaRPr sz="2000" dirty="0"/>
            </a:p>
          </p:txBody>
        </p:sp>
        <p:sp>
          <p:nvSpPr>
            <p:cNvPr id="10" name="Полилиния: фигура 9"/>
            <p:cNvSpPr/>
            <p:nvPr/>
          </p:nvSpPr>
          <p:spPr bwMode="auto">
            <a:xfrm>
              <a:off x="2781986" y="1973389"/>
              <a:ext cx="157208" cy="1572080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1572080"/>
                  </a:lnTo>
                  <a:lnTo>
                    <a:pt x="157208" y="157208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: фигура 11"/>
            <p:cNvSpPr/>
            <p:nvPr/>
          </p:nvSpPr>
          <p:spPr bwMode="auto">
            <a:xfrm>
              <a:off x="2866266" y="2977311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Разработка и внедрение специализированных функций для Курской области: 270 000 </a:t>
              </a:r>
              <a:endParaRPr sz="2000" dirty="0"/>
            </a:p>
          </p:txBody>
        </p:sp>
        <p:sp>
          <p:nvSpPr>
            <p:cNvPr id="13" name="Полилиния: фигура 12"/>
            <p:cNvSpPr/>
            <p:nvPr/>
          </p:nvSpPr>
          <p:spPr bwMode="auto">
            <a:xfrm>
              <a:off x="2781986" y="1973389"/>
              <a:ext cx="157208" cy="2554630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2554631"/>
                  </a:lnTo>
                  <a:lnTo>
                    <a:pt x="157208" y="2554631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: фигура 13"/>
            <p:cNvSpPr/>
            <p:nvPr/>
          </p:nvSpPr>
          <p:spPr bwMode="auto">
            <a:xfrm>
              <a:off x="2883114" y="3840236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Сбор и обработка данных для создания подробных карт и информации о дорожном движении: 250 000 </a:t>
              </a:r>
              <a:endParaRPr sz="2000" dirty="0"/>
            </a:p>
          </p:txBody>
        </p:sp>
        <p:sp>
          <p:nvSpPr>
            <p:cNvPr id="15" name="Полилиния: фигура 14"/>
            <p:cNvSpPr/>
            <p:nvPr/>
          </p:nvSpPr>
          <p:spPr bwMode="auto">
            <a:xfrm>
              <a:off x="2781986" y="1973389"/>
              <a:ext cx="157208" cy="3537182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3537182"/>
                  </a:lnTo>
                  <a:lnTo>
                    <a:pt x="157208" y="353718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: фигура 15"/>
            <p:cNvSpPr/>
            <p:nvPr/>
          </p:nvSpPr>
          <p:spPr bwMode="auto">
            <a:xfrm>
              <a:off x="2883114" y="4750860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Маркетинг и продвижение: 180 000 </a:t>
              </a:r>
              <a:endParaRPr sz="2000" dirty="0"/>
            </a:p>
          </p:txBody>
        </p:sp>
        <p:sp>
          <p:nvSpPr>
            <p:cNvPr id="17" name="Полилиния: фигура 16"/>
            <p:cNvSpPr/>
            <p:nvPr/>
          </p:nvSpPr>
          <p:spPr bwMode="auto">
            <a:xfrm>
              <a:off x="2781986" y="1973389"/>
              <a:ext cx="157208" cy="4519732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4519732"/>
                  </a:lnTo>
                  <a:lnTo>
                    <a:pt x="157208" y="451973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: фигура 17"/>
            <p:cNvSpPr/>
            <p:nvPr/>
          </p:nvSpPr>
          <p:spPr bwMode="auto">
            <a:xfrm>
              <a:off x="2866266" y="5630198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Затраты на инфраструктуру и серверы: 150 000 </a:t>
              </a:r>
              <a:endParaRPr sz="2000" dirty="0"/>
            </a:p>
          </p:txBody>
        </p:sp>
        <p:sp>
          <p:nvSpPr>
            <p:cNvPr id="19" name="Полилиния: фигура 18"/>
            <p:cNvSpPr/>
            <p:nvPr/>
          </p:nvSpPr>
          <p:spPr bwMode="auto">
            <a:xfrm>
              <a:off x="4589879" y="1187348"/>
              <a:ext cx="1572080" cy="786040"/>
            </a:xfrm>
            <a:custGeom>
              <a:avLst/>
              <a:gdLst>
                <a:gd name="connsiteX0" fmla="*/ 0 w 1572080"/>
                <a:gd name="connsiteY0" fmla="*/ 78604 h 786040"/>
                <a:gd name="connsiteX1" fmla="*/ 78604 w 1572080"/>
                <a:gd name="connsiteY1" fmla="*/ 0 h 786040"/>
                <a:gd name="connsiteX2" fmla="*/ 1493476 w 1572080"/>
                <a:gd name="connsiteY2" fmla="*/ 0 h 786040"/>
                <a:gd name="connsiteX3" fmla="*/ 1572080 w 1572080"/>
                <a:gd name="connsiteY3" fmla="*/ 78604 h 786040"/>
                <a:gd name="connsiteX4" fmla="*/ 1572080 w 1572080"/>
                <a:gd name="connsiteY4" fmla="*/ 707436 h 786040"/>
                <a:gd name="connsiteX5" fmla="*/ 1493476 w 1572080"/>
                <a:gd name="connsiteY5" fmla="*/ 786040 h 786040"/>
                <a:gd name="connsiteX6" fmla="*/ 78604 w 1572080"/>
                <a:gd name="connsiteY6" fmla="*/ 786040 h 786040"/>
                <a:gd name="connsiteX7" fmla="*/ 0 w 1572080"/>
                <a:gd name="connsiteY7" fmla="*/ 707436 h 786040"/>
                <a:gd name="connsiteX8" fmla="*/ 0 w 1572080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2080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493476" y="0"/>
                  </a:lnTo>
                  <a:cubicBezTo>
                    <a:pt x="1536888" y="0"/>
                    <a:pt x="1572080" y="35192"/>
                    <a:pt x="1572080" y="78604"/>
                  </a:cubicBezTo>
                  <a:lnTo>
                    <a:pt x="1572080" y="707436"/>
                  </a:lnTo>
                  <a:cubicBezTo>
                    <a:pt x="1572080" y="750848"/>
                    <a:pt x="1536888" y="786040"/>
                    <a:pt x="1493476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597" tIns="42072" rIns="51597" bIns="42072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500">
                  <a:latin typeface="Arial"/>
                  <a:cs typeface="Arial"/>
                </a:rPr>
                <a:t>Что получит инвестор: </a:t>
              </a:r>
              <a:endParaRPr/>
            </a:p>
          </p:txBody>
        </p:sp>
        <p:sp>
          <p:nvSpPr>
            <p:cNvPr id="20" name="Полилиния: фигура 19"/>
            <p:cNvSpPr/>
            <p:nvPr/>
          </p:nvSpPr>
          <p:spPr bwMode="auto">
            <a:xfrm>
              <a:off x="4747087" y="1973389"/>
              <a:ext cx="157208" cy="589530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589530"/>
                  </a:lnTo>
                  <a:lnTo>
                    <a:pt x="157208" y="58953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олилиния: фигура 20"/>
            <p:cNvSpPr/>
            <p:nvPr/>
          </p:nvSpPr>
          <p:spPr bwMode="auto">
            <a:xfrm>
              <a:off x="4825692" y="2098014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Долю в прибыли компании после конвертации займа в акции </a:t>
              </a:r>
              <a:endParaRPr sz="2000" dirty="0"/>
            </a:p>
          </p:txBody>
        </p:sp>
        <p:sp>
          <p:nvSpPr>
            <p:cNvPr id="22" name="Полилиния: фигура 21"/>
            <p:cNvSpPr/>
            <p:nvPr/>
          </p:nvSpPr>
          <p:spPr bwMode="auto">
            <a:xfrm>
              <a:off x="4747087" y="1973389"/>
              <a:ext cx="157208" cy="1572080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1572080"/>
                  </a:lnTo>
                  <a:lnTo>
                    <a:pt x="157208" y="157208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Полилиния: фигура 22"/>
            <p:cNvSpPr/>
            <p:nvPr/>
          </p:nvSpPr>
          <p:spPr bwMode="auto">
            <a:xfrm>
              <a:off x="4825692" y="2991882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Право голоса на собраниях акционеров </a:t>
              </a:r>
              <a:endParaRPr sz="2000" dirty="0"/>
            </a:p>
          </p:txBody>
        </p:sp>
        <p:sp>
          <p:nvSpPr>
            <p:cNvPr id="24" name="Полилиния: фигура 23"/>
            <p:cNvSpPr/>
            <p:nvPr/>
          </p:nvSpPr>
          <p:spPr bwMode="auto">
            <a:xfrm>
              <a:off x="4747087" y="1973389"/>
              <a:ext cx="157208" cy="2554630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2554631"/>
                  </a:lnTo>
                  <a:lnTo>
                    <a:pt x="157208" y="2554631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олилиния: фигура 24"/>
            <p:cNvSpPr/>
            <p:nvPr/>
          </p:nvSpPr>
          <p:spPr bwMode="auto">
            <a:xfrm>
              <a:off x="4848215" y="3866606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Регулярные отчеты о ходе реализации проекта и финансовых результатах </a:t>
              </a:r>
              <a:endParaRPr sz="2000" dirty="0"/>
            </a:p>
          </p:txBody>
        </p:sp>
        <p:sp>
          <p:nvSpPr>
            <p:cNvPr id="26" name="Полилиния: фигура 25"/>
            <p:cNvSpPr/>
            <p:nvPr/>
          </p:nvSpPr>
          <p:spPr bwMode="auto">
            <a:xfrm>
              <a:off x="4747087" y="1973389"/>
              <a:ext cx="157208" cy="3537182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3537182"/>
                  </a:lnTo>
                  <a:lnTo>
                    <a:pt x="157208" y="3537182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олилиния: фигура 26"/>
            <p:cNvSpPr/>
            <p:nvPr/>
          </p:nvSpPr>
          <p:spPr bwMode="auto">
            <a:xfrm>
              <a:off x="4848215" y="4753565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Приоритетный доступ к новым продуктам и услугам компании </a:t>
              </a:r>
              <a:endParaRPr sz="2000" dirty="0"/>
            </a:p>
          </p:txBody>
        </p:sp>
        <p:sp>
          <p:nvSpPr>
            <p:cNvPr id="28" name="Полилиния: фигура 27"/>
            <p:cNvSpPr/>
            <p:nvPr/>
          </p:nvSpPr>
          <p:spPr bwMode="auto">
            <a:xfrm>
              <a:off x="6549305" y="1186932"/>
              <a:ext cx="1572080" cy="786040"/>
            </a:xfrm>
            <a:custGeom>
              <a:avLst/>
              <a:gdLst>
                <a:gd name="connsiteX0" fmla="*/ 0 w 1572080"/>
                <a:gd name="connsiteY0" fmla="*/ 78604 h 786040"/>
                <a:gd name="connsiteX1" fmla="*/ 78604 w 1572080"/>
                <a:gd name="connsiteY1" fmla="*/ 0 h 786040"/>
                <a:gd name="connsiteX2" fmla="*/ 1493476 w 1572080"/>
                <a:gd name="connsiteY2" fmla="*/ 0 h 786040"/>
                <a:gd name="connsiteX3" fmla="*/ 1572080 w 1572080"/>
                <a:gd name="connsiteY3" fmla="*/ 78604 h 786040"/>
                <a:gd name="connsiteX4" fmla="*/ 1572080 w 1572080"/>
                <a:gd name="connsiteY4" fmla="*/ 707436 h 786040"/>
                <a:gd name="connsiteX5" fmla="*/ 1493476 w 1572080"/>
                <a:gd name="connsiteY5" fmla="*/ 786040 h 786040"/>
                <a:gd name="connsiteX6" fmla="*/ 78604 w 1572080"/>
                <a:gd name="connsiteY6" fmla="*/ 786040 h 786040"/>
                <a:gd name="connsiteX7" fmla="*/ 0 w 1572080"/>
                <a:gd name="connsiteY7" fmla="*/ 707436 h 786040"/>
                <a:gd name="connsiteX8" fmla="*/ 0 w 1572080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2080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493476" y="0"/>
                  </a:lnTo>
                  <a:cubicBezTo>
                    <a:pt x="1536888" y="0"/>
                    <a:pt x="1572080" y="35192"/>
                    <a:pt x="1572080" y="78604"/>
                  </a:cubicBezTo>
                  <a:lnTo>
                    <a:pt x="1572080" y="707436"/>
                  </a:lnTo>
                  <a:cubicBezTo>
                    <a:pt x="1572080" y="750848"/>
                    <a:pt x="1536888" y="786040"/>
                    <a:pt x="1493476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597" tIns="42072" rIns="51597" bIns="42072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500">
                  <a:latin typeface="Arial"/>
                  <a:cs typeface="Arial"/>
                </a:rPr>
                <a:t>Ожидаемая прибыль </a:t>
              </a:r>
              <a:endParaRPr/>
            </a:p>
          </p:txBody>
        </p:sp>
        <p:sp>
          <p:nvSpPr>
            <p:cNvPr id="29" name="Полилиния: фигура 28"/>
            <p:cNvSpPr/>
            <p:nvPr/>
          </p:nvSpPr>
          <p:spPr bwMode="auto">
            <a:xfrm>
              <a:off x="6706513" y="1972972"/>
              <a:ext cx="162883" cy="662750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662750"/>
                  </a:lnTo>
                  <a:lnTo>
                    <a:pt x="162883" y="66275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олилиния: фигура 29"/>
            <p:cNvSpPr/>
            <p:nvPr/>
          </p:nvSpPr>
          <p:spPr bwMode="auto">
            <a:xfrm>
              <a:off x="6785118" y="2144448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Прогнозируемая выручка от продажи навигаторов и дополнительных услуг составляет 2 000 000 рублей в год. </a:t>
              </a:r>
              <a:endParaRPr sz="2000" dirty="0"/>
            </a:p>
          </p:txBody>
        </p:sp>
        <p:sp>
          <p:nvSpPr>
            <p:cNvPr id="31" name="Полилиния: фигура 30"/>
            <p:cNvSpPr/>
            <p:nvPr/>
          </p:nvSpPr>
          <p:spPr bwMode="auto">
            <a:xfrm>
              <a:off x="6706513" y="1972972"/>
              <a:ext cx="162883" cy="1645300"/>
            </a:xfrm>
            <a:custGeom>
              <a:avLst/>
              <a:gdLst/>
              <a:ahLst/>
              <a:cxnLst/>
              <a:rect l="0" t="0" r="0" b="0"/>
              <a:pathLst>
                <a:path extrusionOk="0">
                  <a:moveTo>
                    <a:pt x="0" y="0"/>
                  </a:moveTo>
                  <a:lnTo>
                    <a:pt x="0" y="1645300"/>
                  </a:lnTo>
                  <a:lnTo>
                    <a:pt x="162883" y="164530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rgbClr val="00000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олилиния: фигура 31"/>
            <p:cNvSpPr/>
            <p:nvPr/>
          </p:nvSpPr>
          <p:spPr bwMode="auto">
            <a:xfrm>
              <a:off x="6785118" y="3054197"/>
              <a:ext cx="1257664" cy="786040"/>
            </a:xfrm>
            <a:custGeom>
              <a:avLst/>
              <a:gdLst>
                <a:gd name="connsiteX0" fmla="*/ 0 w 1257664"/>
                <a:gd name="connsiteY0" fmla="*/ 78604 h 786040"/>
                <a:gd name="connsiteX1" fmla="*/ 78604 w 1257664"/>
                <a:gd name="connsiteY1" fmla="*/ 0 h 786040"/>
                <a:gd name="connsiteX2" fmla="*/ 1179060 w 1257664"/>
                <a:gd name="connsiteY2" fmla="*/ 0 h 786040"/>
                <a:gd name="connsiteX3" fmla="*/ 1257664 w 1257664"/>
                <a:gd name="connsiteY3" fmla="*/ 78604 h 786040"/>
                <a:gd name="connsiteX4" fmla="*/ 1257664 w 1257664"/>
                <a:gd name="connsiteY4" fmla="*/ 707436 h 786040"/>
                <a:gd name="connsiteX5" fmla="*/ 1179060 w 1257664"/>
                <a:gd name="connsiteY5" fmla="*/ 786040 h 786040"/>
                <a:gd name="connsiteX6" fmla="*/ 78604 w 1257664"/>
                <a:gd name="connsiteY6" fmla="*/ 786040 h 786040"/>
                <a:gd name="connsiteX7" fmla="*/ 0 w 1257664"/>
                <a:gd name="connsiteY7" fmla="*/ 707436 h 786040"/>
                <a:gd name="connsiteX8" fmla="*/ 0 w 1257664"/>
                <a:gd name="connsiteY8" fmla="*/ 78604 h 7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664" h="786040" extrusionOk="0">
                  <a:moveTo>
                    <a:pt x="0" y="78604"/>
                  </a:moveTo>
                  <a:cubicBezTo>
                    <a:pt x="0" y="35192"/>
                    <a:pt x="35192" y="0"/>
                    <a:pt x="78604" y="0"/>
                  </a:cubicBezTo>
                  <a:lnTo>
                    <a:pt x="1179060" y="0"/>
                  </a:lnTo>
                  <a:cubicBezTo>
                    <a:pt x="1222472" y="0"/>
                    <a:pt x="1257664" y="35192"/>
                    <a:pt x="1257664" y="78604"/>
                  </a:cubicBezTo>
                  <a:lnTo>
                    <a:pt x="1257664" y="707436"/>
                  </a:lnTo>
                  <a:cubicBezTo>
                    <a:pt x="1257664" y="750848"/>
                    <a:pt x="1222472" y="786040"/>
                    <a:pt x="1179060" y="786040"/>
                  </a:cubicBezTo>
                  <a:lnTo>
                    <a:pt x="78604" y="786040"/>
                  </a:lnTo>
                  <a:cubicBezTo>
                    <a:pt x="35192" y="786040"/>
                    <a:pt x="0" y="750848"/>
                    <a:pt x="0" y="707436"/>
                  </a:cubicBezTo>
                  <a:lnTo>
                    <a:pt x="0" y="7860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7" tIns="34452" rIns="40167" bIns="3445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000" dirty="0">
                  <a:latin typeface="Arial"/>
                  <a:cs typeface="Arial"/>
                </a:rPr>
                <a:t>Ожидаемая чистая прибыль составляет 1 500 000 рублей. </a:t>
              </a:r>
              <a:endParaRPr sz="2000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 bwMode="auto">
          <a:xfrm>
            <a:off x="9962799" y="5112126"/>
            <a:ext cx="3083379" cy="2929949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Google Shape;46;p4"/>
          <p:cNvSpPr/>
          <p:nvPr/>
        </p:nvSpPr>
        <p:spPr bwMode="auto">
          <a:xfrm>
            <a:off x="10619689" y="5364553"/>
            <a:ext cx="1440039" cy="140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88" tIns="43182" rIns="86388" bIns="43182" anchor="ctr" anchorCtr="0">
            <a:noAutofit/>
          </a:bodyPr>
          <a:lstStyle/>
          <a:p>
            <a:pPr algn="ctr">
              <a:buClr>
                <a:srgbClr val="BA0067"/>
              </a:buClr>
              <a:buSzPts val="9600"/>
              <a:defRPr/>
            </a:pPr>
            <a:r>
              <a:rPr lang="ru-RU" sz="7200" b="1" dirty="0">
                <a:solidFill>
                  <a:schemeClr val="bg1"/>
                </a:solidFill>
                <a:latin typeface="Lato"/>
                <a:ea typeface="GPN_DIN Condensed"/>
                <a:cs typeface="Arial"/>
              </a:rPr>
              <a:t>13</a:t>
            </a:r>
            <a:endParaRPr sz="12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7" name="Google Shape;40;p4"/>
          <p:cNvSpPr txBox="1"/>
          <p:nvPr/>
        </p:nvSpPr>
        <p:spPr bwMode="auto">
          <a:xfrm>
            <a:off x="407368" y="31149"/>
            <a:ext cx="14896429" cy="11165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5042" tIns="43182" rIns="85042" bIns="43182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>
              <a:buClr>
                <a:srgbClr val="000000"/>
              </a:buClr>
              <a:buSzPts val="5400"/>
              <a:defRPr/>
            </a:pPr>
            <a:r>
              <a:rPr lang="ru-RU" sz="5400" b="1" spc="-25">
                <a:solidFill>
                  <a:srgbClr val="002060"/>
                </a:solidFill>
                <a:latin typeface="Arial"/>
                <a:ea typeface="Arial"/>
                <a:cs typeface="Arial"/>
              </a:rPr>
              <a:t>Контакты</a:t>
            </a:r>
            <a:endParaRPr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2576087" name=" 2122576086"/>
          <p:cNvSpPr/>
          <p:nvPr/>
        </p:nvSpPr>
        <p:spPr bwMode="auto">
          <a:xfrm>
            <a:off x="7022783" y="3867001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68208" y="649703"/>
            <a:ext cx="3735753" cy="3735753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 bwMode="auto">
          <a:xfrm>
            <a:off x="-33616" y="5112126"/>
            <a:ext cx="4327943" cy="1456043"/>
            <a:chOff x="119336" y="1975416"/>
            <a:chExt cx="4327943" cy="1456043"/>
          </a:xfrm>
        </p:grpSpPr>
        <p:pic>
          <p:nvPicPr>
            <p:cNvPr id="7170" name="Picture 2" descr="Picture background"/>
            <p:cNvPicPr>
              <a:picLocks noChangeAspect="1" noChangeArrowheads="1"/>
            </p:cNvPicPr>
            <p:nvPr/>
          </p:nvPicPr>
          <p:blipFill>
            <a:blip r:embed="rId3"/>
            <a:stretch/>
          </p:blipFill>
          <p:spPr bwMode="auto">
            <a:xfrm>
              <a:off x="119336" y="1975416"/>
              <a:ext cx="1224136" cy="706044"/>
            </a:xfrm>
            <a:prstGeom prst="rect">
              <a:avLst/>
            </a:prstGeom>
            <a:noFill/>
          </p:spPr>
        </p:pic>
        <p:pic>
          <p:nvPicPr>
            <p:cNvPr id="7172" name="Picture 4" descr="Picture background"/>
            <p:cNvPicPr>
              <a:picLocks noChangeAspect="1" noChangeArrowheads="1"/>
            </p:cNvPicPr>
            <p:nvPr/>
          </p:nvPicPr>
          <p:blipFill>
            <a:blip r:embed="rId4"/>
            <a:stretch/>
          </p:blipFill>
          <p:spPr bwMode="auto">
            <a:xfrm>
              <a:off x="435054" y="2838760"/>
              <a:ext cx="592699" cy="592699"/>
            </a:xfrm>
            <a:prstGeom prst="rect">
              <a:avLst/>
            </a:prstGeom>
            <a:noFill/>
          </p:spPr>
        </p:pic>
        <p:sp>
          <p:nvSpPr>
            <p:cNvPr id="4" name="Прямоугольник 3"/>
            <p:cNvSpPr/>
            <p:nvPr/>
          </p:nvSpPr>
          <p:spPr bwMode="auto">
            <a:xfrm>
              <a:off x="1027753" y="2960863"/>
              <a:ext cx="3419526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1155CC"/>
                  </a:solidFill>
                  <a:latin typeface="Arial"/>
                </a:rPr>
                <a:t>robert.khachikayn5@gmail.com</a:t>
              </a: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1027753" y="2143772"/>
              <a:ext cx="2040943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>
                  <a:solidFill>
                    <a:srgbClr val="1155CC"/>
                  </a:solidFill>
                </a:rPr>
                <a:t>@your_illness_omg</a:t>
              </a:r>
            </a:p>
          </p:txBody>
        </p:sp>
      </p:grpSp>
      <p:sp>
        <p:nvSpPr>
          <p:cNvPr id="10" name="Прямоугольник 9"/>
          <p:cNvSpPr/>
          <p:nvPr/>
        </p:nvSpPr>
        <p:spPr bwMode="auto">
          <a:xfrm>
            <a:off x="243007" y="1255059"/>
            <a:ext cx="6861105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/>
            </a:pPr>
            <a:endParaRPr lang="ru-RU">
              <a:ln w="0"/>
              <a:solidFill>
                <a:srgbClr val="1155CC"/>
              </a:solidFill>
            </a:endParaRPr>
          </a:p>
          <a:p>
            <a:pPr>
              <a:defRPr/>
            </a:pPr>
            <a:r>
              <a:rPr lang="ru-RU">
                <a:ln w="0"/>
                <a:solidFill>
                  <a:srgbClr val="1155CC"/>
                </a:solidFill>
              </a:rPr>
              <a:t>Исследуйте культурные места, участвуйте в увлекательных мероприятиях и прокладывайте интересные маршруты по живописным уголкам региона. Наше приложение поможет вам:</a:t>
            </a:r>
            <a:endParaRPr/>
          </a:p>
          <a:p>
            <a:pPr>
              <a:defRPr/>
            </a:pPr>
            <a:endParaRPr lang="ru-RU">
              <a:ln w="0"/>
              <a:solidFill>
                <a:srgbClr val="1155CC"/>
              </a:solidFill>
            </a:endParaRPr>
          </a:p>
          <a:p>
            <a:pPr>
              <a:defRPr/>
            </a:pPr>
            <a:r>
              <a:rPr lang="ru-RU">
                <a:ln w="0"/>
                <a:solidFill>
                  <a:srgbClr val="1155CC"/>
                </a:solidFill>
              </a:rPr>
              <a:t>📍 Найти лучшие культурные достопримечательности и исторические памятники.  </a:t>
            </a:r>
            <a:endParaRPr/>
          </a:p>
          <a:p>
            <a:pPr>
              <a:defRPr/>
            </a:pPr>
            <a:r>
              <a:rPr lang="ru-RU">
                <a:ln w="0"/>
                <a:solidFill>
                  <a:srgbClr val="1155CC"/>
                </a:solidFill>
              </a:rPr>
              <a:t>🎉 Узнать о предстоящих событиях и мероприятиях.  </a:t>
            </a:r>
            <a:endParaRPr/>
          </a:p>
          <a:p>
            <a:pPr>
              <a:defRPr/>
            </a:pPr>
            <a:r>
              <a:rPr lang="ru-RU">
                <a:ln w="0"/>
                <a:solidFill>
                  <a:srgbClr val="1155CC"/>
                </a:solidFill>
              </a:rPr>
              <a:t>🗺️ Проложить уникальные маршруты для прогулок и поездок.  </a:t>
            </a:r>
            <a:endParaRPr/>
          </a:p>
          <a:p>
            <a:pPr>
              <a:defRPr/>
            </a:pPr>
            <a:r>
              <a:rPr lang="ru-RU">
                <a:ln w="0"/>
                <a:solidFill>
                  <a:srgbClr val="1155CC"/>
                </a:solidFill>
              </a:rPr>
              <a:t>📸 Делиться впечатлениями и находками с друзьями.</a:t>
            </a:r>
            <a:endParaRPr lang="ru-RU" b="0" cap="none" spc="0">
              <a:ln w="0"/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</TotalTime>
  <Words>1525</Words>
  <Application>Microsoft Office PowerPoint</Application>
  <DocSecurity>0</DocSecurity>
  <PresentationFormat>Широкоэкранный</PresentationFormat>
  <Paragraphs>244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Franklin Gothic Medium</vt:lpstr>
      <vt:lpstr>Helvetica Neue</vt:lpstr>
      <vt:lpstr>Lato</vt:lpstr>
      <vt:lpstr>Lato Black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InnovCenter</dc:creator>
  <cp:keywords/>
  <dc:description/>
  <cp:lastModifiedBy>Роберт Хачикян</cp:lastModifiedBy>
  <cp:revision>45</cp:revision>
  <dcterms:created xsi:type="dcterms:W3CDTF">2022-09-27T11:47:42Z</dcterms:created>
  <dcterms:modified xsi:type="dcterms:W3CDTF">2024-12-20T15:15:24Z</dcterms:modified>
  <cp:category/>
  <dc:identifier/>
  <cp:contentStatus/>
  <dc:language/>
  <cp:version/>
</cp:coreProperties>
</file>