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4" r:id="rId3"/>
    <p:sldId id="315" r:id="rId4"/>
    <p:sldId id="303" r:id="rId5"/>
    <p:sldId id="318" r:id="rId6"/>
    <p:sldId id="317" r:id="rId7"/>
    <p:sldId id="319" r:id="rId8"/>
    <p:sldId id="314" r:id="rId9"/>
    <p:sldId id="297" r:id="rId10"/>
    <p:sldId id="316" r:id="rId11"/>
    <p:sldId id="301" r:id="rId12"/>
    <p:sldId id="302" r:id="rId13"/>
    <p:sldId id="320" r:id="rId14"/>
    <p:sldId id="298" r:id="rId15"/>
    <p:sldId id="313" r:id="rId16"/>
    <p:sldId id="295" r:id="rId17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6"/>
    <a:srgbClr val="006DF2"/>
    <a:srgbClr val="9F70AD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4016" autoAdjust="0"/>
  </p:normalViewPr>
  <p:slideViewPr>
    <p:cSldViewPr snapToGrid="0" snapToObjects="1">
      <p:cViewPr varScale="1">
        <p:scale>
          <a:sx n="89" d="100"/>
          <a:sy n="89" d="100"/>
        </p:scale>
        <p:origin x="374" y="82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://stat.gibdd.r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moqups.com/k0UDnVJDm6hcX6da7K4tOPKg59J8HR6w/view/page/a880590a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moqups.com/k0UDnVJDm6hcX6da7K4tOPKg59J8HR6w/view/page/a880590a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moqups.com/k0UDnVJDm6hcX6da7K4tOPKg59J8HR6w/view/page/a880590a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227273" y="1528785"/>
            <a:ext cx="10290003" cy="2276995"/>
          </a:xfrm>
        </p:spPr>
        <p:txBody>
          <a:bodyPr>
            <a:normAutofit/>
          </a:bodyPr>
          <a:lstStyle/>
          <a:p>
            <a:r>
              <a:rPr lang="ru-RU" dirty="0"/>
              <a:t>Мобильное </a:t>
            </a:r>
            <a:r>
              <a:rPr lang="ru-RU" dirty="0" smtClean="0"/>
              <a:t>приложение </a:t>
            </a:r>
            <a:r>
              <a:rPr lang="en-US" dirty="0" smtClean="0"/>
              <a:t>“</a:t>
            </a:r>
            <a:r>
              <a:rPr lang="ru-RU" dirty="0" err="1" smtClean="0"/>
              <a:t>Европротокол</a:t>
            </a:r>
            <a:r>
              <a:rPr lang="en-US" dirty="0" smtClean="0"/>
              <a:t>”</a:t>
            </a:r>
            <a:endParaRPr lang="ru-RU" dirty="0">
              <a:latin typeface="Fedra Sans Pro" panose="020B0504040000020004" pitchFamily="34" charset="0"/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227273" y="5123530"/>
            <a:ext cx="6794630" cy="896794"/>
          </a:xfrm>
        </p:spPr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Береснев.Н</a:t>
            </a:r>
            <a:r>
              <a:rPr lang="ru-RU" dirty="0" smtClean="0"/>
              <a:t>, </a:t>
            </a:r>
            <a:r>
              <a:rPr lang="ru-RU" dirty="0" err="1" smtClean="0"/>
              <a:t>Копытов.Е</a:t>
            </a:r>
            <a:r>
              <a:rPr lang="ru-RU" dirty="0" smtClean="0"/>
              <a:t>, </a:t>
            </a:r>
            <a:r>
              <a:rPr lang="ru-RU" dirty="0" err="1" smtClean="0"/>
              <a:t>Черепанов.Д</a:t>
            </a:r>
            <a:r>
              <a:rPr lang="ru-RU" dirty="0" smtClean="0"/>
              <a:t>, </a:t>
            </a:r>
            <a:r>
              <a:rPr lang="ru-RU" dirty="0" err="1" smtClean="0"/>
              <a:t>Самоловова.Е</a:t>
            </a:r>
            <a:r>
              <a:rPr lang="ru-RU" dirty="0" smtClean="0"/>
              <a:t>, </a:t>
            </a:r>
            <a:r>
              <a:rPr lang="ru-RU" dirty="0" err="1" smtClean="0"/>
              <a:t>Дяченко.П</a:t>
            </a:r>
            <a:r>
              <a:rPr lang="ru-RU" dirty="0" smtClean="0"/>
              <a:t>, </a:t>
            </a:r>
            <a:r>
              <a:rPr lang="ru-RU" dirty="0" err="1" smtClean="0"/>
              <a:t>Калинина.П</a:t>
            </a:r>
            <a:r>
              <a:rPr lang="ru-RU" dirty="0" smtClean="0"/>
              <a:t>, </a:t>
            </a:r>
            <a:r>
              <a:rPr lang="ru-RU" dirty="0" err="1" smtClean="0"/>
              <a:t>Хорошавцев.Д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73" y="1030521"/>
            <a:ext cx="2287002" cy="666222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8DBC7039-3F46-C413-28F6-C1600D684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3305">
            <a:off x="7093523" y="2720718"/>
            <a:ext cx="5055246" cy="403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2</a:t>
            </a:fld>
            <a:endParaRPr lang="ru-RU" sz="2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694129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dirty="0">
                <a:sym typeface="Arial Black"/>
              </a:rPr>
              <a:t>Актуальность</a:t>
            </a: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A17AF95-F25A-906E-EC66-21891425B153}"/>
              </a:ext>
            </a:extLst>
          </p:cNvPr>
          <p:cNvSpPr txBox="1"/>
          <p:nvPr/>
        </p:nvSpPr>
        <p:spPr>
          <a:xfrm>
            <a:off x="4683027" y="1113987"/>
            <a:ext cx="34209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kern="0" dirty="0">
                <a:solidFill>
                  <a:srgbClr val="000000"/>
                </a:solidFill>
                <a:latin typeface="Montserrat"/>
              </a:rPr>
              <a:t>Статистика аварий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C57C2BD-9577-A065-FC7F-35A14A7A7C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0" t="9234" r="8333" b="13413"/>
          <a:stretch/>
        </p:blipFill>
        <p:spPr>
          <a:xfrm>
            <a:off x="496094" y="1854926"/>
            <a:ext cx="6768093" cy="41763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7E18F57-C200-E72E-9AE4-7064ADE9DA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9" t="30000" r="55360" b="49404"/>
          <a:stretch/>
        </p:blipFill>
        <p:spPr>
          <a:xfrm>
            <a:off x="7423081" y="1692657"/>
            <a:ext cx="1980134" cy="13529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6B8A84C-C27A-0513-B142-0C7DCF9C9B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5" t="12962" r="69234" b="66719"/>
          <a:stretch/>
        </p:blipFill>
        <p:spPr>
          <a:xfrm>
            <a:off x="9403215" y="3090574"/>
            <a:ext cx="2118361" cy="13723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7E23F41-6EB5-D5C5-5D43-7DF7E6CE634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27" t="24444" r="40013" b="55981"/>
          <a:stretch/>
        </p:blipFill>
        <p:spPr>
          <a:xfrm>
            <a:off x="7606381" y="4554675"/>
            <a:ext cx="2118362" cy="12778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EA230AA-116D-4A66-85D8-6B90C783CDA8}"/>
              </a:ext>
            </a:extLst>
          </p:cNvPr>
          <p:cNvSpPr txBox="1"/>
          <p:nvPr/>
        </p:nvSpPr>
        <p:spPr>
          <a:xfrm>
            <a:off x="7264187" y="5776593"/>
            <a:ext cx="4623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Сведения о показателях состояния безопасности дорожного движения (gibdd.ru)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73558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3</a:t>
            </a:fld>
            <a:endParaRPr lang="ru-RU" sz="2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A17AF95-F25A-906E-EC66-21891425B153}"/>
              </a:ext>
            </a:extLst>
          </p:cNvPr>
          <p:cNvSpPr txBox="1"/>
          <p:nvPr/>
        </p:nvSpPr>
        <p:spPr>
          <a:xfrm>
            <a:off x="576264" y="932879"/>
            <a:ext cx="114938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kern="0" dirty="0">
                <a:solidFill>
                  <a:srgbClr val="000000"/>
                </a:solidFill>
                <a:latin typeface="Montserrat"/>
              </a:rPr>
              <a:t>Частые аварии на дорогах приводят к снижению интенсивности движения 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F3F9973F-B667-69DA-8F3D-0D2BC99C8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CB8A14D-AC47-FD45-EE79-606F3682E68D}"/>
              </a:ext>
            </a:extLst>
          </p:cNvPr>
          <p:cNvSpPr txBox="1"/>
          <p:nvPr/>
        </p:nvSpPr>
        <p:spPr>
          <a:xfrm>
            <a:off x="836950" y="1665363"/>
            <a:ext cx="60107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kern="0" dirty="0" smtClean="0">
                <a:solidFill>
                  <a:srgbClr val="000000"/>
                </a:solidFill>
                <a:latin typeface="Montserrat"/>
              </a:rPr>
              <a:t>Пробки - 55/107</a:t>
            </a:r>
            <a:endParaRPr lang="ru-RU" sz="2200" kern="0" dirty="0">
              <a:solidFill>
                <a:srgbClr val="000000"/>
              </a:solidFill>
              <a:latin typeface="Montserrat"/>
            </a:endParaRPr>
          </a:p>
          <a:p>
            <a:r>
              <a:rPr lang="ru-RU" sz="2200" kern="0" dirty="0" smtClean="0">
                <a:solidFill>
                  <a:srgbClr val="000000"/>
                </a:solidFill>
                <a:latin typeface="Montserrat"/>
              </a:rPr>
              <a:t>Потеря времени – 48</a:t>
            </a:r>
            <a:r>
              <a:rPr lang="en-US" sz="2200" kern="0" dirty="0" smtClean="0">
                <a:solidFill>
                  <a:srgbClr val="000000"/>
                </a:solidFill>
                <a:latin typeface="Montserrat"/>
              </a:rPr>
              <a:t>/107</a:t>
            </a:r>
            <a:endParaRPr lang="ru-RU" sz="2200" kern="0" dirty="0">
              <a:solidFill>
                <a:srgbClr val="000000"/>
              </a:solidFill>
              <a:latin typeface="Montserrat"/>
            </a:endParaRPr>
          </a:p>
          <a:p>
            <a:r>
              <a:rPr lang="ru-RU" sz="2200" kern="0" dirty="0">
                <a:solidFill>
                  <a:srgbClr val="000000"/>
                </a:solidFill>
                <a:latin typeface="Montserrat"/>
              </a:rPr>
              <a:t>Не умеют оформлять </a:t>
            </a:r>
            <a:r>
              <a:rPr lang="ru-RU" sz="2200" kern="0" dirty="0" err="1">
                <a:solidFill>
                  <a:srgbClr val="000000"/>
                </a:solidFill>
                <a:latin typeface="Montserrat"/>
              </a:rPr>
              <a:t>европротокол</a:t>
            </a:r>
            <a:r>
              <a:rPr lang="ru-RU" sz="2200" kern="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sz="2200" kern="0" dirty="0" smtClean="0">
                <a:solidFill>
                  <a:srgbClr val="000000"/>
                </a:solidFill>
                <a:latin typeface="Montserrat"/>
              </a:rPr>
              <a:t>- 80/107</a:t>
            </a:r>
            <a:endParaRPr lang="ru-RU" sz="2200" kern="0" dirty="0">
              <a:solidFill>
                <a:srgbClr val="000000"/>
              </a:solidFill>
              <a:latin typeface="Montserra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9D53805-D214-6E3A-9165-5D877A690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4" y="3282674"/>
            <a:ext cx="2624985" cy="26249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0BF85E9-0EED-8473-6E6D-4B99D6441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7002" y="3317397"/>
            <a:ext cx="3606289" cy="26249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794CDF6-93ED-9CE9-5391-3DBB59822D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017" t="38277" r="22489" b="35837"/>
          <a:stretch/>
        </p:blipFill>
        <p:spPr>
          <a:xfrm>
            <a:off x="8395166" y="2414557"/>
            <a:ext cx="2737842" cy="27491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140324A-1175-913F-95B5-AA3433574F9D}"/>
              </a:ext>
            </a:extLst>
          </p:cNvPr>
          <p:cNvSpPr txBox="1"/>
          <p:nvPr/>
        </p:nvSpPr>
        <p:spPr>
          <a:xfrm>
            <a:off x="8836624" y="1796776"/>
            <a:ext cx="1854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Опрос</a:t>
            </a:r>
          </a:p>
        </p:txBody>
      </p:sp>
    </p:spTree>
    <p:extLst>
      <p:ext uri="{BB962C8B-B14F-4D97-AF65-F5344CB8AC3E}">
        <p14:creationId xmlns:p14="http://schemas.microsoft.com/office/powerpoint/2010/main" val="5875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4</a:t>
            </a:fld>
            <a:endParaRPr lang="ru-RU" sz="2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65087" y="489604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BF83173-ACA4-69E9-E32A-14ECCDF15BAB}"/>
              </a:ext>
            </a:extLst>
          </p:cNvPr>
          <p:cNvSpPr txBox="1"/>
          <p:nvPr/>
        </p:nvSpPr>
        <p:spPr>
          <a:xfrm>
            <a:off x="2509149" y="505598"/>
            <a:ext cx="5120935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Sign Up &amp; Log In - </a:t>
            </a:r>
            <a:r>
              <a:rPr lang="en-US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Moqups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App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7D5AC290-7641-F1B1-F56F-B8167341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092" y="1085804"/>
            <a:ext cx="9650004" cy="493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23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5</a:t>
            </a:fld>
            <a:endParaRPr lang="ru-RU" sz="2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65087" y="489604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BF83173-ACA4-69E9-E32A-14ECCDF15BAB}"/>
              </a:ext>
            </a:extLst>
          </p:cNvPr>
          <p:cNvSpPr txBox="1"/>
          <p:nvPr/>
        </p:nvSpPr>
        <p:spPr>
          <a:xfrm>
            <a:off x="2509149" y="505598"/>
            <a:ext cx="5120935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Sign Up &amp; Log In - </a:t>
            </a:r>
            <a:r>
              <a:rPr lang="en-US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Moqups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App</a:t>
            </a:r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C710168D-A5AD-728D-1AE8-47DA8392F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87" y="1259254"/>
            <a:ext cx="11361092" cy="432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476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6</a:t>
            </a:fld>
            <a:endParaRPr lang="ru-RU" sz="2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65087" y="489604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BF83173-ACA4-69E9-E32A-14ECCDF15BAB}"/>
              </a:ext>
            </a:extLst>
          </p:cNvPr>
          <p:cNvSpPr txBox="1"/>
          <p:nvPr/>
        </p:nvSpPr>
        <p:spPr>
          <a:xfrm>
            <a:off x="2509149" y="505598"/>
            <a:ext cx="5120935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Sign Up &amp; Log In - </a:t>
            </a:r>
            <a:r>
              <a:rPr lang="en-US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Moqups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App</a:t>
            </a:r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343EF688-5F7B-DF4F-5430-AE8280CFB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74" y="1051824"/>
            <a:ext cx="11332165" cy="473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651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45B753-34A3-DE19-1530-13D77B5C8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F1EDBCC-D59B-87A9-E828-11D55F68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710ADF4-AC49-492D-7E96-B934D6138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243460FD-27D6-9488-CD82-0F4AB5351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064" y="0"/>
            <a:ext cx="7044282" cy="615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180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C25A25-B7AF-46AA-D7BC-900992F8A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900" kern="0" dirty="0">
                <a:solidFill>
                  <a:srgbClr val="000000"/>
                </a:solidFill>
                <a:latin typeface="Montserrat"/>
              </a:rPr>
              <a:t>Целевая аудитория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A4C814C-9D01-2902-28AF-80D1FD52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B02C28F-EE34-223B-43DA-B1F6B5DA5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8</a:t>
            </a:fld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2D81487-E5F2-95E4-25A1-544B623FFB05}"/>
              </a:ext>
            </a:extLst>
          </p:cNvPr>
          <p:cNvSpPr txBox="1"/>
          <p:nvPr/>
        </p:nvSpPr>
        <p:spPr>
          <a:xfrm>
            <a:off x="525757" y="1330626"/>
            <a:ext cx="9549896" cy="261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Участники ДТП от 18 лет, имеющие права</a:t>
            </a:r>
            <a:r>
              <a:rPr lang="ru-RU" dirty="0"/>
              <a:t>.</a:t>
            </a:r>
          </a:p>
          <a:p>
            <a:r>
              <a:rPr lang="ru-RU" sz="1800" dirty="0"/>
              <a:t>Чаще всего виновниками ДТП становились мужчины в возрасте от 30 до 40 лет: они совершили 2250 аварий. В ДТП с их участием было и больше всего погибших и пострадавших: 253 и 3153 человека соответственно.</a:t>
            </a:r>
          </a:p>
          <a:p>
            <a:endParaRPr lang="ru-RU" sz="1800" dirty="0"/>
          </a:p>
          <a:p>
            <a:r>
              <a:rPr lang="ru-RU" sz="1800" dirty="0"/>
              <a:t>Женщины, по данным Госавтоинспекции, в среднем ведут себя за рулем более осторожно и совершают меньше серьезных ДТП. На долю мужчин приходится 81% аварий с жертвами и пострадавшими, на долю женщин — 19%.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5E3A67A-3DC8-086F-62D7-3649FA4F0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3676" y="145094"/>
            <a:ext cx="1758816" cy="175600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FDCD00E-4EAF-DEB3-7EFF-461783227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676" y="2207751"/>
            <a:ext cx="1808194" cy="180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769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9</a:t>
            </a:fld>
            <a:endParaRPr lang="ru-RU" sz="2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31E0063E-5D57-53A8-1EC4-60B42C451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395" y="630009"/>
            <a:ext cx="5525272" cy="493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C459A04-1F29-C25A-AF5E-E63094124867}"/>
              </a:ext>
            </a:extLst>
          </p:cNvPr>
          <p:cNvSpPr txBox="1"/>
          <p:nvPr/>
        </p:nvSpPr>
        <p:spPr>
          <a:xfrm>
            <a:off x="496094" y="808274"/>
            <a:ext cx="549912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/>
          </a:p>
          <a:p>
            <a:pPr algn="ctr"/>
            <a:r>
              <a:rPr lang="en-US" sz="2000" b="1" dirty="0"/>
              <a:t>PAM</a:t>
            </a:r>
          </a:p>
          <a:p>
            <a:pPr algn="ctr"/>
            <a:r>
              <a:rPr lang="en-US" sz="2000" dirty="0"/>
              <a:t>262</a:t>
            </a:r>
            <a:r>
              <a:rPr lang="ru-RU" sz="2000" dirty="0"/>
              <a:t>,2 млн рублей</a:t>
            </a:r>
          </a:p>
          <a:p>
            <a:pPr algn="ctr"/>
            <a:endParaRPr lang="ru-RU" sz="2000" dirty="0"/>
          </a:p>
          <a:p>
            <a:pPr algn="ctr"/>
            <a:endParaRPr lang="en-US" sz="2000" dirty="0"/>
          </a:p>
          <a:p>
            <a:pPr algn="ctr"/>
            <a:r>
              <a:rPr lang="en-US" sz="2000" b="1" dirty="0"/>
              <a:t>TAM</a:t>
            </a:r>
            <a:endParaRPr lang="ru-RU" sz="2000" b="1" dirty="0"/>
          </a:p>
          <a:p>
            <a:pPr algn="ctr"/>
            <a:r>
              <a:rPr lang="ru-RU" sz="2000" dirty="0"/>
              <a:t>255,8 млн. рублей</a:t>
            </a:r>
          </a:p>
          <a:p>
            <a:pPr algn="ctr"/>
            <a:endParaRPr lang="ru-RU" sz="2000" dirty="0"/>
          </a:p>
          <a:p>
            <a:pPr algn="ctr"/>
            <a:endParaRPr lang="en-US" sz="2000" dirty="0"/>
          </a:p>
          <a:p>
            <a:pPr algn="ctr"/>
            <a:r>
              <a:rPr lang="en-US" sz="2000" b="1" dirty="0"/>
              <a:t>SAM</a:t>
            </a:r>
            <a:endParaRPr lang="ru-RU" sz="2000" b="1" dirty="0"/>
          </a:p>
          <a:p>
            <a:pPr algn="ctr"/>
            <a:r>
              <a:rPr lang="ru-RU" sz="2000" dirty="0"/>
              <a:t>135,9 млн. рублей</a:t>
            </a:r>
          </a:p>
          <a:p>
            <a:pPr algn="ctr"/>
            <a:endParaRPr lang="ru-RU" sz="2000" dirty="0"/>
          </a:p>
          <a:p>
            <a:pPr algn="ctr"/>
            <a:endParaRPr lang="en-US" sz="2000" dirty="0"/>
          </a:p>
          <a:p>
            <a:pPr algn="ctr"/>
            <a:r>
              <a:rPr lang="en-US" sz="2000" b="1" dirty="0"/>
              <a:t>SOM</a:t>
            </a:r>
            <a:endParaRPr lang="ru-RU" sz="2000" b="1" dirty="0"/>
          </a:p>
          <a:p>
            <a:pPr algn="ctr"/>
            <a:r>
              <a:rPr lang="ru-RU" sz="2000" dirty="0"/>
              <a:t>3,9 млн. рублей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10</a:t>
            </a:fld>
            <a:endParaRPr lang="ru-RU" sz="2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Конкурентный анализ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sz="16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BB12FB93-E321-6F23-C9C7-115AD4A28D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00335"/>
              </p:ext>
            </p:extLst>
          </p:nvPr>
        </p:nvGraphicFramePr>
        <p:xfrm>
          <a:off x="117566" y="925231"/>
          <a:ext cx="11704324" cy="5273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1">
                  <a:extLst>
                    <a:ext uri="{9D8B030D-6E8A-4147-A177-3AD203B41FA5}">
                      <a16:colId xmlns:a16="http://schemas.microsoft.com/office/drawing/2014/main" xmlns="" val="2848211658"/>
                    </a:ext>
                  </a:extLst>
                </a:gridCol>
                <a:gridCol w="2926081">
                  <a:extLst>
                    <a:ext uri="{9D8B030D-6E8A-4147-A177-3AD203B41FA5}">
                      <a16:colId xmlns:a16="http://schemas.microsoft.com/office/drawing/2014/main" xmlns="" val="376835711"/>
                    </a:ext>
                  </a:extLst>
                </a:gridCol>
                <a:gridCol w="2926081">
                  <a:extLst>
                    <a:ext uri="{9D8B030D-6E8A-4147-A177-3AD203B41FA5}">
                      <a16:colId xmlns:a16="http://schemas.microsoft.com/office/drawing/2014/main" xmlns="" val="2411892475"/>
                    </a:ext>
                  </a:extLst>
                </a:gridCol>
                <a:gridCol w="2926081">
                  <a:extLst>
                    <a:ext uri="{9D8B030D-6E8A-4147-A177-3AD203B41FA5}">
                      <a16:colId xmlns:a16="http://schemas.microsoft.com/office/drawing/2014/main" xmlns="" val="2545312953"/>
                    </a:ext>
                  </a:extLst>
                </a:gridCol>
              </a:tblGrid>
              <a:tr h="793973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Вызов комиссара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Госуслуги авто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Наше приложение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24696752"/>
                  </a:ext>
                </a:extLst>
              </a:tr>
              <a:tr h="82950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Скорость оформления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Оформление европротокола+ ожидание сотрудника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30-40 минут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30-40 минут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99057979"/>
                  </a:ext>
                </a:extLst>
              </a:tr>
              <a:tr h="79397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Оплата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 услуги комиссара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29105824"/>
                  </a:ext>
                </a:extLst>
              </a:tr>
              <a:tr h="107828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Условия оформления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Все случаи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Только 2 участника ДТП (при этом нет разногласий между сторонами)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Все случаи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17153797"/>
                  </a:ext>
                </a:extLst>
              </a:tr>
              <a:tr h="79397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Расчет ущерба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Рассчитывает комиссар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 400 000руб.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Возможность вернуть любую сумму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11230939"/>
                  </a:ext>
                </a:extLst>
              </a:tr>
              <a:tr h="79397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Образование пробок</a:t>
                      </a:r>
                    </a:p>
                    <a:p>
                      <a:pPr algn="ctr"/>
                      <a:r>
                        <a:rPr lang="ru-RU" dirty="0"/>
                        <a:t>(вероятность 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90-100%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30-70%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30-70%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56608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795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11</a:t>
            </a:fld>
            <a:endParaRPr lang="ru-RU" sz="2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95894" y="925117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 smtClean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Р</a:t>
            </a:r>
            <a:r>
              <a:rPr lang="ru-RU" sz="3600" kern="0" dirty="0" smtClean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езультаты и Планы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9418C60-8ACC-8047-7AB3-509884265D74}"/>
              </a:ext>
            </a:extLst>
          </p:cNvPr>
          <p:cNvSpPr txBox="1"/>
          <p:nvPr/>
        </p:nvSpPr>
        <p:spPr>
          <a:xfrm>
            <a:off x="895894" y="1955272"/>
            <a:ext cx="6257109" cy="2830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/>
              <a:t>Создание прототипа приложения</a:t>
            </a:r>
          </a:p>
          <a:p>
            <a:pPr marL="342900" indent="-342900">
              <a:buAutoNum type="arabicPeriod"/>
            </a:pPr>
            <a:r>
              <a:rPr lang="ru-RU" sz="2000" dirty="0"/>
              <a:t>Тестирование корректной работы прототипа (один город).</a:t>
            </a:r>
          </a:p>
          <a:p>
            <a:pPr marL="342900" indent="-342900">
              <a:buAutoNum type="arabicPeriod"/>
            </a:pPr>
            <a:r>
              <a:rPr lang="ru-RU" sz="2000" dirty="0"/>
              <a:t>Внесение поправок при выявлении ошибок.</a:t>
            </a:r>
          </a:p>
          <a:p>
            <a:pPr marL="342900" indent="-342900">
              <a:buAutoNum type="arabicPeriod"/>
            </a:pPr>
            <a:r>
              <a:rPr lang="ru-RU" sz="2000" dirty="0"/>
              <a:t>Модернизация приложения (добавление камер на перекрестках, дронов)</a:t>
            </a:r>
          </a:p>
          <a:p>
            <a:pPr marL="342900" indent="-342900">
              <a:buAutoNum type="arabicPeriod"/>
            </a:pPr>
            <a:r>
              <a:rPr lang="ru-RU" sz="2000" dirty="0"/>
              <a:t>Внедрение в другие города России.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12</a:t>
            </a:fld>
            <a:endParaRPr lang="ru-RU" sz="2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79714" y="1079627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A4642F64-657E-9A87-3A32-CF61DCE7951F}"/>
              </a:ext>
            </a:extLst>
          </p:cNvPr>
          <p:cNvSpPr/>
          <p:nvPr/>
        </p:nvSpPr>
        <p:spPr>
          <a:xfrm>
            <a:off x="979714" y="1841863"/>
            <a:ext cx="6635932" cy="12017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  <a:effectLst>
            <a:softEdge rad="6350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3651F31-9202-C30A-1564-4620953F4607}"/>
              </a:ext>
            </a:extLst>
          </p:cNvPr>
          <p:cNvSpPr txBox="1"/>
          <p:nvPr/>
        </p:nvSpPr>
        <p:spPr>
          <a:xfrm>
            <a:off x="1216110" y="1956261"/>
            <a:ext cx="6229719" cy="9842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dirty="0"/>
              <a:t>Наша группа обучается на кафедре </a:t>
            </a:r>
            <a:r>
              <a:rPr lang="ru-RU" sz="2000" dirty="0" err="1"/>
              <a:t>АДиА</a:t>
            </a:r>
            <a:r>
              <a:rPr lang="ru-RU" sz="2000" dirty="0"/>
              <a:t> в группе СЭВ-21-1 (разбираемся в этой сфере).</a:t>
            </a:r>
          </a:p>
          <a:p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C465C03F-9AEB-7730-23D5-AEBB94E4EEA6}"/>
              </a:ext>
            </a:extLst>
          </p:cNvPr>
          <p:cNvSpPr/>
          <p:nvPr/>
        </p:nvSpPr>
        <p:spPr>
          <a:xfrm>
            <a:off x="979714" y="3365590"/>
            <a:ext cx="6635932" cy="12017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  <a:effectLst>
            <a:softEdge rad="6350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BB057420-8A1B-A327-2AB2-22C9A8FBC6E4}"/>
              </a:ext>
            </a:extLst>
          </p:cNvPr>
          <p:cNvSpPr/>
          <p:nvPr/>
        </p:nvSpPr>
        <p:spPr>
          <a:xfrm>
            <a:off x="979714" y="4894051"/>
            <a:ext cx="6635932" cy="12017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  <a:effectLst>
            <a:softEdge rad="6350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BA674F5-4D16-B157-2CF1-5AAC3F5EE505}"/>
              </a:ext>
            </a:extLst>
          </p:cNvPr>
          <p:cNvSpPr txBox="1"/>
          <p:nvPr/>
        </p:nvSpPr>
        <p:spPr>
          <a:xfrm>
            <a:off x="1216110" y="3522743"/>
            <a:ext cx="62297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Заинтересованы в решении проблем, связанных с дорожными коммуникациями.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0D7C773-29B6-F298-ACF2-96765CC9B0AC}"/>
              </a:ext>
            </a:extLst>
          </p:cNvPr>
          <p:cNvSpPr txBox="1"/>
          <p:nvPr/>
        </p:nvSpPr>
        <p:spPr>
          <a:xfrm>
            <a:off x="1216110" y="4991886"/>
            <a:ext cx="6229719" cy="129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наших интересах работать над улучшением дорожных конструкций и коммуникаций.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Команда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868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14</a:t>
            </a:fld>
            <a:endParaRPr lang="ru-RU" sz="2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59723" y="1038886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b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3600" dirty="0">
                <a:latin typeface="Montserrat"/>
                <a:ea typeface="Montserrat"/>
                <a:cs typeface="Montserrat"/>
                <a:sym typeface="Montserrat"/>
              </a:rPr>
              <a:t>QR</a:t>
            </a:r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-код на 20.35</a:t>
            </a:r>
            <a:b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A5DB0A-D942-5981-CF55-965957ECC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kern="0" dirty="0">
                <a:solidFill>
                  <a:srgbClr val="000000"/>
                </a:solidFill>
                <a:latin typeface="Montserrat"/>
              </a:rPr>
              <a:t>Проект нацелен на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5261356-1E60-38B3-E764-BA77A51B3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AE80335-4659-D7AF-233B-1F7DE7227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15</a:t>
            </a:fld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0C266A0-109C-944D-9EF2-5041C5587FA5}"/>
              </a:ext>
            </a:extLst>
          </p:cNvPr>
          <p:cNvSpPr txBox="1"/>
          <p:nvPr/>
        </p:nvSpPr>
        <p:spPr>
          <a:xfrm>
            <a:off x="496095" y="927463"/>
            <a:ext cx="7093426" cy="3754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dirty="0"/>
              <a:t>Чаще всего виновниками ДТП становились мужчины в возрасте от 30 до 40 лет: они совершили 2250 аварий. В ДТП с их участием было и больше всего погибших и пострадавших: 253 и 3153 человека соответственно.</a:t>
            </a:r>
          </a:p>
          <a:p>
            <a:pPr algn="l"/>
            <a:endParaRPr lang="ru-RU" sz="2000" dirty="0"/>
          </a:p>
          <a:p>
            <a:pPr algn="l"/>
            <a:r>
              <a:rPr lang="ru-RU" sz="2000" dirty="0"/>
              <a:t>Женщины, по данным Госавтоинспекции, в среднем ведут себя за рулем более осторожно и совершают меньше серьезных ДТП. На долю мужчин приходится 81% аварий с жертвами и пострадавшими, на долю женщин — 19%.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9B74B51-C023-4B95-6FC3-58BBCCC94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5479" y="337149"/>
            <a:ext cx="2860505" cy="24674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460A9B3-43B7-5A99-B0C9-28F6DDB59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2627" y="2970620"/>
            <a:ext cx="2806211" cy="316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54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z="2000" smtClean="0"/>
              <a:pPr/>
              <a:t>16</a:t>
            </a:fld>
            <a:endParaRPr lang="ru-RU" sz="2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Конкурентный анализ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sz="1600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09885A06-68B3-5545-F152-B952AF133440}"/>
              </a:ext>
            </a:extLst>
          </p:cNvPr>
          <p:cNvSpPr/>
          <p:nvPr/>
        </p:nvSpPr>
        <p:spPr>
          <a:xfrm>
            <a:off x="669234" y="1676245"/>
            <a:ext cx="3180522" cy="116619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Вызов аварийного комиссара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4FA56978-0842-A02C-4906-53DF3661AB42}"/>
              </a:ext>
            </a:extLst>
          </p:cNvPr>
          <p:cNvSpPr/>
          <p:nvPr/>
        </p:nvSpPr>
        <p:spPr>
          <a:xfrm>
            <a:off x="4246279" y="1698011"/>
            <a:ext cx="3180522" cy="116619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Вызов сотрудника ГИБДД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0732E273-97AA-CE04-DD9F-CF88E66E91EE}"/>
              </a:ext>
            </a:extLst>
          </p:cNvPr>
          <p:cNvSpPr/>
          <p:nvPr/>
        </p:nvSpPr>
        <p:spPr>
          <a:xfrm>
            <a:off x="7823325" y="1717959"/>
            <a:ext cx="3180522" cy="116619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Госуслуги авто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xmlns="" id="{8873AE80-9C1F-AF2A-5BC3-16560EF9C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34" y="3420269"/>
            <a:ext cx="3180522" cy="212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xmlns="" id="{805A3CAB-1697-143D-6EA0-A00C7110F6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88"/>
          <a:stretch/>
        </p:blipFill>
        <p:spPr bwMode="auto">
          <a:xfrm>
            <a:off x="4402183" y="3420269"/>
            <a:ext cx="2673219" cy="216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7C66AD2B-4927-8B6D-E9FE-A4A348912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733" y="3426302"/>
            <a:ext cx="2868766" cy="218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8DF6914-F5BD-B0C2-1AF5-B2AEE5CB6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1728" y="1184563"/>
            <a:ext cx="3768760" cy="447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6957</TotalTime>
  <Words>485</Words>
  <Application>Microsoft Office PowerPoint</Application>
  <PresentationFormat>Произвольный</PresentationFormat>
  <Paragraphs>115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Arial Black</vt:lpstr>
      <vt:lpstr>Calibri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Тема Office</vt:lpstr>
      <vt:lpstr>Мобильное приложение “Европротокол”</vt:lpstr>
      <vt:lpstr>Актуальность </vt:lpstr>
      <vt:lpstr>ПРОБЛЕМА</vt:lpstr>
      <vt:lpstr>Решение </vt:lpstr>
      <vt:lpstr>Решение </vt:lpstr>
      <vt:lpstr>Решение </vt:lpstr>
      <vt:lpstr>Презентация PowerPoint</vt:lpstr>
      <vt:lpstr>Целевая аудитория</vt:lpstr>
      <vt:lpstr>Рынок  </vt:lpstr>
      <vt:lpstr>Конкурентный анализ </vt:lpstr>
      <vt:lpstr>Результаты и Планы </vt:lpstr>
      <vt:lpstr>Команда </vt:lpstr>
      <vt:lpstr>Команда:</vt:lpstr>
      <vt:lpstr>Контакты QR-код на 20.35  </vt:lpstr>
      <vt:lpstr>Проект нацелен на</vt:lpstr>
      <vt:lpstr>Конкурентный анализ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RePack by Diakov</cp:lastModifiedBy>
  <cp:revision>204</cp:revision>
  <cp:lastPrinted>2021-05-14T10:36:39Z</cp:lastPrinted>
  <dcterms:created xsi:type="dcterms:W3CDTF">2021-05-14T09:45:42Z</dcterms:created>
  <dcterms:modified xsi:type="dcterms:W3CDTF">2023-11-21T04:56:06Z</dcterms:modified>
</cp:coreProperties>
</file>