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Inter" panose="02000503000000020004" pitchFamily="2" charset="0"/>
      <p:regular r:id="rId16"/>
      <p:bold r:id="rId17"/>
    </p:embeddedFont>
    <p:embeddedFont>
      <p:font typeface="Inter SemiBold" panose="02000503000000020004" pitchFamily="2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810">
          <p15:clr>
            <a:srgbClr val="9AA0A6"/>
          </p15:clr>
        </p15:guide>
        <p15:guide id="4" pos="454">
          <p15:clr>
            <a:srgbClr val="9AA0A6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hA3zIJWZgAPGYvfEpvQcrcKBd6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 snapToGrid="0">
      <p:cViewPr varScale="1">
        <p:scale>
          <a:sx n="159" d="100"/>
          <a:sy n="159" d="100"/>
        </p:scale>
        <p:origin x="280" y="184"/>
      </p:cViewPr>
      <p:guideLst>
        <p:guide orient="horz" pos="1620"/>
        <p:guide pos="2880"/>
        <p:guide orient="horz" pos="2810"/>
        <p:guide pos="4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Опционально для скоринга</a:t>
            </a:r>
            <a:br>
              <a:rPr lang="ru"/>
            </a:br>
            <a:r>
              <a:rPr lang="ru"/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Обязательна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 + cusdev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c4693151c0574c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g5c4693151c0574c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Обязательна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e265211dbaff6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g2e265211dbaff6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Обязателно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Опционально для скоринга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Обязательна для питча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2626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"/>
          <p:cNvSpPr txBox="1">
            <a:spLocks noGrp="1"/>
          </p:cNvSpPr>
          <p:nvPr>
            <p:ph type="body" idx="1"/>
          </p:nvPr>
        </p:nvSpPr>
        <p:spPr>
          <a:xfrm>
            <a:off x="559500" y="1061925"/>
            <a:ext cx="7864500" cy="3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ru" sz="1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Юридические лица: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lang="ru" sz="1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Категория бизнеса: медицинские учреждения, больницы, клиники, зубные и ортопедические центры, фармацевтические компании и лаборатории.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lang="ru" sz="1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Отрасль: медицинская и здравоохранение.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lang="ru" sz="1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Географическое расположение: как городские, так и сельские районы, где есть медицинские учреждения.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ru" sz="1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Физические лица: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lang="ru" sz="1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Демографические данные: возраст (все возрастные группы, но особенно востребованы молодые взрослые и пожилые люди), пол, доход, занятость.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lang="ru" sz="1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Вкусы: интерес к инновационным и технологическим решениям, учет их медицинских потребностей, стиль жизни, использование медицинских услуг.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lang="ru" sz="1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Уровень образования: различные уровни образования, от высшего до среднего образования.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lang="ru" sz="14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Уровень потребления: средний и выше среднего уровня доходов.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sz="1400">
              <a:solidFill>
                <a:srgbClr val="0C0C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" name="Google Shape;60;p2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Целевая аудитория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" name="Google Shape;61;p2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2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7" name="Google Shape;67;p3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3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559500" y="1432797"/>
            <a:ext cx="3324000" cy="15279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Задержка производства изделий 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5306775" y="1427088"/>
            <a:ext cx="3324000" cy="15279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Повышение общей стоимости производства  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2278500" y="3314300"/>
            <a:ext cx="4587000" cy="15279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Ухудшение конкурентоспособности  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c4693151c0574c9_0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6" name="Google Shape;76;g5c4693151c0574c9_0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4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7" name="Google Shape;77;g5c4693151c0574c9_0"/>
          <p:cNvSpPr/>
          <p:nvPr/>
        </p:nvSpPr>
        <p:spPr>
          <a:xfrm>
            <a:off x="2005650" y="1079200"/>
            <a:ext cx="5029500" cy="14925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Уменьшается вероятность дефектов и ошибок в производстве 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" name="Google Shape;78;g5c4693151c0574c9_0"/>
          <p:cNvSpPr/>
          <p:nvPr/>
        </p:nvSpPr>
        <p:spPr>
          <a:xfrm>
            <a:off x="559501" y="3122575"/>
            <a:ext cx="3573900" cy="17949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Ускоряется процесс производства</a:t>
            </a: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" name="Google Shape;79;g5c4693151c0574c9_0"/>
          <p:cNvSpPr/>
          <p:nvPr/>
        </p:nvSpPr>
        <p:spPr>
          <a:xfrm>
            <a:off x="4458500" y="3122575"/>
            <a:ext cx="4531200" cy="17949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Возможность создания индивидуальных подходов к пациентам 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"/>
          <p:cNvSpPr txBox="1">
            <a:spLocks noGrp="1"/>
          </p:cNvSpPr>
          <p:nvPr>
            <p:ph type="body" idx="1"/>
          </p:nvPr>
        </p:nvSpPr>
        <p:spPr>
          <a:xfrm>
            <a:off x="559500" y="1079208"/>
            <a:ext cx="7864500" cy="17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Основной продукт,  это 3-D принтеры, специально адаптированные для производства медицинских изделий.</a:t>
            </a:r>
            <a:endParaRPr sz="3000">
              <a:solidFill>
                <a:srgbClr val="0C0C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5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Продукт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5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5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87" name="Google Shape;87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8025" y="1535025"/>
            <a:ext cx="3608475" cy="360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0"/>
          <p:cNvSpPr/>
          <p:nvPr/>
        </p:nvSpPr>
        <p:spPr>
          <a:xfrm>
            <a:off x="6558300" y="3235638"/>
            <a:ext cx="1980900" cy="7290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0"/>
          <p:cNvSpPr/>
          <p:nvPr/>
        </p:nvSpPr>
        <p:spPr>
          <a:xfrm>
            <a:off x="3721850" y="3235660"/>
            <a:ext cx="1980900" cy="7290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0"/>
          <p:cNvSpPr/>
          <p:nvPr/>
        </p:nvSpPr>
        <p:spPr>
          <a:xfrm>
            <a:off x="720725" y="3235643"/>
            <a:ext cx="1980900" cy="7290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0"/>
          <p:cNvSpPr/>
          <p:nvPr/>
        </p:nvSpPr>
        <p:spPr>
          <a:xfrm>
            <a:off x="6535075" y="1387551"/>
            <a:ext cx="1980900" cy="7290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0"/>
          <p:cNvSpPr/>
          <p:nvPr/>
        </p:nvSpPr>
        <p:spPr>
          <a:xfrm>
            <a:off x="3612450" y="1387551"/>
            <a:ext cx="1980900" cy="7290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0"/>
          <p:cNvSpPr/>
          <p:nvPr/>
        </p:nvSpPr>
        <p:spPr>
          <a:xfrm>
            <a:off x="689825" y="1387551"/>
            <a:ext cx="1980900" cy="7290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0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0"/>
          <p:cNvSpPr txBox="1"/>
          <p:nvPr/>
        </p:nvSpPr>
        <p:spPr>
          <a:xfrm>
            <a:off x="697500" y="1447996"/>
            <a:ext cx="1919100" cy="6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Медицинская совместимость 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0" name="Google Shape;100;p10"/>
          <p:cNvSpPr txBox="1"/>
          <p:nvPr/>
        </p:nvSpPr>
        <p:spPr>
          <a:xfrm>
            <a:off x="720725" y="2116538"/>
            <a:ext cx="19191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Благодаря использованию биосовместимых материалов при печати, уменьшается риск отторжения при использовании в медицинских процедурах.</a:t>
            </a:r>
            <a:endParaRPr sz="80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10"/>
          <p:cNvSpPr txBox="1"/>
          <p:nvPr/>
        </p:nvSpPr>
        <p:spPr>
          <a:xfrm>
            <a:off x="3612450" y="1448000"/>
            <a:ext cx="1980900" cy="6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Кастомизация и индивидуализация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2" name="Google Shape;102;p10"/>
          <p:cNvSpPr txBox="1"/>
          <p:nvPr/>
        </p:nvSpPr>
        <p:spPr>
          <a:xfrm>
            <a:off x="6589200" y="1448000"/>
            <a:ext cx="1919100" cy="6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Точность и разрешение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3" name="Google Shape;103;p10"/>
          <p:cNvSpPr txBox="1"/>
          <p:nvPr/>
        </p:nvSpPr>
        <p:spPr>
          <a:xfrm>
            <a:off x="751625" y="3296088"/>
            <a:ext cx="1919100" cy="6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Экологическая устойчивость 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4" name="Google Shape;104;p10"/>
          <p:cNvSpPr txBox="1"/>
          <p:nvPr/>
        </p:nvSpPr>
        <p:spPr>
          <a:xfrm>
            <a:off x="3752746" y="3296088"/>
            <a:ext cx="1919100" cy="6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Экономия ресурсов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5" name="Google Shape;105;p10"/>
          <p:cNvSpPr txBox="1"/>
          <p:nvPr/>
        </p:nvSpPr>
        <p:spPr>
          <a:xfrm>
            <a:off x="6565975" y="3401996"/>
            <a:ext cx="19191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Доступность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6" name="Google Shape;106;p10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6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7" name="Google Shape;107;p10"/>
          <p:cNvSpPr txBox="1"/>
          <p:nvPr/>
        </p:nvSpPr>
        <p:spPr>
          <a:xfrm>
            <a:off x="3643350" y="2116545"/>
            <a:ext cx="19191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Позволяет создавать изделия, адаптированные к индивидуальным особенностям.</a:t>
            </a:r>
            <a:endParaRPr sz="80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Google Shape;108;p10"/>
          <p:cNvSpPr txBox="1"/>
          <p:nvPr/>
        </p:nvSpPr>
        <p:spPr>
          <a:xfrm>
            <a:off x="6589200" y="2116550"/>
            <a:ext cx="1919100" cy="6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 обладает высокой точностью и разрешением печати, что позволяет создавать детали с максимальной детализацией.</a:t>
            </a:r>
            <a:endParaRPr sz="80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" name="Google Shape;109;p10"/>
          <p:cNvSpPr txBox="1"/>
          <p:nvPr/>
        </p:nvSpPr>
        <p:spPr>
          <a:xfrm>
            <a:off x="751625" y="3963888"/>
            <a:ext cx="19191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Благодаря использованию биосовместимых материалов при печати, уменьшается риск отторжения при использовании в медицинских процедурах.</a:t>
            </a:r>
            <a:endParaRPr sz="80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" name="Google Shape;110;p10"/>
          <p:cNvSpPr txBox="1"/>
          <p:nvPr/>
        </p:nvSpPr>
        <p:spPr>
          <a:xfrm>
            <a:off x="3752750" y="3964638"/>
            <a:ext cx="19191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Сравнительно низкое потребление материалов и энергии в процессе 3D-печати снижает стоимость производства по сравнению с традиционными методами.</a:t>
            </a:r>
            <a:endParaRPr sz="80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10"/>
          <p:cNvSpPr txBox="1"/>
          <p:nvPr/>
        </p:nvSpPr>
        <p:spPr>
          <a:xfrm>
            <a:off x="6589200" y="3963888"/>
            <a:ext cx="19191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Экономия в производственных и расходных материалах позволяет предлагать конкурентоспособные цены для клиентов и организаций, использующих медицинские изделия.</a:t>
            </a:r>
            <a:endParaRPr sz="80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1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Бизнес-модель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1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7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8" name="Google Shape;118;p11"/>
          <p:cNvSpPr/>
          <p:nvPr/>
        </p:nvSpPr>
        <p:spPr>
          <a:xfrm>
            <a:off x="1858223" y="1513653"/>
            <a:ext cx="1395600" cy="68400"/>
          </a:xfrm>
          <a:prstGeom prst="rightArrow">
            <a:avLst>
              <a:gd name="adj1" fmla="val 54213"/>
              <a:gd name="adj2" fmla="val 50000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1"/>
          <p:cNvSpPr txBox="1"/>
          <p:nvPr/>
        </p:nvSpPr>
        <p:spPr>
          <a:xfrm>
            <a:off x="6482878" y="1224600"/>
            <a:ext cx="1395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rgbClr val="3C78D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34.4 М</a:t>
            </a:r>
            <a:endParaRPr sz="3000" b="1">
              <a:solidFill>
                <a:srgbClr val="3C78D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" name="Google Shape;120;p11"/>
          <p:cNvSpPr txBox="1"/>
          <p:nvPr/>
        </p:nvSpPr>
        <p:spPr>
          <a:xfrm>
            <a:off x="3611779" y="1224600"/>
            <a:ext cx="759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rgbClr val="3C78D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1М</a:t>
            </a:r>
            <a:endParaRPr sz="3000" b="1">
              <a:solidFill>
                <a:srgbClr val="3C78D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" name="Google Shape;121;p11"/>
          <p:cNvSpPr/>
          <p:nvPr/>
        </p:nvSpPr>
        <p:spPr>
          <a:xfrm>
            <a:off x="492798" y="1006053"/>
            <a:ext cx="1179000" cy="1083600"/>
          </a:xfrm>
          <a:prstGeom prst="ellipse">
            <a:avLst/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" name="Google Shape;122;p11"/>
          <p:cNvSpPr txBox="1"/>
          <p:nvPr/>
        </p:nvSpPr>
        <p:spPr>
          <a:xfrm>
            <a:off x="591950" y="1224600"/>
            <a:ext cx="980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15М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11"/>
          <p:cNvSpPr/>
          <p:nvPr/>
        </p:nvSpPr>
        <p:spPr>
          <a:xfrm>
            <a:off x="4729323" y="1513653"/>
            <a:ext cx="1395600" cy="68400"/>
          </a:xfrm>
          <a:prstGeom prst="rightArrow">
            <a:avLst>
              <a:gd name="adj1" fmla="val 54213"/>
              <a:gd name="adj2" fmla="val 50000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1"/>
          <p:cNvSpPr txBox="1"/>
          <p:nvPr/>
        </p:nvSpPr>
        <p:spPr>
          <a:xfrm>
            <a:off x="591950" y="2089650"/>
            <a:ext cx="9807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mes New Roman"/>
                <a:ea typeface="Times New Roman"/>
                <a:cs typeface="Times New Roman"/>
                <a:sym typeface="Times New Roman"/>
              </a:rPr>
              <a:t>Инвестиции 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1"/>
          <p:cNvSpPr txBox="1"/>
          <p:nvPr/>
        </p:nvSpPr>
        <p:spPr>
          <a:xfrm>
            <a:off x="2939625" y="2089650"/>
            <a:ext cx="21039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mes New Roman"/>
                <a:ea typeface="Times New Roman"/>
                <a:cs typeface="Times New Roman"/>
                <a:sym typeface="Times New Roman"/>
              </a:rPr>
              <a:t>Стоимость одного принтера  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1"/>
          <p:cNvSpPr txBox="1"/>
          <p:nvPr/>
        </p:nvSpPr>
        <p:spPr>
          <a:xfrm>
            <a:off x="6128725" y="2089650"/>
            <a:ext cx="21039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Times New Roman"/>
                <a:ea typeface="Times New Roman"/>
                <a:cs typeface="Times New Roman"/>
                <a:sym typeface="Times New Roman"/>
              </a:rPr>
              <a:t>Чистая прибыль через 5 лет 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1"/>
          <p:cNvSpPr txBox="1"/>
          <p:nvPr/>
        </p:nvSpPr>
        <p:spPr>
          <a:xfrm>
            <a:off x="502953" y="2908797"/>
            <a:ext cx="8138100" cy="16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B2B (бизнес-бизнес): медицинские учреждения и фармацевтические компании, которые будут использовать 3-D принтеры для производства медицинских изделий.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B2C (бизнес-потребитель): физические лица, которые могут быть заинтересованы в приобретении медицинских изделий, произведенных с использованием 3-D принтеров.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2"/>
          <p:cNvSpPr/>
          <p:nvPr/>
        </p:nvSpPr>
        <p:spPr>
          <a:xfrm>
            <a:off x="3134763" y="1356850"/>
            <a:ext cx="2187600" cy="1144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2E85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2"/>
          <p:cNvSpPr/>
          <p:nvPr/>
        </p:nvSpPr>
        <p:spPr>
          <a:xfrm>
            <a:off x="3145988" y="2991125"/>
            <a:ext cx="2187600" cy="1144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2E85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2"/>
          <p:cNvSpPr/>
          <p:nvPr/>
        </p:nvSpPr>
        <p:spPr>
          <a:xfrm>
            <a:off x="5730880" y="3014525"/>
            <a:ext cx="2041800" cy="1097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2E85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2"/>
          <p:cNvSpPr/>
          <p:nvPr/>
        </p:nvSpPr>
        <p:spPr>
          <a:xfrm>
            <a:off x="706925" y="3014525"/>
            <a:ext cx="2041800" cy="1097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2E85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2"/>
          <p:cNvSpPr/>
          <p:nvPr/>
        </p:nvSpPr>
        <p:spPr>
          <a:xfrm>
            <a:off x="706925" y="1356850"/>
            <a:ext cx="2187600" cy="1144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2E85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2"/>
          <p:cNvSpPr txBox="1"/>
          <p:nvPr/>
        </p:nvSpPr>
        <p:spPr>
          <a:xfrm>
            <a:off x="798600" y="1538125"/>
            <a:ext cx="2041800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15 000 000 ₽</a:t>
            </a:r>
            <a:endParaRPr sz="2100" b="0" i="0" u="none" strike="noStrike" cap="non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38" name="Google Shape;138;p12"/>
          <p:cNvSpPr txBox="1"/>
          <p:nvPr/>
        </p:nvSpPr>
        <p:spPr>
          <a:xfrm>
            <a:off x="875166" y="1907084"/>
            <a:ext cx="1851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Размер инвестиций</a:t>
            </a:r>
            <a:endParaRPr sz="100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" name="Google Shape;139;p12"/>
          <p:cNvSpPr txBox="1"/>
          <p:nvPr/>
        </p:nvSpPr>
        <p:spPr>
          <a:xfrm>
            <a:off x="3303141" y="1538120"/>
            <a:ext cx="1851000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27 месяцев</a:t>
            </a:r>
            <a:endParaRPr sz="2100" b="0" i="0" u="none" strike="noStrike" cap="non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40" name="Google Shape;140;p12"/>
          <p:cNvSpPr txBox="1"/>
          <p:nvPr/>
        </p:nvSpPr>
        <p:spPr>
          <a:xfrm>
            <a:off x="3314293" y="3190845"/>
            <a:ext cx="1851000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573 333</a:t>
            </a:r>
            <a:r>
              <a:rPr lang="ru" sz="2100" b="0" i="0" u="none" strike="noStrike" cap="non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lang="ru" sz="2100" b="0" i="0" u="none" strike="noStrike" cap="none">
                <a:solidFill>
                  <a:srgbClr val="2E85EC"/>
                </a:solidFill>
                <a:highlight>
                  <a:srgbClr val="FFFFFF"/>
                </a:highlight>
                <a:latin typeface="Inter SemiBold"/>
                <a:ea typeface="Inter SemiBold"/>
                <a:cs typeface="Inter SemiBold"/>
                <a:sym typeface="Inter SemiBold"/>
              </a:rPr>
              <a:t>₽</a:t>
            </a:r>
            <a:endParaRPr sz="2100" b="0" i="0" u="none" strike="noStrike" cap="non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41" name="Google Shape;141;p12"/>
          <p:cNvSpPr txBox="1"/>
          <p:nvPr/>
        </p:nvSpPr>
        <p:spPr>
          <a:xfrm>
            <a:off x="3303141" y="1907084"/>
            <a:ext cx="1851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Срок окупаемости</a:t>
            </a:r>
            <a:endParaRPr sz="100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" name="Google Shape;142;p12"/>
          <p:cNvSpPr txBox="1"/>
          <p:nvPr/>
        </p:nvSpPr>
        <p:spPr>
          <a:xfrm>
            <a:off x="3314281" y="3702659"/>
            <a:ext cx="1851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Чистая прибыль/мес</a:t>
            </a:r>
            <a:endParaRPr sz="100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12"/>
          <p:cNvSpPr txBox="1"/>
          <p:nvPr/>
        </p:nvSpPr>
        <p:spPr>
          <a:xfrm>
            <a:off x="755225" y="3190843"/>
            <a:ext cx="1851000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6 880 000</a:t>
            </a:r>
            <a:r>
              <a:rPr lang="ru" sz="2100" b="0" i="0" u="none" strike="noStrike" cap="non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₽</a:t>
            </a:r>
            <a:endParaRPr sz="2100" b="0" i="0" u="none" strike="noStrike" cap="non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44" name="Google Shape;144;p12"/>
          <p:cNvSpPr txBox="1"/>
          <p:nvPr/>
        </p:nvSpPr>
        <p:spPr>
          <a:xfrm>
            <a:off x="918876" y="3702643"/>
            <a:ext cx="1523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Чистая прибыль/год</a:t>
            </a:r>
            <a:endParaRPr sz="100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2"/>
          <p:cNvSpPr txBox="1"/>
          <p:nvPr/>
        </p:nvSpPr>
        <p:spPr>
          <a:xfrm>
            <a:off x="5730875" y="3190850"/>
            <a:ext cx="2041800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100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34 400 000</a:t>
            </a:r>
            <a:r>
              <a:rPr lang="ru" sz="2100" b="0" i="0" u="none" strike="noStrike" cap="none">
                <a:solidFill>
                  <a:srgbClr val="2E85E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₽</a:t>
            </a:r>
            <a:endParaRPr sz="2100" b="0" i="0" u="none" strike="noStrike" cap="none">
              <a:solidFill>
                <a:srgbClr val="2E85E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46" name="Google Shape;146;p12"/>
          <p:cNvSpPr txBox="1"/>
          <p:nvPr/>
        </p:nvSpPr>
        <p:spPr>
          <a:xfrm>
            <a:off x="5873385" y="3702650"/>
            <a:ext cx="157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Чистая прибыль/5 лет</a:t>
            </a:r>
            <a:endParaRPr sz="100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" name="Google Shape;147;p12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Финансы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" name="Google Shape;148;p12"/>
          <p:cNvSpPr txBox="1"/>
          <p:nvPr/>
        </p:nvSpPr>
        <p:spPr>
          <a:xfrm>
            <a:off x="5724225" y="464175"/>
            <a:ext cx="2906400" cy="7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Расчеты: </a:t>
            </a:r>
            <a:r>
              <a:rPr lang="ru" sz="1100" dirty="0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https://docs.google.com/spreadsheets/d/16wtGSul8BBuscqiIy-iRfP20PPutiKTtsYCh7bScJsA/edit</a:t>
            </a:r>
            <a:endParaRPr sz="1100" b="0" i="0" u="none" strike="noStrike" cap="none" dirty="0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9" name="Google Shape;149;p12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8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Стратегия выход на рынок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3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9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6" name="Google Shape;156;p13"/>
          <p:cNvSpPr/>
          <p:nvPr/>
        </p:nvSpPr>
        <p:spPr>
          <a:xfrm>
            <a:off x="720725" y="1175225"/>
            <a:ext cx="7910100" cy="7926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Расширение ассортимента производимых медицинских изделий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3"/>
          <p:cNvSpPr/>
          <p:nvPr/>
        </p:nvSpPr>
        <p:spPr>
          <a:xfrm>
            <a:off x="720725" y="2488425"/>
            <a:ext cx="7910100" cy="7926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Оптимизация производственных процессов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Google Shape;158;p13"/>
          <p:cNvSpPr/>
          <p:nvPr/>
        </p:nvSpPr>
        <p:spPr>
          <a:xfrm>
            <a:off x="720725" y="3801600"/>
            <a:ext cx="7910100" cy="10242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Развитие сотрудничества с медицинскими учреждениями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e265211dbaff64_0"/>
          <p:cNvSpPr txBox="1">
            <a:spLocks noGrp="1"/>
          </p:cNvSpPr>
          <p:nvPr>
            <p:ph type="title"/>
          </p:nvPr>
        </p:nvSpPr>
        <p:spPr>
          <a:xfrm>
            <a:off x="350775" y="140525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Команда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g2e265211dbaff64_0"/>
          <p:cNvSpPr txBox="1"/>
          <p:nvPr/>
        </p:nvSpPr>
        <p:spPr>
          <a:xfrm>
            <a:off x="1117560" y="1198000"/>
            <a:ext cx="22803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6000" tIns="90000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Максим Непрокин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5" name="Google Shape;165;g2e265211dbaff64_0"/>
          <p:cNvSpPr txBox="1"/>
          <p:nvPr/>
        </p:nvSpPr>
        <p:spPr>
          <a:xfrm>
            <a:off x="1117550" y="1473100"/>
            <a:ext cx="21099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Лидер проекта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g2e265211dbaff64_0"/>
          <p:cNvSpPr txBox="1"/>
          <p:nvPr/>
        </p:nvSpPr>
        <p:spPr>
          <a:xfrm>
            <a:off x="1093400" y="2303163"/>
            <a:ext cx="22803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6000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Ольга Пономаренко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7" name="Google Shape;167;g2e265211dbaff64_0"/>
          <p:cNvSpPr txBox="1"/>
          <p:nvPr/>
        </p:nvSpPr>
        <p:spPr>
          <a:xfrm>
            <a:off x="1117550" y="2698271"/>
            <a:ext cx="21099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Администратор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2e265211dbaff64_0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10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9" name="Google Shape;169;g2e265211dbaff64_0"/>
          <p:cNvSpPr txBox="1"/>
          <p:nvPr/>
        </p:nvSpPr>
        <p:spPr>
          <a:xfrm>
            <a:off x="1117553" y="3681913"/>
            <a:ext cx="22803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6000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Анастасия Гаврилова 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0" name="Google Shape;170;g2e265211dbaff64_0"/>
          <p:cNvSpPr txBox="1"/>
          <p:nvPr/>
        </p:nvSpPr>
        <p:spPr>
          <a:xfrm>
            <a:off x="4721260" y="1197250"/>
            <a:ext cx="17787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6000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Анастасия Шин 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1" name="Google Shape;171;g2e265211dbaff64_0"/>
          <p:cNvSpPr txBox="1"/>
          <p:nvPr/>
        </p:nvSpPr>
        <p:spPr>
          <a:xfrm>
            <a:off x="4721243" y="3581750"/>
            <a:ext cx="17787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6000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Алексей Черняк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2" name="Google Shape;172;g2e265211dbaff64_0"/>
          <p:cNvSpPr txBox="1"/>
          <p:nvPr/>
        </p:nvSpPr>
        <p:spPr>
          <a:xfrm>
            <a:off x="4721250" y="2353913"/>
            <a:ext cx="22803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6000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Аделя Хайруллина 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3" name="Google Shape;173;g2e265211dbaff64_0"/>
          <p:cNvSpPr txBox="1"/>
          <p:nvPr/>
        </p:nvSpPr>
        <p:spPr>
          <a:xfrm>
            <a:off x="1117550" y="4001801"/>
            <a:ext cx="19878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Администратор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2e265211dbaff64_0"/>
          <p:cNvSpPr txBox="1"/>
          <p:nvPr/>
        </p:nvSpPr>
        <p:spPr>
          <a:xfrm>
            <a:off x="4721250" y="1561763"/>
            <a:ext cx="21099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Администратор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2e265211dbaff64_0"/>
          <p:cNvSpPr txBox="1"/>
          <p:nvPr/>
        </p:nvSpPr>
        <p:spPr>
          <a:xfrm>
            <a:off x="4718975" y="2742600"/>
            <a:ext cx="21099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Администратор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2e265211dbaff64_0"/>
          <p:cNvSpPr txBox="1"/>
          <p:nvPr/>
        </p:nvSpPr>
        <p:spPr>
          <a:xfrm>
            <a:off x="4718975" y="3923425"/>
            <a:ext cx="19878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Производитель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2e265211dbaff64_0"/>
          <p:cNvSpPr txBox="1"/>
          <p:nvPr/>
        </p:nvSpPr>
        <p:spPr>
          <a:xfrm>
            <a:off x="7679477" y="2382759"/>
            <a:ext cx="1464600" cy="8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6000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Ветрова Елена Николаевна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8" name="Google Shape;178;g2e265211dbaff64_0"/>
          <p:cNvSpPr txBox="1"/>
          <p:nvPr/>
        </p:nvSpPr>
        <p:spPr>
          <a:xfrm>
            <a:off x="7663837" y="3603188"/>
            <a:ext cx="1464600" cy="8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6000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Малянов Даниил Викторович</a:t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9" name="Google Shape;179;g2e265211dbaff64_0"/>
          <p:cNvSpPr txBox="1"/>
          <p:nvPr/>
        </p:nvSpPr>
        <p:spPr>
          <a:xfrm>
            <a:off x="7679475" y="3122205"/>
            <a:ext cx="14646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Проектный наставник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2e265211dbaff64_0"/>
          <p:cNvSpPr txBox="1"/>
          <p:nvPr/>
        </p:nvSpPr>
        <p:spPr>
          <a:xfrm>
            <a:off x="7679475" y="4422798"/>
            <a:ext cx="14646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Проектный наставник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g2e265211dbaff64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400" y="979528"/>
            <a:ext cx="994656" cy="1323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2e265211dbaff64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400" y="2338476"/>
            <a:ext cx="994649" cy="1243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2e265211dbaff64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26525" y="964800"/>
            <a:ext cx="994650" cy="1326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2e265211dbaff64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3400" y="3744181"/>
            <a:ext cx="994651" cy="1326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g2e265211dbaff64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26525" y="2322675"/>
            <a:ext cx="994651" cy="1327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2e265211dbaff64_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26525" y="3681925"/>
            <a:ext cx="994648" cy="1489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2e265211dbaff64_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87975" y="2363075"/>
            <a:ext cx="994650" cy="994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2e265211dbaff64_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06775" y="933125"/>
            <a:ext cx="957055" cy="132375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g2e265211dbaff64_0"/>
          <p:cNvSpPr txBox="1"/>
          <p:nvPr/>
        </p:nvSpPr>
        <p:spPr>
          <a:xfrm>
            <a:off x="7663827" y="979525"/>
            <a:ext cx="1464600" cy="6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6000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Арсений Чернов </a:t>
            </a: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0" name="Google Shape;190;g2e265211dbaff64_0"/>
          <p:cNvSpPr txBox="1"/>
          <p:nvPr/>
        </p:nvSpPr>
        <p:spPr>
          <a:xfrm>
            <a:off x="7679475" y="1486598"/>
            <a:ext cx="10719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Интегратор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6"/>
          <p:cNvSpPr txBox="1">
            <a:spLocks noGrp="1"/>
          </p:cNvSpPr>
          <p:nvPr>
            <p:ph type="body" idx="1"/>
          </p:nvPr>
        </p:nvSpPr>
        <p:spPr>
          <a:xfrm>
            <a:off x="612000" y="985725"/>
            <a:ext cx="7864500" cy="3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Необходимый размер инвестиций</a:t>
            </a: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15 000 000 рублей на 5 лет с возможностью продления сотрудничества. 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ru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Потребность инвестициях: </a:t>
            </a:r>
            <a:endParaRPr sz="20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Сырье и материалы; 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Оплата труда;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Отчисления в фонды социального страхования;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Расходы на электроэнергию;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Амортизация;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Прочие затраты. 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 возврата инвестиций 70% прибыли получает инвестор. Окупаемость бизнеса составляет 2,5 года. После возврата инвестиций 50% прибыли перечисляют инвестору.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SzPts val="1800"/>
              <a:buNone/>
            </a:pP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6" name="Google Shape;196;p16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latin typeface="Times New Roman"/>
                <a:ea typeface="Times New Roman"/>
                <a:cs typeface="Times New Roman"/>
                <a:sym typeface="Times New Roman"/>
              </a:rPr>
              <a:t>Инвестиционный запрос</a:t>
            </a:r>
            <a:endParaRPr sz="3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" name="Google Shape;197;p16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11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28"/>
            <a:ext cx="9144003" cy="5143473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7"/>
          <p:cNvSpPr txBox="1">
            <a:spLocks noGrp="1"/>
          </p:cNvSpPr>
          <p:nvPr>
            <p:ph type="title"/>
          </p:nvPr>
        </p:nvSpPr>
        <p:spPr>
          <a:xfrm>
            <a:off x="559500" y="286600"/>
            <a:ext cx="7328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Контакты</a:t>
            </a:r>
            <a:endParaRPr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04" name="Google Shape;204;p17"/>
          <p:cNvSpPr txBox="1">
            <a:spLocks noGrp="1"/>
          </p:cNvSpPr>
          <p:nvPr>
            <p:ph type="body" idx="1"/>
          </p:nvPr>
        </p:nvSpPr>
        <p:spPr>
          <a:xfrm>
            <a:off x="612000" y="3231175"/>
            <a:ext cx="4604100" cy="9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SzPts val="1800"/>
              <a:buNone/>
            </a:pPr>
            <a:r>
              <a:rPr lang="ru" sz="14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Максим Непрокин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5" name="Google Shape;205;p17"/>
          <p:cNvSpPr txBox="1"/>
          <p:nvPr/>
        </p:nvSpPr>
        <p:spPr>
          <a:xfrm>
            <a:off x="612000" y="3532313"/>
            <a:ext cx="3000000" cy="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Звоните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8(906)-211-10-88</a:t>
            </a:r>
            <a:endParaRPr sz="11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6" name="Google Shape;206;p17"/>
          <p:cNvSpPr txBox="1"/>
          <p:nvPr/>
        </p:nvSpPr>
        <p:spPr>
          <a:xfrm>
            <a:off x="2216100" y="3532313"/>
            <a:ext cx="30000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Пишите</a:t>
            </a:r>
            <a:endParaRPr sz="11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mneprokin@list.ru</a:t>
            </a:r>
            <a:endParaRPr sz="11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7" name="Google Shape;207;p17"/>
          <p:cNvSpPr txBox="1"/>
          <p:nvPr/>
        </p:nvSpPr>
        <p:spPr>
          <a:xfrm>
            <a:off x="8630775" y="4594200"/>
            <a:ext cx="502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1" i="0" u="none" strike="noStrike" cap="none">
                <a:solidFill>
                  <a:srgbClr val="2E85EC"/>
                </a:solidFill>
                <a:latin typeface="Inter"/>
                <a:ea typeface="Inter"/>
                <a:cs typeface="Inter"/>
                <a:sym typeface="Inter"/>
              </a:rPr>
              <a:t>12</a:t>
            </a:fld>
            <a:endParaRPr sz="1000" b="1" i="0" u="none" strike="noStrike" cap="none">
              <a:solidFill>
                <a:srgbClr val="2E85E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748965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597</Words>
  <Application>Microsoft Macintosh PowerPoint</Application>
  <PresentationFormat>Экран (16:9)</PresentationFormat>
  <Paragraphs>118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Inter SemiBold</vt:lpstr>
      <vt:lpstr>Times New Roman</vt:lpstr>
      <vt:lpstr>Inter</vt:lpstr>
      <vt:lpstr>Simple Light</vt:lpstr>
      <vt:lpstr>Презентация PowerPoint</vt:lpstr>
      <vt:lpstr>Целевая аудитория</vt:lpstr>
      <vt:lpstr>Проблема</vt:lpstr>
      <vt:lpstr>Решение</vt:lpstr>
      <vt:lpstr>Продукт</vt:lpstr>
      <vt:lpstr>Конкурентные преимущества</vt:lpstr>
      <vt:lpstr>Бизнес-модель</vt:lpstr>
      <vt:lpstr>Финансы</vt:lpstr>
      <vt:lpstr>Стратегия выход на рынок</vt:lpstr>
      <vt:lpstr>Команда</vt:lpstr>
      <vt:lpstr>Инвестиционный запрос</vt:lpstr>
      <vt:lpstr>Контакты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Непрокин Максим Вячеславович</cp:lastModifiedBy>
  <cp:revision>2</cp:revision>
  <dcterms:modified xsi:type="dcterms:W3CDTF">2023-11-20T10:11:46Z</dcterms:modified>
</cp:coreProperties>
</file>