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61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Raleway SemiBold" panose="020B0604020202020204" charset="-52"/>
      <p:regular r:id="rId28"/>
      <p:bold r:id="rId29"/>
      <p:italic r:id="rId30"/>
      <p:boldItalic r:id="rId31"/>
    </p:embeddedFont>
    <p:embeddedFont>
      <p:font typeface="Tw Cen MT" panose="020B0602020104020603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E82F60-EA40-449D-8A52-009573FA6FBC}">
  <a:tblStyle styleId="{76E82F60-EA40-449D-8A52-009573FA6F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0"/>
            <a:ext cx="1728788" cy="51435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7319" y="841772"/>
            <a:ext cx="6593681" cy="17907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319" y="2701528"/>
            <a:ext cx="6593681" cy="1241822"/>
          </a:xfrm>
        </p:spPr>
        <p:txBody>
          <a:bodyPr>
            <a:normAutofit/>
          </a:bodyPr>
          <a:lstStyle>
            <a:lvl1pPr marL="0" indent="0" algn="l">
              <a:buNone/>
              <a:defRPr sz="1500" cap="all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08133" y="4057651"/>
            <a:ext cx="2057400" cy="273844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7318" y="4057651"/>
            <a:ext cx="3843665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2684" y="4057650"/>
            <a:ext cx="578317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940907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049460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064420"/>
            <a:ext cx="7429500" cy="2139553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318272"/>
            <a:ext cx="7429500" cy="1031082"/>
          </a:xfrm>
        </p:spPr>
        <p:txBody>
          <a:bodyPr>
            <a:normAutofit/>
          </a:bodyPr>
          <a:lstStyle>
            <a:lvl1pPr marL="0" indent="0">
              <a:buNone/>
              <a:defRPr sz="135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2787769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1687114"/>
            <a:ext cx="3658792" cy="26562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687114"/>
            <a:ext cx="3656408" cy="26562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5482854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64345"/>
            <a:ext cx="7429500" cy="110847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515" y="1687115"/>
            <a:ext cx="3487337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2305048"/>
            <a:ext cx="3658793" cy="20383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6" y="1687114"/>
            <a:ext cx="3484952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05048"/>
            <a:ext cx="3656408" cy="20383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9631931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116103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381143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457201"/>
            <a:ext cx="2892028" cy="122991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444499"/>
            <a:ext cx="4418407" cy="389890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1687114"/>
            <a:ext cx="2892028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091020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4450881" cy="122991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5541" y="457201"/>
            <a:ext cx="2750018" cy="38861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1687114"/>
            <a:ext cx="4450883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907219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3228499"/>
            <a:ext cx="7434266" cy="614516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454819"/>
            <a:ext cx="7434266" cy="2474834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3843015"/>
            <a:ext cx="7433144" cy="5118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9285323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457200"/>
            <a:ext cx="7429466" cy="2571750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314700"/>
            <a:ext cx="7428344" cy="1028699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42218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061322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232439"/>
            <a:ext cx="7429502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60" name="TextBox 59"/>
          <p:cNvSpPr txBox="1"/>
          <p:nvPr/>
        </p:nvSpPr>
        <p:spPr>
          <a:xfrm>
            <a:off x="677634" y="54929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3028" y="207372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85311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0531"/>
            <a:ext cx="7429501" cy="1883876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3241"/>
            <a:ext cx="7428379" cy="85548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162752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005847"/>
            <a:ext cx="2397674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45939" y="2520197"/>
            <a:ext cx="2406551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008226"/>
            <a:ext cx="2388289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78160" y="2522576"/>
            <a:ext cx="2396873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005847"/>
            <a:ext cx="2396226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2520197"/>
            <a:ext cx="2396226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817830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3303447"/>
            <a:ext cx="239643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000249"/>
            <a:ext cx="2396430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3735644"/>
            <a:ext cx="2396430" cy="61338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3303447"/>
            <a:ext cx="240030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000249"/>
            <a:ext cx="2399205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3735643"/>
            <a:ext cx="2400300" cy="60775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3303446"/>
            <a:ext cx="2393056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000249"/>
            <a:ext cx="2396227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3735641"/>
            <a:ext cx="2396226" cy="60775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394358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3658228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457200"/>
            <a:ext cx="1503758" cy="38862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457200"/>
            <a:ext cx="5811443" cy="3886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6372775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3689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8422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0716" y="0"/>
            <a:ext cx="9040416" cy="51435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63888"/>
            <a:ext cx="7429499" cy="110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1687115"/>
            <a:ext cx="7429499" cy="2656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467948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4412456"/>
            <a:ext cx="5783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29295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7188" y="4648091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4078" y="4774004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81789"/>
            <a:ext cx="4655700" cy="6139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en-US" sz="3100" b="1" dirty="0" err="1"/>
              <a:t>EmoBot</a:t>
            </a:r>
            <a:r>
              <a:rPr lang="en-US" sz="3100" b="1" dirty="0"/>
              <a:t> Pro</a:t>
            </a:r>
            <a:endParaRPr sz="3100" b="1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7" y="2039138"/>
            <a:ext cx="3825300" cy="14383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800" dirty="0"/>
              <a:t>Психологический чат-бот для подростков мужского пола в пубертатном периоде</a:t>
            </a:r>
            <a:endParaRPr sz="1800" dirty="0"/>
          </a:p>
        </p:txBody>
      </p:sp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A600E2-E91A-4CD0-8B41-317180CDCB2E}"/>
              </a:ext>
            </a:extLst>
          </p:cNvPr>
          <p:cNvSpPr/>
          <p:nvPr/>
        </p:nvSpPr>
        <p:spPr>
          <a:xfrm>
            <a:off x="5224662" y="4081242"/>
            <a:ext cx="2832554" cy="106225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Зинатуллин Тимур Тальгатович, студент 2 курса Института социально-гуманитарного и цифрового развития медицины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AC3ADE-FF92-4995-9474-EC3C50C39F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4422" y="1098449"/>
            <a:ext cx="2832554" cy="2982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18345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1127347" y="564177"/>
            <a:ext cx="4695350" cy="1018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2800" b="1" dirty="0">
              <a:solidFill>
                <a:schemeClr val="tx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416986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D3603982-DC08-4834-AED2-9B36B20AE8E4}"/>
              </a:ext>
            </a:extLst>
          </p:cNvPr>
          <p:cNvSpPr/>
          <p:nvPr/>
        </p:nvSpPr>
        <p:spPr>
          <a:xfrm>
            <a:off x="4681829" y="384436"/>
            <a:ext cx="1140868" cy="147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C2EDC1-18AE-47F4-81F2-F06081B9F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312" y="1879824"/>
            <a:ext cx="1649687" cy="157824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162771-1A9C-4294-BBB5-FF9F2A032196}"/>
              </a:ext>
            </a:extLst>
          </p:cNvPr>
          <p:cNvSpPr/>
          <p:nvPr/>
        </p:nvSpPr>
        <p:spPr>
          <a:xfrm>
            <a:off x="865816" y="4004531"/>
            <a:ext cx="4452618" cy="56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в РФ проживает 17 243 332 в возрасте от 10 лет до 21 года, по данным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Rosstat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ВЦИОМ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Среди опрошенных россиян почти каждый пятый (18%) сообщил, что в течение своей жизни оказывался жертвой травли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последний год 78% опрошенных не испытывали чувства дискомфорта или страха в общении с другими, об обратном заявили 21%.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места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школа (38%) и работа (32%)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18630" y="5999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/>
              <a:t>ЦЕЛЕВАЯ АУДИТОРИЯ</a:t>
            </a:r>
            <a:endParaRPr sz="3000" b="1" dirty="0"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688256" y="1738373"/>
            <a:ext cx="5339865" cy="268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r>
              <a:rPr lang="ru-RU" sz="2400" dirty="0">
                <a:solidFill>
                  <a:schemeClr val="tx1"/>
                </a:solidFill>
              </a:rPr>
              <a:t>Целевая аудитория:</a:t>
            </a:r>
          </a:p>
          <a:p>
            <a:pPr marL="425450" lvl="0" indent="-2857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- Подростки мужского пола</a:t>
            </a:r>
            <a:r>
              <a:rPr lang="en-US" sz="1600" dirty="0">
                <a:solidFill>
                  <a:schemeClr val="tx1"/>
                </a:solidFill>
              </a:rPr>
              <a:t>,</a:t>
            </a:r>
            <a:r>
              <a:rPr lang="ru-RU" sz="1600" dirty="0">
                <a:solidFill>
                  <a:schemeClr val="tx1"/>
                </a:solidFill>
              </a:rPr>
              <a:t> находящихся в пубертатном периоде (возраст: 10-21 лет).</a:t>
            </a:r>
          </a:p>
          <a:p>
            <a:pPr marL="425450" lvl="0" indent="-2857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- Родители</a:t>
            </a:r>
            <a:r>
              <a:rPr lang="en-US" sz="1600" dirty="0">
                <a:solidFill>
                  <a:schemeClr val="tx1"/>
                </a:solidFill>
              </a:rPr>
              <a:t>/</a:t>
            </a:r>
            <a:r>
              <a:rPr lang="ru-RU" sz="1600" dirty="0">
                <a:solidFill>
                  <a:schemeClr val="tx1"/>
                </a:solidFill>
              </a:rPr>
              <a:t>ОПЕКУНЫ подростков, находящихся в пубертатном периоде.</a:t>
            </a:r>
          </a:p>
          <a:p>
            <a:pPr marL="13970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889331" y="57717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/>
              <a:t>ПРОБЛЕМА</a:t>
            </a:r>
            <a:endParaRPr sz="3000" b="1" dirty="0"/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800698" y="1773269"/>
            <a:ext cx="6568200" cy="185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r>
              <a:rPr lang="ru-RU" sz="1400" b="1" dirty="0">
                <a:solidFill>
                  <a:schemeClr val="tx1"/>
                </a:solidFill>
              </a:rPr>
              <a:t>Проблема потенциальных потребителей заключается в том, что подростки мужского пола в пубертатном периоде сталкиваются с различными эмоциональными и психологическими вызовами, но часто испытывают трудности в обращении за помощью. Они могут чувствовать смущение, стеснение или бояться осуждения, что мешает им обсуждать свои проблемы с окружающими, включая друзей, родителей или педагогов.</a:t>
            </a:r>
            <a:endParaRPr sz="1400" b="1" dirty="0">
              <a:solidFill>
                <a:schemeClr val="tx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33A9FF-9ADE-49F9-8EF6-E14C58C80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840" y="577172"/>
            <a:ext cx="690323" cy="68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18621" y="59061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/>
              <a:t>РЕШЕНИЕ</a:t>
            </a:r>
            <a:endParaRPr sz="3000" dirty="0"/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088579"/>
            <a:ext cx="7993200" cy="208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r>
              <a:rPr lang="ru-RU" sz="1400" b="1" dirty="0">
                <a:solidFill>
                  <a:schemeClr val="tx1"/>
                </a:solidFill>
              </a:rPr>
              <a:t>Этот чат-бот предлагает подросткам психологическую поддержку и информацию в моменты, когда им требуется конфиденциальное и доступное общение. </a:t>
            </a:r>
          </a:p>
          <a:p>
            <a:pPr marL="13970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r>
              <a:rPr lang="ru-RU" sz="1400" b="1" dirty="0">
                <a:solidFill>
                  <a:schemeClr val="tx1"/>
                </a:solidFill>
              </a:rPr>
              <a:t>Он основан на:</a:t>
            </a:r>
          </a:p>
          <a:p>
            <a:pPr marL="425450" lvl="0" indent="-2857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современных методах искусственного интеллекта (ИИ), </a:t>
            </a:r>
          </a:p>
          <a:p>
            <a:pPr marL="425450" lvl="0" indent="-2857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chemeClr val="tx1"/>
                </a:solidFill>
              </a:rPr>
              <a:t>МашинноМ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обучениИ</a:t>
            </a:r>
            <a:r>
              <a:rPr lang="ru-RU" sz="1400" b="1" dirty="0">
                <a:solidFill>
                  <a:schemeClr val="tx1"/>
                </a:solidFill>
              </a:rPr>
              <a:t> (</a:t>
            </a:r>
            <a:r>
              <a:rPr lang="en-US" sz="1400" b="1" dirty="0">
                <a:solidFill>
                  <a:schemeClr val="tx1"/>
                </a:solidFill>
              </a:rPr>
              <a:t>Machine Learning)</a:t>
            </a:r>
            <a:r>
              <a:rPr lang="ru-RU" sz="1400" b="1" dirty="0">
                <a:solidFill>
                  <a:schemeClr val="tx1"/>
                </a:solidFill>
              </a:rPr>
              <a:t>, </a:t>
            </a:r>
          </a:p>
          <a:p>
            <a:pPr marL="425450" lvl="0" indent="-2857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chemeClr val="tx1"/>
                </a:solidFill>
              </a:rPr>
              <a:t>анализЕ</a:t>
            </a:r>
            <a:r>
              <a:rPr lang="ru-RU" sz="1400" b="1" dirty="0">
                <a:solidFill>
                  <a:schemeClr val="tx1"/>
                </a:solidFill>
              </a:rPr>
              <a:t> естественного </a:t>
            </a:r>
            <a:r>
              <a:rPr lang="ru-RU" sz="1400" b="1" dirty="0" err="1">
                <a:solidFill>
                  <a:schemeClr val="tx1"/>
                </a:solidFill>
              </a:rPr>
              <a:t>языкА</a:t>
            </a:r>
            <a:r>
              <a:rPr lang="ru-RU" sz="1400" b="1" dirty="0">
                <a:solidFill>
                  <a:schemeClr val="tx1"/>
                </a:solidFill>
              </a:rPr>
              <a:t> обработки (</a:t>
            </a:r>
            <a:r>
              <a:rPr lang="en-US" sz="1400" b="1" dirty="0">
                <a:solidFill>
                  <a:schemeClr val="tx1"/>
                </a:solidFill>
              </a:rPr>
              <a:t>Natural Language Processing, NLP):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</a:p>
          <a:p>
            <a:pPr marL="425450" lvl="0" indent="-2857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алгоритмах, специально адаптированных для этой целевой аудитории.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1AC18D-088A-40A2-940B-F68D6AA43F77}"/>
              </a:ext>
            </a:extLst>
          </p:cNvPr>
          <p:cNvSpPr/>
          <p:nvPr/>
        </p:nvSpPr>
        <p:spPr>
          <a:xfrm>
            <a:off x="3017520" y="582319"/>
            <a:ext cx="4137660" cy="544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BE7185-5090-4CB1-9D45-FD5CFEECCC3D}"/>
              </a:ext>
            </a:extLst>
          </p:cNvPr>
          <p:cNvSpPr/>
          <p:nvPr/>
        </p:nvSpPr>
        <p:spPr>
          <a:xfrm>
            <a:off x="1214339" y="109181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программное обеспечение (ПО) в виде разработанного и настроенного чат-бота.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963960" y="43978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/>
              <a:t>ЦЕННОСТНОЕ ПРЕДЛОЖЕНИЕ</a:t>
            </a:r>
            <a:endParaRPr sz="3000" b="1" dirty="0"/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575882" y="1019185"/>
            <a:ext cx="7743900" cy="107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 indent="0">
              <a:lnSpc>
                <a:spcPct val="115000"/>
              </a:lnSpc>
              <a:buNone/>
            </a:pPr>
            <a:r>
              <a:rPr lang="ru-RU" b="1" dirty="0">
                <a:effectLst>
                  <a:glow rad="127000">
                    <a:srgbClr val="00B0F0"/>
                  </a:glow>
                </a:effectLst>
              </a:rPr>
              <a:t>"Осознай себя, преодолей вызовы, стань лучше с нашим психологическим чат-ботом, разработанным специально для тебя!"</a:t>
            </a:r>
          </a:p>
          <a:p>
            <a:pPr lvl="0" indent="0">
              <a:lnSpc>
                <a:spcPct val="115000"/>
              </a:lnSpc>
              <a:buNone/>
            </a:pP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1558862" y="1970693"/>
            <a:ext cx="51189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Почему клиенты должны выбрать наш чат-бот, а не конкурентов?</a:t>
            </a:r>
            <a:endParaRPr lang="ru" sz="18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Специализация на подростках мужского пола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Индивидуализированный подход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Конфиденциальность и безопасность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Качественный контент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Удобство и доступность</a:t>
            </a:r>
            <a:endParaRPr sz="18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994027" y="305985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888994" y="885585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200" b="1" dirty="0">
                <a:solidFill>
                  <a:schemeClr val="tx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Основной фокус направлен на физических лиц - подростков мужского пола в пубертатном периоде, которые ищут психологическую поддержку и помощь в эмоциональной адаптации. Однако, организации и учреждения, также могут быть потенциальными потребителями и партнерами проекта для предоставления чат-бота своим студентам, клиентам или общественности.</a:t>
            </a:r>
            <a:endParaRPr sz="1200" b="1" dirty="0">
              <a:solidFill>
                <a:schemeClr val="tx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994027" y="27148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B0AE71-98CB-4CB0-83B0-5A6CD6AD36ED}"/>
              </a:ext>
            </a:extLst>
          </p:cNvPr>
          <p:cNvSpPr/>
          <p:nvPr/>
        </p:nvSpPr>
        <p:spPr>
          <a:xfrm>
            <a:off x="994027" y="2201050"/>
            <a:ext cx="6584063" cy="2701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1. Физические лица:- Потребление: подростки, нуждающиеся в психологической поддержке во время пубертатного периода:</a:t>
            </a:r>
            <a:r>
              <a:rPr lang="en-US" sz="1800" dirty="0"/>
              <a:t> B2C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2. Образовательные учреждения: B2B.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3. Некоммерческие организации и благотворительные фонды: B2B или смешанный (B2B и B2C).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4. Медицинские учреждения и психологические клиники: B2B или смешанный (B2B и B2C).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3080070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3303526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8A51CC91-91F9-46EB-8F5A-4A6D65D98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353249"/>
              </p:ext>
            </p:extLst>
          </p:nvPr>
        </p:nvGraphicFramePr>
        <p:xfrm>
          <a:off x="697230" y="1958173"/>
          <a:ext cx="7612380" cy="1899920"/>
        </p:xfrm>
        <a:graphic>
          <a:graphicData uri="http://schemas.openxmlformats.org/drawingml/2006/table">
            <a:tbl>
              <a:tblPr firstRow="1" bandRow="1">
                <a:tableStyleId>{76E82F60-EA40-449D-8A52-009573FA6FBC}</a:tableStyleId>
              </a:tblPr>
              <a:tblGrid>
                <a:gridCol w="3808568">
                  <a:extLst>
                    <a:ext uri="{9D8B030D-6E8A-4147-A177-3AD203B41FA5}">
                      <a16:colId xmlns:a16="http://schemas.microsoft.com/office/drawing/2014/main" val="1627919924"/>
                    </a:ext>
                  </a:extLst>
                </a:gridCol>
                <a:gridCol w="3803812">
                  <a:extLst>
                    <a:ext uri="{9D8B030D-6E8A-4147-A177-3AD203B41FA5}">
                      <a16:colId xmlns:a16="http://schemas.microsoft.com/office/drawing/2014/main" val="407752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Прямые: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Косвенные: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39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Прямых конкурентов 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Woebot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Wysa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Joyable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Youper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Sanvello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Сервис для подбора психологов «Ясно»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02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Виртуальный психолог «Буду рядом»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8583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2468497" y="243701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2662807" y="21775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7CAEAC-C21C-4928-93B5-1B0B4FCA52F0}"/>
              </a:ext>
            </a:extLst>
          </p:cNvPr>
          <p:cNvSpPr/>
          <p:nvPr/>
        </p:nvSpPr>
        <p:spPr>
          <a:xfrm>
            <a:off x="788670" y="1114057"/>
            <a:ext cx="77838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Ценность создается через предоставление психологической поддержки, советов и информации, направленных на помощь подросткам во время пубертата. Чат-бот будет обладать способностью понимать и анализировать эмоциональные состояния и потребности подростков, а также предлагать индивидуализированные рекомендации.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Модель монетизации может быть основана на подписке или платной услуге. Например, предоставление базового уровня использования чат-бота бесплатно, а предлагая дополнительные функции и персонализированные рекомендации по подписке или единоразовой плате.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Для финансирования проекта можно использовать инвестиции от инвесторов, гранты или субсидии от крупных организаций или государственных учреждений, а также партнерские соглашения с организациями, способствующими развитию здоровья и благополучия подростков.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7" y="2088579"/>
            <a:ext cx="7993200" cy="17850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1400" dirty="0"/>
              <a:t>Было проведено 22 </a:t>
            </a:r>
            <a:r>
              <a:rPr lang="ru-RU" sz="1400" dirty="0" err="1"/>
              <a:t>кастдев</a:t>
            </a:r>
            <a:r>
              <a:rPr lang="ru-RU" sz="1400" dirty="0"/>
              <a:t>-консультаций, ПРОБЛЕМНЫХ ИНТЕРВЬЮ в Направлении поиска – коммуникации подростков с окружающим миром. Акцент делался на поиске переломных моментов в жизни подростков, которые оказали существенное влияние на их дальнейшую жизнь. УДАЛОСЬ ПОЛУЧИТЬ ЦЕННУЮ ИНФОРМАЦИЮ, КОТОРАЯ НЕОБХОДИМА ДЛЯ РАЗРАБОТКИ </a:t>
            </a:r>
            <a:r>
              <a:rPr lang="ru-RU" sz="1400" dirty="0" err="1"/>
              <a:t>пО</a:t>
            </a:r>
            <a:endParaRPr sz="1400"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2244150" y="321831"/>
            <a:ext cx="4655700" cy="6001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/>
              <a:t>КОМАНДА СТАРТАПА</a:t>
            </a:r>
            <a:endParaRPr sz="3000" b="1" dirty="0"/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3185634142"/>
              </p:ext>
            </p:extLst>
          </p:nvPr>
        </p:nvGraphicFramePr>
        <p:xfrm>
          <a:off x="671426" y="877764"/>
          <a:ext cx="7429875" cy="1899726"/>
        </p:xfrm>
        <a:graphic>
          <a:graphicData uri="http://schemas.openxmlformats.org/drawingml/2006/table">
            <a:tbl>
              <a:tblPr>
                <a:noFill/>
                <a:tableStyleId>{76E82F60-EA40-449D-8A52-009573FA6FBC}</a:tableStyleId>
              </a:tblPr>
              <a:tblGrid>
                <a:gridCol w="2408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7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b="1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9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b="1" dirty="0">
                          <a:solidFill>
                            <a:schemeClr val="tx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lang="en-US" sz="1100" dirty="0">
                        <a:solidFill>
                          <a:schemeClr val="tx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chemeClr val="tx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Зинатуллин Тимур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F8B6D4-D414-4B46-8DBD-B9CAAAA016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51" t="10600" r="20346" b="50998"/>
          <a:stretch/>
        </p:blipFill>
        <p:spPr>
          <a:xfrm>
            <a:off x="6177474" y="1235769"/>
            <a:ext cx="1786202" cy="154172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8D69E9-9FD8-44E2-8124-29603CEAA421}"/>
              </a:ext>
            </a:extLst>
          </p:cNvPr>
          <p:cNvSpPr/>
          <p:nvPr/>
        </p:nvSpPr>
        <p:spPr>
          <a:xfrm>
            <a:off x="5556099" y="3104683"/>
            <a:ext cx="3028951" cy="699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(студент 2 курса Института социально-гуманитарного и цифрового развития медицины, состою Студенческом Научном кружке кафедры Общей и клинической психологии)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E60C8BE-42B1-4BA1-958E-F5927352FCCD}"/>
              </a:ext>
            </a:extLst>
          </p:cNvPr>
          <p:cNvSpPr/>
          <p:nvPr/>
        </p:nvSpPr>
        <p:spPr>
          <a:xfrm>
            <a:off x="780970" y="300632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Должности: ТЕХНОЛОГ, РАЗРАБОТЧИК (CTO)</a:t>
            </a:r>
          </a:p>
          <a:p>
            <a:r>
              <a:rPr lang="ru-RU" sz="1600" dirty="0">
                <a:solidFill>
                  <a:schemeClr val="tx1"/>
                </a:solidFill>
              </a:rPr>
              <a:t>МАРКЕТОЛОГ (СMO) ещё вакантны. На данный момент идёт поиск и проводиться отбор кандидатов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/>
              <a:t>ПЛАНЫ РАЗВИТИЯ</a:t>
            </a:r>
            <a:endParaRPr sz="2800" dirty="0"/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C9F8B7-15DB-422D-8F9D-26568EA54785}"/>
              </a:ext>
            </a:extLst>
          </p:cNvPr>
          <p:cNvSpPr/>
          <p:nvPr/>
        </p:nvSpPr>
        <p:spPr>
          <a:xfrm>
            <a:off x="1255404" y="1791166"/>
            <a:ext cx="523412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функциональности</a:t>
            </a:r>
          </a:p>
          <a:p>
            <a:pPr marL="342900" indent="-342900"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с экспертами и организациями</a:t>
            </a:r>
          </a:p>
          <a:p>
            <a:pPr marL="342900" indent="-342900"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под другие целевые аудитории</a:t>
            </a:r>
          </a:p>
          <a:p>
            <a:pPr marL="342900" indent="-342900"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на другие рынки и языки</a:t>
            </a:r>
          </a:p>
          <a:p>
            <a:pPr marL="342900" indent="-342900"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маркетинговой стратегии</a:t>
            </a:r>
          </a:p>
          <a:p>
            <a:pPr marL="342900" indent="-342900"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данных и обратная связь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/>
              <a:t>КОНТАКТЫ ЛИДЕРА</a:t>
            </a:r>
            <a:endParaRPr sz="3000" dirty="0"/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ru-RU" sz="1600" b="1" dirty="0">
                <a:solidFill>
                  <a:schemeClr val="tx1"/>
                </a:solidFill>
              </a:rPr>
              <a:t>Зинатуллин Тимур Тальгатович</a:t>
            </a:r>
          </a:p>
          <a:p>
            <a:pPr marL="406400" lvl="0" indent="-203200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chemeClr val="tx1"/>
                </a:solidFill>
              </a:rPr>
              <a:t>Telegram</a:t>
            </a:r>
            <a:r>
              <a:rPr lang="ru-RU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chemeClr val="tx1"/>
                </a:solidFill>
              </a:rPr>
              <a:t> @Mr0BrainWash</a:t>
            </a:r>
            <a:endParaRPr lang="ru-RU" dirty="0">
              <a:solidFill>
                <a:schemeClr val="tx1"/>
              </a:solidFill>
            </a:endParaRPr>
          </a:p>
          <a:p>
            <a:pPr marL="406400" lvl="0" indent="-203200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chemeClr val="tx1"/>
                </a:solidFill>
              </a:rPr>
              <a:t>VK</a:t>
            </a:r>
            <a:r>
              <a:rPr lang="ru-RU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            </a:t>
            </a:r>
            <a:r>
              <a:rPr lang="en-US" dirty="0" err="1">
                <a:solidFill>
                  <a:schemeClr val="tx1"/>
                </a:solidFill>
              </a:rPr>
              <a:t>jircniv_rune_farlord_el_nix</a:t>
            </a:r>
            <a:endParaRPr lang="ru-RU" dirty="0">
              <a:solidFill>
                <a:schemeClr val="tx1"/>
              </a:solidFill>
            </a:endParaRPr>
          </a:p>
          <a:p>
            <a:pPr marL="406400" lvl="0" indent="-203200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ru-RU" dirty="0">
                <a:solidFill>
                  <a:schemeClr val="tx1"/>
                </a:solidFill>
              </a:rPr>
              <a:t>Почта:       </a:t>
            </a:r>
            <a:r>
              <a:rPr lang="en-US" dirty="0">
                <a:solidFill>
                  <a:schemeClr val="tx1"/>
                </a:solidFill>
              </a:rPr>
              <a:t>zinatullintimur7@gmail.com</a:t>
            </a: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88DD3B-DBFD-476A-9B2C-C086A0895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551" y="0"/>
            <a:ext cx="2679682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0B5A53-8C67-42E9-989B-9BBFE7464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849" y="1338612"/>
            <a:ext cx="915135" cy="9151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726</Words>
  <Application>Microsoft Office PowerPoint</Application>
  <PresentationFormat>Экран (16:9)</PresentationFormat>
  <Paragraphs>93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Tw Cen MT</vt:lpstr>
      <vt:lpstr>Arial</vt:lpstr>
      <vt:lpstr>Times New Roman</vt:lpstr>
      <vt:lpstr>Helvetica Neue</vt:lpstr>
      <vt:lpstr>Raleway SemiBold</vt:lpstr>
      <vt:lpstr>Calibri</vt:lpstr>
      <vt:lpstr>Raleway</vt:lpstr>
      <vt:lpstr>Контур</vt:lpstr>
      <vt:lpstr>EmoBot Pro</vt:lpstr>
      <vt:lpstr>Презентация PowerPoint</vt:lpstr>
      <vt:lpstr>ЦЕЛЕВАЯ АУДИТОРИЯ</vt:lpstr>
      <vt:lpstr>ПРОБЛЕМА</vt:lpstr>
      <vt:lpstr>РЕШЕНИЕ</vt:lpstr>
      <vt:lpstr>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Тимур</dc:creator>
  <cp:lastModifiedBy>Тимур</cp:lastModifiedBy>
  <cp:revision>21</cp:revision>
  <dcterms:modified xsi:type="dcterms:W3CDTF">2023-08-26T11:07:54Z</dcterms:modified>
</cp:coreProperties>
</file>