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6"/>
  </p:notesMasterIdLst>
  <p:sldIdLst>
    <p:sldId id="263" r:id="rId2"/>
    <p:sldId id="265" r:id="rId3"/>
    <p:sldId id="266" r:id="rId4"/>
    <p:sldId id="277" r:id="rId5"/>
    <p:sldId id="278" r:id="rId6"/>
    <p:sldId id="279" r:id="rId7"/>
    <p:sldId id="267" r:id="rId8"/>
    <p:sldId id="280" r:id="rId9"/>
    <p:sldId id="268" r:id="rId10"/>
    <p:sldId id="269" r:id="rId11"/>
    <p:sldId id="270" r:id="rId12"/>
    <p:sldId id="273" r:id="rId13"/>
    <p:sldId id="275" r:id="rId14"/>
    <p:sldId id="276" r:id="rId15"/>
  </p:sldIdLst>
  <p:sldSz cx="20104100" cy="11309350"/>
  <p:notesSz cx="20104100" cy="1130935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Lato" panose="020F0502020204030203" pitchFamily="34" charset="0"/>
      <p:regular r:id="rId21"/>
      <p:bold r:id="rId22"/>
      <p:italic r:id="rId23"/>
      <p:boldItalic r:id="rId24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9" d="100"/>
          <a:sy n="49" d="100"/>
        </p:scale>
        <p:origin x="768" y="77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11387138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1AB688-5A4B-4CBD-A3B2-7F3D857E5856}" type="datetimeFigureOut">
              <a:rPr lang="ru-RU" smtClean="0"/>
              <a:t>02.11.2022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414463"/>
            <a:ext cx="6784975" cy="3816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11387138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DF9B83-08DD-47E0-A8D8-D84599502C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86637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DF9B83-08DD-47E0-A8D8-D84599502C87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54600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950" b="1" i="0">
                <a:solidFill>
                  <a:schemeClr val="bg1"/>
                </a:solidFill>
                <a:latin typeface="Lato"/>
                <a:cs typeface="La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950" b="1" i="0">
                <a:solidFill>
                  <a:schemeClr val="bg1"/>
                </a:solidFill>
                <a:latin typeface="Lato"/>
                <a:cs typeface="La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950" b="1" i="0">
                <a:solidFill>
                  <a:schemeClr val="bg1"/>
                </a:solidFill>
                <a:latin typeface="Lato"/>
                <a:cs typeface="La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34388" y="936377"/>
            <a:ext cx="18035322" cy="6286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950" b="1" i="0">
                <a:solidFill>
                  <a:schemeClr val="bg1"/>
                </a:solidFill>
                <a:latin typeface="Lato"/>
                <a:cs typeface="La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2601150"/>
            <a:ext cx="18093690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wmf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3.jpeg"/><Relationship Id="rId4" Type="http://schemas.openxmlformats.org/officeDocument/2006/relationships/image" Target="../media/image2.wmf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wmf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3.jpeg"/><Relationship Id="rId4" Type="http://schemas.openxmlformats.org/officeDocument/2006/relationships/image" Target="../media/image2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png"/><Relationship Id="rId5" Type="http://schemas.openxmlformats.org/officeDocument/2006/relationships/image" Target="../media/image3.jpeg"/><Relationship Id="rId4" Type="http://schemas.openxmlformats.org/officeDocument/2006/relationships/image" Target="../media/image2.wmf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png"/><Relationship Id="rId5" Type="http://schemas.openxmlformats.org/officeDocument/2006/relationships/image" Target="../media/image3.jpeg"/><Relationship Id="rId4" Type="http://schemas.openxmlformats.org/officeDocument/2006/relationships/image" Target="../media/image2.wmf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.png"/><Relationship Id="rId5" Type="http://schemas.openxmlformats.org/officeDocument/2006/relationships/image" Target="../media/image3.jpeg"/><Relationship Id="rId4" Type="http://schemas.openxmlformats.org/officeDocument/2006/relationships/image" Target="../media/image2.wmf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.png"/><Relationship Id="rId5" Type="http://schemas.openxmlformats.org/officeDocument/2006/relationships/image" Target="../media/image3.jpeg"/><Relationship Id="rId4" Type="http://schemas.openxmlformats.org/officeDocument/2006/relationships/image" Target="../media/image2.wmf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.png"/><Relationship Id="rId5" Type="http://schemas.openxmlformats.org/officeDocument/2006/relationships/image" Target="../media/image3.jpeg"/><Relationship Id="rId4" Type="http://schemas.openxmlformats.org/officeDocument/2006/relationships/image" Target="../media/image2.wmf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png"/><Relationship Id="rId5" Type="http://schemas.openxmlformats.org/officeDocument/2006/relationships/image" Target="../media/image3.jpeg"/><Relationship Id="rId4" Type="http://schemas.openxmlformats.org/officeDocument/2006/relationships/image" Target="../media/image2.wmf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.png"/><Relationship Id="rId5" Type="http://schemas.openxmlformats.org/officeDocument/2006/relationships/image" Target="../media/image3.jpeg"/><Relationship Id="rId4" Type="http://schemas.openxmlformats.org/officeDocument/2006/relationships/image" Target="../media/image2.w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hdphoto" Target="../media/hdphoto1.wdp"/><Relationship Id="rId7" Type="http://schemas.openxmlformats.org/officeDocument/2006/relationships/image" Target="../media/image2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.png"/><Relationship Id="rId5" Type="http://schemas.openxmlformats.org/officeDocument/2006/relationships/image" Target="../media/image3.jpeg"/><Relationship Id="rId4" Type="http://schemas.openxmlformats.org/officeDocument/2006/relationships/image" Target="../media/image2.w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.jpeg"/><Relationship Id="rId5" Type="http://schemas.openxmlformats.org/officeDocument/2006/relationships/image" Target="../media/image2.wmf"/><Relationship Id="rId4" Type="http://schemas.microsoft.com/office/2007/relationships/hdphoto" Target="../media/hdphoto1.wdp"/><Relationship Id="rId9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2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6.png"/><Relationship Id="rId5" Type="http://schemas.openxmlformats.org/officeDocument/2006/relationships/image" Target="../media/image3.jpeg"/><Relationship Id="rId4" Type="http://schemas.openxmlformats.org/officeDocument/2006/relationships/image" Target="../media/image2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959289" y="10094530"/>
            <a:ext cx="110489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dirty="0">
                <a:latin typeface="Lato"/>
                <a:cs typeface="Lato"/>
              </a:rPr>
              <a:t>8</a:t>
            </a:r>
          </a:p>
        </p:txBody>
      </p:sp>
      <p:sp>
        <p:nvSpPr>
          <p:cNvPr id="45" name="Прямоугольник 44"/>
          <p:cNvSpPr/>
          <p:nvPr/>
        </p:nvSpPr>
        <p:spPr>
          <a:xfrm>
            <a:off x="789079" y="2896781"/>
            <a:ext cx="1388413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chemeClr val="tx2"/>
                </a:solidFill>
              </a:rPr>
              <a:t>Акселерационная программа Ставропольского ГАУ </a:t>
            </a:r>
            <a:r>
              <a:rPr lang="ru-RU" sz="3200" b="1" cap="all" dirty="0">
                <a:solidFill>
                  <a:schemeClr val="tx2"/>
                </a:solidFill>
              </a:rPr>
              <a:t>«</a:t>
            </a:r>
            <a:r>
              <a:rPr lang="ru-RU" sz="3200" b="1" cap="all" dirty="0" err="1">
                <a:solidFill>
                  <a:schemeClr val="tx2"/>
                </a:solidFill>
              </a:rPr>
              <a:t>Agro&amp;InfraUP</a:t>
            </a:r>
            <a:r>
              <a:rPr lang="ru-RU" sz="3200" b="1" cap="all" dirty="0">
                <a:solidFill>
                  <a:schemeClr val="tx2"/>
                </a:solidFill>
              </a:rPr>
              <a:t>»</a:t>
            </a:r>
            <a:endParaRPr lang="ru-RU" sz="3200" b="1" dirty="0">
              <a:solidFill>
                <a:schemeClr val="tx2"/>
              </a:solidFill>
            </a:endParaRPr>
          </a:p>
        </p:txBody>
      </p:sp>
      <p:grpSp>
        <p:nvGrpSpPr>
          <p:cNvPr id="47" name="object 10"/>
          <p:cNvGrpSpPr/>
          <p:nvPr/>
        </p:nvGrpSpPr>
        <p:grpSpPr>
          <a:xfrm>
            <a:off x="12041392" y="3597275"/>
            <a:ext cx="8070850" cy="5436855"/>
            <a:chOff x="11566123" y="1047087"/>
            <a:chExt cx="8538210" cy="7333615"/>
          </a:xfrm>
        </p:grpSpPr>
        <p:sp>
          <p:nvSpPr>
            <p:cNvPr id="48" name="object 11"/>
            <p:cNvSpPr/>
            <p:nvPr/>
          </p:nvSpPr>
          <p:spPr>
            <a:xfrm>
              <a:off x="12830283" y="1108417"/>
              <a:ext cx="7273925" cy="7272655"/>
            </a:xfrm>
            <a:custGeom>
              <a:avLst/>
              <a:gdLst/>
              <a:ahLst/>
              <a:cxnLst/>
              <a:rect l="l" t="t" r="r" b="b"/>
              <a:pathLst>
                <a:path w="7273925" h="7272655">
                  <a:moveTo>
                    <a:pt x="7273809" y="0"/>
                  </a:moveTo>
                  <a:lnTo>
                    <a:pt x="5644561" y="0"/>
                  </a:lnTo>
                  <a:lnTo>
                    <a:pt x="5644561" y="2112050"/>
                  </a:lnTo>
                  <a:lnTo>
                    <a:pt x="2683876" y="2112050"/>
                  </a:lnTo>
                  <a:lnTo>
                    <a:pt x="2683876" y="3552080"/>
                  </a:lnTo>
                  <a:lnTo>
                    <a:pt x="12041" y="3552080"/>
                  </a:lnTo>
                  <a:lnTo>
                    <a:pt x="12041" y="5496115"/>
                  </a:lnTo>
                  <a:lnTo>
                    <a:pt x="0" y="5520125"/>
                  </a:lnTo>
                  <a:lnTo>
                    <a:pt x="2852373" y="5524093"/>
                  </a:lnTo>
                  <a:lnTo>
                    <a:pt x="2852373" y="7272155"/>
                  </a:lnTo>
                  <a:lnTo>
                    <a:pt x="7273809" y="7272155"/>
                  </a:lnTo>
                  <a:lnTo>
                    <a:pt x="7273809" y="0"/>
                  </a:lnTo>
                  <a:close/>
                </a:path>
              </a:pathLst>
            </a:custGeom>
            <a:solidFill>
              <a:srgbClr val="0543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12"/>
            <p:cNvSpPr/>
            <p:nvPr/>
          </p:nvSpPr>
          <p:spPr>
            <a:xfrm>
              <a:off x="11587065" y="1068029"/>
              <a:ext cx="6450330" cy="3185795"/>
            </a:xfrm>
            <a:custGeom>
              <a:avLst/>
              <a:gdLst/>
              <a:ahLst/>
              <a:cxnLst/>
              <a:rect l="l" t="t" r="r" b="b"/>
              <a:pathLst>
                <a:path w="6450330" h="3185795">
                  <a:moveTo>
                    <a:pt x="6450002" y="1705937"/>
                  </a:moveTo>
                  <a:lnTo>
                    <a:pt x="3354002" y="1705937"/>
                  </a:lnTo>
                  <a:lnTo>
                    <a:pt x="3354002" y="3185295"/>
                  </a:lnTo>
                  <a:lnTo>
                    <a:pt x="0" y="3185295"/>
                  </a:lnTo>
                  <a:lnTo>
                    <a:pt x="0" y="990912"/>
                  </a:lnTo>
                  <a:lnTo>
                    <a:pt x="5136545" y="990912"/>
                  </a:lnTo>
                  <a:lnTo>
                    <a:pt x="5136545" y="0"/>
                  </a:lnTo>
                  <a:lnTo>
                    <a:pt x="6445112" y="0"/>
                  </a:lnTo>
                  <a:lnTo>
                    <a:pt x="6450002" y="1705937"/>
                  </a:lnTo>
                  <a:close/>
                </a:path>
              </a:pathLst>
            </a:custGeom>
            <a:ln w="418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13"/>
          <p:cNvSpPr/>
          <p:nvPr/>
        </p:nvSpPr>
        <p:spPr>
          <a:xfrm>
            <a:off x="16666097" y="9476992"/>
            <a:ext cx="3446145" cy="1437005"/>
          </a:xfrm>
          <a:custGeom>
            <a:avLst/>
            <a:gdLst/>
            <a:ahLst/>
            <a:cxnLst/>
            <a:rect l="l" t="t" r="r" b="b"/>
            <a:pathLst>
              <a:path w="3446144" h="1437004">
                <a:moveTo>
                  <a:pt x="3445832" y="0"/>
                </a:moveTo>
                <a:lnTo>
                  <a:pt x="0" y="0"/>
                </a:lnTo>
                <a:lnTo>
                  <a:pt x="0" y="1436511"/>
                </a:lnTo>
                <a:lnTo>
                  <a:pt x="3445832" y="1436511"/>
                </a:lnTo>
                <a:lnTo>
                  <a:pt x="3445832" y="0"/>
                </a:lnTo>
                <a:close/>
              </a:path>
            </a:pathLst>
          </a:custGeom>
          <a:solidFill>
            <a:srgbClr val="E2182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Прямоугольник 55"/>
          <p:cNvSpPr/>
          <p:nvPr/>
        </p:nvSpPr>
        <p:spPr>
          <a:xfrm>
            <a:off x="642037" y="6797675"/>
            <a:ext cx="7568097" cy="44012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Название проекта: </a:t>
            </a:r>
          </a:p>
          <a:p>
            <a:r>
              <a:rPr lang="ru-RU" sz="40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en-US" sz="4000" b="1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TourAGRO</a:t>
            </a:r>
            <a:r>
              <a:rPr lang="ru-RU" sz="40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</a:t>
            </a:r>
            <a:endParaRPr lang="en-US" sz="4000" b="1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4000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40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Слоган: </a:t>
            </a:r>
            <a:endParaRPr lang="en-US" sz="4000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4000" i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«Агротуризм начинается здесь»</a:t>
            </a:r>
          </a:p>
          <a:p>
            <a:endParaRPr lang="ru-RU" sz="4000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40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642037" y="4706458"/>
            <a:ext cx="910941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" sz="40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Название вуза: </a:t>
            </a:r>
            <a:r>
              <a:rPr lang="ru" sz="4000" i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ФГБОУ ВО «Омский ГАУ»  </a:t>
            </a:r>
            <a:endParaRPr lang="ru-RU" sz="4000" i="1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647154" y="5730875"/>
            <a:ext cx="757207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" sz="40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Название  команды: </a:t>
            </a:r>
            <a:r>
              <a:rPr lang="ru" sz="4000" i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АгроФиники</a:t>
            </a:r>
            <a:r>
              <a:rPr lang="ru" sz="40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4000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1212850" y="166669"/>
            <a:ext cx="17941612" cy="1489554"/>
            <a:chOff x="1212850" y="166669"/>
            <a:chExt cx="17941612" cy="1489554"/>
          </a:xfrm>
        </p:grpSpPr>
        <p:pic>
          <p:nvPicPr>
            <p:cNvPr id="42" name="Рисунок 41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56450" y="362045"/>
              <a:ext cx="6590259" cy="1140071"/>
            </a:xfrm>
            <a:prstGeom prst="rect">
              <a:avLst/>
            </a:prstGeom>
          </p:spPr>
        </p:pic>
        <p:pic>
          <p:nvPicPr>
            <p:cNvPr id="54" name="Picture 6" descr="ОСНОВНОЙ герб под резку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2850" y="207939"/>
              <a:ext cx="1560353" cy="1448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6" name="Picture 2" descr="Иннопрактика - Фонд развития Физтех-школ.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2932" y="166669"/>
              <a:ext cx="2180467" cy="12233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Скругленный прямоугольник 2"/>
            <p:cNvSpPr/>
            <p:nvPr/>
          </p:nvSpPr>
          <p:spPr>
            <a:xfrm>
              <a:off x="14638405" y="481187"/>
              <a:ext cx="4516057" cy="9144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5109815" y="608914"/>
              <a:ext cx="35732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/>
                <a:t>Платформа</a:t>
              </a:r>
              <a:r>
                <a:rPr lang="ru-RU" sz="3600" dirty="0"/>
                <a:t> </a:t>
              </a:r>
              <a:r>
                <a:rPr lang="ru-RU" sz="3600" b="1" dirty="0">
                  <a:solidFill>
                    <a:schemeClr val="tx2"/>
                  </a:solidFill>
                </a:rPr>
                <a:t>НТИ</a:t>
              </a:r>
            </a:p>
          </p:txBody>
        </p:sp>
      </p:grp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7C6E68EA-CEB9-49B5-B121-8A84B73E3045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5837" y="6824060"/>
            <a:ext cx="5183506" cy="342614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C3A7FDA-B7FB-4967-BD50-9C24A7D2D945}"/>
              </a:ext>
            </a:extLst>
          </p:cNvPr>
          <p:cNvSpPr txBox="1"/>
          <p:nvPr/>
        </p:nvSpPr>
        <p:spPr>
          <a:xfrm>
            <a:off x="9790210" y="10094530"/>
            <a:ext cx="34461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+mj-lt"/>
              </a:rPr>
              <a:t>Логотип «</a:t>
            </a:r>
            <a:r>
              <a:rPr lang="en-US" sz="2800" dirty="0" err="1">
                <a:latin typeface="+mj-lt"/>
              </a:rPr>
              <a:t>TourAGRO</a:t>
            </a:r>
            <a:r>
              <a:rPr lang="ru-RU" sz="2800" dirty="0">
                <a:latin typeface="+mj-lt"/>
              </a:rPr>
              <a:t>»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959289" y="10094530"/>
            <a:ext cx="110489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dirty="0">
                <a:latin typeface="Lato"/>
                <a:cs typeface="Lato"/>
              </a:rPr>
              <a:t>8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74371" y="2283472"/>
            <a:ext cx="9982479" cy="27829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32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ПРОБЛЕМА, КОТОРУЮ РЕШАЕТ ПРОЕКТ :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3200" dirty="0">
                <a:solidFill>
                  <a:schemeClr val="tx2"/>
                </a:solidFill>
                <a:effectLst/>
                <a:ea typeface="Times New Roman" panose="02020603050405020304" pitchFamily="18" charset="0"/>
              </a:rPr>
              <a:t>Низкий уровень занятости сельского населения и отсутствие заинтересованности городских жителей к селу</a:t>
            </a:r>
            <a:endParaRPr lang="ru-RU" sz="3200" dirty="0">
              <a:solidFill>
                <a:schemeClr val="tx2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</p:txBody>
      </p:sp>
      <p:grpSp>
        <p:nvGrpSpPr>
          <p:cNvPr id="10" name="Группа 9"/>
          <p:cNvGrpSpPr/>
          <p:nvPr/>
        </p:nvGrpSpPr>
        <p:grpSpPr>
          <a:xfrm>
            <a:off x="1128166" y="320675"/>
            <a:ext cx="17941612" cy="1489554"/>
            <a:chOff x="1212850" y="166669"/>
            <a:chExt cx="17941612" cy="1489554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56450" y="362045"/>
              <a:ext cx="6590259" cy="1140071"/>
            </a:xfrm>
            <a:prstGeom prst="rect">
              <a:avLst/>
            </a:prstGeom>
          </p:spPr>
        </p:pic>
        <p:pic>
          <p:nvPicPr>
            <p:cNvPr id="12" name="Picture 6" descr="ОСНОВНОЙ герб под резку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2850" y="207939"/>
              <a:ext cx="1560353" cy="1448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Иннопрактика - Фонд развития Физтех-школ.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2932" y="166669"/>
              <a:ext cx="2180467" cy="12233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Скругленный прямоугольник 13"/>
            <p:cNvSpPr/>
            <p:nvPr/>
          </p:nvSpPr>
          <p:spPr>
            <a:xfrm>
              <a:off x="14638405" y="481187"/>
              <a:ext cx="4516057" cy="9144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5109815" y="608914"/>
              <a:ext cx="35732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/>
                <a:t>Платформа</a:t>
              </a:r>
              <a:r>
                <a:rPr lang="ru-RU" sz="3600" dirty="0"/>
                <a:t> </a:t>
              </a:r>
              <a:r>
                <a:rPr lang="ru-RU" sz="3600" b="1" dirty="0">
                  <a:solidFill>
                    <a:schemeClr val="tx2"/>
                  </a:solidFill>
                </a:rPr>
                <a:t>НТИ</a:t>
              </a:r>
            </a:p>
          </p:txBody>
        </p:sp>
      </p:grp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1CD3894-0BA1-4E4F-8A9C-E220DD74A128}"/>
              </a:ext>
            </a:extLst>
          </p:cNvPr>
          <p:cNvSpPr/>
          <p:nvPr/>
        </p:nvSpPr>
        <p:spPr>
          <a:xfrm>
            <a:off x="13862050" y="2835275"/>
            <a:ext cx="4953000" cy="2362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54D0ADE-8D2F-4B8F-9880-817453975113}"/>
              </a:ext>
            </a:extLst>
          </p:cNvPr>
          <p:cNvSpPr/>
          <p:nvPr/>
        </p:nvSpPr>
        <p:spPr>
          <a:xfrm>
            <a:off x="14395450" y="3825875"/>
            <a:ext cx="914400" cy="914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51CA81F-FCCB-4445-9CB3-A79A039AC75E}"/>
              </a:ext>
            </a:extLst>
          </p:cNvPr>
          <p:cNvSpPr txBox="1"/>
          <p:nvPr/>
        </p:nvSpPr>
        <p:spPr>
          <a:xfrm>
            <a:off x="11499787" y="2283472"/>
            <a:ext cx="8229942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АКТУАЛЬНОСТЬ ТЕМЫ: </a:t>
            </a:r>
          </a:p>
          <a:p>
            <a:pPr algn="just"/>
            <a:r>
              <a:rPr lang="ru-RU" sz="3200" dirty="0">
                <a:solidFill>
                  <a:schemeClr val="tx2"/>
                </a:solidFill>
                <a:effectLst/>
                <a:ea typeface="Times New Roman" panose="02020603050405020304" pitchFamily="18" charset="0"/>
              </a:rPr>
              <a:t>Сельский туризм является относительно перспективным направлением, позволяющим горожанам приобщиться к традиционному укладу жизни сельских жителей. Данный вид туризма предоставляет возможности отдыха для тех, кто по каким-либо причинам позволить себе иные виды туризма не может.</a:t>
            </a:r>
          </a:p>
          <a:p>
            <a:endParaRPr lang="ru-RU" sz="3200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416110E-E348-42A7-8597-344D5B62EC8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1850" y="5066413"/>
            <a:ext cx="8191500" cy="4762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136723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959289" y="10094530"/>
            <a:ext cx="110489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dirty="0">
                <a:latin typeface="Lato"/>
                <a:cs typeface="Lato"/>
              </a:rPr>
              <a:t>8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993026" y="1660176"/>
            <a:ext cx="15544800" cy="28970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32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Что мы предлагаем?</a:t>
            </a:r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ru-RU" sz="3200" i="1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4800" dirty="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</a:rPr>
              <a:t>Бренд «</a:t>
            </a:r>
            <a:r>
              <a:rPr lang="en-US" sz="4800" dirty="0" err="1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</a:rPr>
              <a:t>AgroTOUR</a:t>
            </a:r>
            <a:r>
              <a:rPr lang="ru-RU" sz="4800" dirty="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</a:rPr>
              <a:t>» предполагает создание туристического путешествия по сельской местности Омской области.</a:t>
            </a:r>
            <a:endParaRPr lang="ru-RU" sz="7200" dirty="0">
              <a:solidFill>
                <a:schemeClr val="tx2">
                  <a:lumMod val="75000"/>
                </a:schemeClr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1212850" y="166669"/>
            <a:ext cx="17941612" cy="1489554"/>
            <a:chOff x="1212850" y="166669"/>
            <a:chExt cx="17941612" cy="1489554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56450" y="362045"/>
              <a:ext cx="6590259" cy="1140071"/>
            </a:xfrm>
            <a:prstGeom prst="rect">
              <a:avLst/>
            </a:prstGeom>
          </p:spPr>
        </p:pic>
        <p:pic>
          <p:nvPicPr>
            <p:cNvPr id="12" name="Picture 6" descr="ОСНОВНОЙ герб под резку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2850" y="207939"/>
              <a:ext cx="1560353" cy="1448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Иннопрактика - Фонд развития Физтех-школ.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2932" y="166669"/>
              <a:ext cx="2180467" cy="12233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Скругленный прямоугольник 13"/>
            <p:cNvSpPr/>
            <p:nvPr/>
          </p:nvSpPr>
          <p:spPr>
            <a:xfrm>
              <a:off x="14638405" y="481187"/>
              <a:ext cx="4516057" cy="9144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5109815" y="608914"/>
              <a:ext cx="35732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/>
                <a:t>Платформа</a:t>
              </a:r>
              <a:r>
                <a:rPr lang="ru-RU" sz="3600" dirty="0"/>
                <a:t> </a:t>
              </a:r>
              <a:r>
                <a:rPr lang="ru-RU" sz="3600" b="1" dirty="0">
                  <a:solidFill>
                    <a:schemeClr val="tx2"/>
                  </a:solidFill>
                </a:rPr>
                <a:t>НТИ</a:t>
              </a:r>
            </a:p>
          </p:txBody>
        </p:sp>
      </p:grp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F82BA5B5-C648-4EA3-AE4B-EE918871967E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5850" y="4552855"/>
            <a:ext cx="6551893" cy="4398616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FBEA6D3-A1C1-40DF-9D56-6DD4AE9B69C6}"/>
              </a:ext>
            </a:extLst>
          </p:cNvPr>
          <p:cNvSpPr/>
          <p:nvPr/>
        </p:nvSpPr>
        <p:spPr>
          <a:xfrm>
            <a:off x="2773203" y="7827908"/>
            <a:ext cx="13429377" cy="3505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dirty="0"/>
              <a:t>Культурно-историческая и развлекательная программа </a:t>
            </a:r>
          </a:p>
        </p:txBody>
      </p:sp>
    </p:spTree>
    <p:extLst>
      <p:ext uri="{BB962C8B-B14F-4D97-AF65-F5344CB8AC3E}">
        <p14:creationId xmlns:p14="http://schemas.microsoft.com/office/powerpoint/2010/main" val="1629797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959289" y="10094530"/>
            <a:ext cx="110489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dirty="0">
                <a:latin typeface="Lato"/>
                <a:cs typeface="Lato"/>
              </a:rPr>
              <a:t>8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023462" y="2225675"/>
            <a:ext cx="15544800" cy="1225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32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Что мы предлагаем?</a:t>
            </a:r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ru-RU" sz="3200" i="1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1212850" y="166669"/>
            <a:ext cx="17941612" cy="1489554"/>
            <a:chOff x="1212850" y="166669"/>
            <a:chExt cx="17941612" cy="1489554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56450" y="362045"/>
              <a:ext cx="6590259" cy="1140071"/>
            </a:xfrm>
            <a:prstGeom prst="rect">
              <a:avLst/>
            </a:prstGeom>
          </p:spPr>
        </p:pic>
        <p:pic>
          <p:nvPicPr>
            <p:cNvPr id="12" name="Picture 6" descr="ОСНОВНОЙ герб под резку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2850" y="207939"/>
              <a:ext cx="1560353" cy="1448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Иннопрактика - Фонд развития Физтех-школ.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2932" y="166669"/>
              <a:ext cx="2180467" cy="12233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Скругленный прямоугольник 13"/>
            <p:cNvSpPr/>
            <p:nvPr/>
          </p:nvSpPr>
          <p:spPr>
            <a:xfrm>
              <a:off x="14638405" y="481187"/>
              <a:ext cx="4516057" cy="9144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5109815" y="608914"/>
              <a:ext cx="35732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/>
                <a:t>Платформа</a:t>
              </a:r>
              <a:r>
                <a:rPr lang="ru-RU" sz="3600" dirty="0"/>
                <a:t> </a:t>
              </a:r>
              <a:r>
                <a:rPr lang="ru-RU" sz="3600" b="1" dirty="0">
                  <a:solidFill>
                    <a:schemeClr val="tx2"/>
                  </a:solidFill>
                </a:rPr>
                <a:t>НТИ</a:t>
              </a:r>
            </a:p>
          </p:txBody>
        </p:sp>
      </p:grp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75DB9B5-2E95-4545-B8BD-39FD6FACB18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8050" y="3361757"/>
            <a:ext cx="9829801" cy="6833738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93128BF0-0DCE-49C4-8F8F-715678425959}"/>
              </a:ext>
            </a:extLst>
          </p:cNvPr>
          <p:cNvSpPr/>
          <p:nvPr/>
        </p:nvSpPr>
        <p:spPr>
          <a:xfrm>
            <a:off x="11608201" y="3108387"/>
            <a:ext cx="7433311" cy="5486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/>
              <a:t>Путешествие по Омской области:</a:t>
            </a:r>
          </a:p>
          <a:p>
            <a:pPr algn="ctr"/>
            <a:r>
              <a:rPr lang="ru-RU" sz="3200" dirty="0"/>
              <a:t>Омск-</a:t>
            </a:r>
            <a:r>
              <a:rPr lang="ru-RU" sz="3200" dirty="0" err="1"/>
              <a:t>Эбейты</a:t>
            </a:r>
            <a:r>
              <a:rPr lang="ru-RU" sz="3200" dirty="0"/>
              <a:t>-Берег </a:t>
            </a:r>
            <a:r>
              <a:rPr lang="ru-RU" sz="3200" dirty="0" err="1"/>
              <a:t>Драверта</a:t>
            </a:r>
            <a:r>
              <a:rPr lang="ru-RU" sz="3200" dirty="0"/>
              <a:t>-</a:t>
            </a:r>
            <a:r>
              <a:rPr lang="ru-RU" sz="3200" dirty="0" err="1"/>
              <a:t>Ачаир</a:t>
            </a:r>
            <a:r>
              <a:rPr lang="ru-RU" sz="3200" dirty="0"/>
              <a:t>-Пять озер</a:t>
            </a:r>
          </a:p>
        </p:txBody>
      </p:sp>
    </p:spTree>
    <p:extLst>
      <p:ext uri="{BB962C8B-B14F-4D97-AF65-F5344CB8AC3E}">
        <p14:creationId xmlns:p14="http://schemas.microsoft.com/office/powerpoint/2010/main" val="766187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959289" y="10094530"/>
            <a:ext cx="110489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dirty="0">
                <a:latin typeface="Lato"/>
                <a:cs typeface="Lato"/>
              </a:rPr>
              <a:t>8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023462" y="2225675"/>
            <a:ext cx="15544800" cy="1225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32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Что мы предлагаем?</a:t>
            </a:r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ru-RU" sz="3200" i="1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1212850" y="166669"/>
            <a:ext cx="17941612" cy="1489554"/>
            <a:chOff x="1212850" y="166669"/>
            <a:chExt cx="17941612" cy="1489554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56450" y="362045"/>
              <a:ext cx="6590259" cy="1140071"/>
            </a:xfrm>
            <a:prstGeom prst="rect">
              <a:avLst/>
            </a:prstGeom>
          </p:spPr>
        </p:pic>
        <p:pic>
          <p:nvPicPr>
            <p:cNvPr id="12" name="Picture 6" descr="ОСНОВНОЙ герб под резку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2850" y="207939"/>
              <a:ext cx="1560353" cy="1448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Иннопрактика - Фонд развития Физтех-школ.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2932" y="166669"/>
              <a:ext cx="2180467" cy="12233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Скругленный прямоугольник 13"/>
            <p:cNvSpPr/>
            <p:nvPr/>
          </p:nvSpPr>
          <p:spPr>
            <a:xfrm>
              <a:off x="14638405" y="481187"/>
              <a:ext cx="4516057" cy="9144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5109815" y="608914"/>
              <a:ext cx="35732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/>
                <a:t>Платформа</a:t>
              </a:r>
              <a:r>
                <a:rPr lang="ru-RU" sz="3600" dirty="0"/>
                <a:t> </a:t>
              </a:r>
              <a:r>
                <a:rPr lang="ru-RU" sz="3600" b="1" dirty="0">
                  <a:solidFill>
                    <a:schemeClr val="tx2"/>
                  </a:solidFill>
                </a:rPr>
                <a:t>НТИ</a:t>
              </a:r>
            </a:p>
          </p:txBody>
        </p:sp>
      </p:grp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93128BF0-0DCE-49C4-8F8F-715678425959}"/>
              </a:ext>
            </a:extLst>
          </p:cNvPr>
          <p:cNvSpPr/>
          <p:nvPr/>
        </p:nvSpPr>
        <p:spPr>
          <a:xfrm>
            <a:off x="11608201" y="3108387"/>
            <a:ext cx="7433311" cy="5486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32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09E9C5B-ADCD-41D5-ABFF-6ECA190F244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8450" y="3371807"/>
            <a:ext cx="5566446" cy="41909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FEBC640-483B-4E3D-8B9A-9EA61E12541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2438" y="3214916"/>
            <a:ext cx="6172200" cy="47181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06F2547-CBF1-4611-A89C-16E7C39887E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314638" y="3295583"/>
            <a:ext cx="7721600" cy="4343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AC792D2-D36E-47CD-807B-01122F90AA5D}"/>
              </a:ext>
            </a:extLst>
          </p:cNvPr>
          <p:cNvSpPr txBox="1"/>
          <p:nvPr/>
        </p:nvSpPr>
        <p:spPr>
          <a:xfrm>
            <a:off x="2452477" y="8616357"/>
            <a:ext cx="34402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err="1"/>
              <a:t>Эбейты</a:t>
            </a:r>
            <a:endParaRPr lang="ru-RU" sz="36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B0A2886-B5D2-4DCF-BA6E-77C69A935443}"/>
              </a:ext>
            </a:extLst>
          </p:cNvPr>
          <p:cNvSpPr txBox="1"/>
          <p:nvPr/>
        </p:nvSpPr>
        <p:spPr>
          <a:xfrm>
            <a:off x="10451579" y="8514494"/>
            <a:ext cx="36622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/>
              <a:t>Берег </a:t>
            </a:r>
            <a:r>
              <a:rPr lang="ru-RU" sz="3600" dirty="0" err="1"/>
              <a:t>Драверта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0184956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959289" y="10094530"/>
            <a:ext cx="110489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dirty="0">
                <a:latin typeface="Lato"/>
                <a:cs typeface="Lato"/>
              </a:rPr>
              <a:t>8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023462" y="2225675"/>
            <a:ext cx="15544800" cy="1225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32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Что мы предлагаем?</a:t>
            </a:r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ru-RU" sz="3200" i="1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1212850" y="166669"/>
            <a:ext cx="17941612" cy="1489554"/>
            <a:chOff x="1212850" y="166669"/>
            <a:chExt cx="17941612" cy="1489554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56450" y="362045"/>
              <a:ext cx="6590259" cy="1140071"/>
            </a:xfrm>
            <a:prstGeom prst="rect">
              <a:avLst/>
            </a:prstGeom>
          </p:spPr>
        </p:pic>
        <p:pic>
          <p:nvPicPr>
            <p:cNvPr id="12" name="Picture 6" descr="ОСНОВНОЙ герб под резку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2850" y="207939"/>
              <a:ext cx="1560353" cy="1448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Иннопрактика - Фонд развития Физтех-школ.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2932" y="166669"/>
              <a:ext cx="2180467" cy="12233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Скругленный прямоугольник 13"/>
            <p:cNvSpPr/>
            <p:nvPr/>
          </p:nvSpPr>
          <p:spPr>
            <a:xfrm>
              <a:off x="14638405" y="481187"/>
              <a:ext cx="4516057" cy="9144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5109815" y="608914"/>
              <a:ext cx="35732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/>
                <a:t>Платформа</a:t>
              </a:r>
              <a:r>
                <a:rPr lang="ru-RU" sz="3600" dirty="0"/>
                <a:t> </a:t>
              </a:r>
              <a:r>
                <a:rPr lang="ru-RU" sz="3600" b="1" dirty="0">
                  <a:solidFill>
                    <a:schemeClr val="tx2"/>
                  </a:solidFill>
                </a:rPr>
                <a:t>НТИ</a:t>
              </a:r>
            </a:p>
          </p:txBody>
        </p:sp>
      </p:grp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93128BF0-0DCE-49C4-8F8F-715678425959}"/>
              </a:ext>
            </a:extLst>
          </p:cNvPr>
          <p:cNvSpPr/>
          <p:nvPr/>
        </p:nvSpPr>
        <p:spPr>
          <a:xfrm>
            <a:off x="11608201" y="3108387"/>
            <a:ext cx="7433311" cy="5486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32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AC792D2-D36E-47CD-807B-01122F90AA5D}"/>
              </a:ext>
            </a:extLst>
          </p:cNvPr>
          <p:cNvSpPr txBox="1"/>
          <p:nvPr/>
        </p:nvSpPr>
        <p:spPr>
          <a:xfrm>
            <a:off x="2452477" y="8616357"/>
            <a:ext cx="34402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err="1"/>
              <a:t>Ачаир</a:t>
            </a:r>
            <a:endParaRPr lang="ru-RU" sz="36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B0A2886-B5D2-4DCF-BA6E-77C69A935443}"/>
              </a:ext>
            </a:extLst>
          </p:cNvPr>
          <p:cNvSpPr txBox="1"/>
          <p:nvPr/>
        </p:nvSpPr>
        <p:spPr>
          <a:xfrm>
            <a:off x="10451579" y="8514494"/>
            <a:ext cx="36622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/>
              <a:t>Пять озер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6B2B018-8A21-4E9C-9DD7-B9C7FACBF77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61663" y="3749675"/>
            <a:ext cx="6376677" cy="4259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7C5CFA81-3868-419E-9F64-48051CC3A2E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49327" y="3688462"/>
            <a:ext cx="7244888" cy="42599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30427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959289" y="10094530"/>
            <a:ext cx="110489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dirty="0">
                <a:latin typeface="Lato"/>
                <a:cs typeface="Lato"/>
              </a:rPr>
              <a:t>8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44140" y="2378075"/>
            <a:ext cx="14635677" cy="1122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32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Результаты испытаний, опросов, интервью –  позволяющие судить об актуальности проблемы и востребованности решения</a:t>
            </a:r>
          </a:p>
        </p:txBody>
      </p:sp>
      <p:grpSp>
        <p:nvGrpSpPr>
          <p:cNvPr id="10" name="Группа 9"/>
          <p:cNvGrpSpPr/>
          <p:nvPr/>
        </p:nvGrpSpPr>
        <p:grpSpPr>
          <a:xfrm>
            <a:off x="1212850" y="166669"/>
            <a:ext cx="17941612" cy="1489554"/>
            <a:chOff x="1212850" y="166669"/>
            <a:chExt cx="17941612" cy="1489554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56450" y="362045"/>
              <a:ext cx="6590259" cy="1140071"/>
            </a:xfrm>
            <a:prstGeom prst="rect">
              <a:avLst/>
            </a:prstGeom>
          </p:spPr>
        </p:pic>
        <p:pic>
          <p:nvPicPr>
            <p:cNvPr id="12" name="Picture 6" descr="ОСНОВНОЙ герб под резку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2850" y="207939"/>
              <a:ext cx="1560353" cy="1448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Иннопрактика - Фонд развития Физтех-школ.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2932" y="166669"/>
              <a:ext cx="2180467" cy="12233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Скругленный прямоугольник 13"/>
            <p:cNvSpPr/>
            <p:nvPr/>
          </p:nvSpPr>
          <p:spPr>
            <a:xfrm>
              <a:off x="14638405" y="481187"/>
              <a:ext cx="4516057" cy="9144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5109815" y="608914"/>
              <a:ext cx="35732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/>
                <a:t>Платформа</a:t>
              </a:r>
              <a:r>
                <a:rPr lang="ru-RU" sz="3600" dirty="0"/>
                <a:t> </a:t>
              </a:r>
              <a:r>
                <a:rPr lang="ru-RU" sz="3600" b="1" dirty="0">
                  <a:solidFill>
                    <a:schemeClr val="tx2"/>
                  </a:solidFill>
                </a:rPr>
                <a:t>НТИ</a:t>
              </a:r>
            </a:p>
          </p:txBody>
        </p:sp>
      </p:grp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167C9B9-4BE2-4275-B193-03F5732676D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7601" y="3786488"/>
            <a:ext cx="8766637" cy="422433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2E90624-8E86-4AE2-A290-CEFC1261ACF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15563" y="3786488"/>
            <a:ext cx="9245683" cy="4146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488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959289" y="10094530"/>
            <a:ext cx="110489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dirty="0">
                <a:latin typeface="Lato"/>
                <a:cs typeface="Lato"/>
              </a:rPr>
              <a:t>8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44140" y="2378075"/>
            <a:ext cx="14635677" cy="1122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32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Результаты испытаний, опросов, интервью –  позволяющие судить об актуальности проблемы и востребованности решения</a:t>
            </a:r>
          </a:p>
        </p:txBody>
      </p:sp>
      <p:grpSp>
        <p:nvGrpSpPr>
          <p:cNvPr id="10" name="Группа 9"/>
          <p:cNvGrpSpPr/>
          <p:nvPr/>
        </p:nvGrpSpPr>
        <p:grpSpPr>
          <a:xfrm>
            <a:off x="1212850" y="166669"/>
            <a:ext cx="17941612" cy="1489554"/>
            <a:chOff x="1212850" y="166669"/>
            <a:chExt cx="17941612" cy="1489554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56450" y="362045"/>
              <a:ext cx="6590259" cy="1140071"/>
            </a:xfrm>
            <a:prstGeom prst="rect">
              <a:avLst/>
            </a:prstGeom>
          </p:spPr>
        </p:pic>
        <p:pic>
          <p:nvPicPr>
            <p:cNvPr id="12" name="Picture 6" descr="ОСНОВНОЙ герб под резку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2850" y="207939"/>
              <a:ext cx="1560353" cy="1448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Иннопрактика - Фонд развития Физтех-школ.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2932" y="166669"/>
              <a:ext cx="2180467" cy="12233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Скругленный прямоугольник 13"/>
            <p:cNvSpPr/>
            <p:nvPr/>
          </p:nvSpPr>
          <p:spPr>
            <a:xfrm>
              <a:off x="14638405" y="481187"/>
              <a:ext cx="4516057" cy="9144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5109815" y="608914"/>
              <a:ext cx="35732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/>
                <a:t>Платформа</a:t>
              </a:r>
              <a:r>
                <a:rPr lang="ru-RU" sz="3600" dirty="0"/>
                <a:t> </a:t>
              </a:r>
              <a:r>
                <a:rPr lang="ru-RU" sz="3600" b="1" dirty="0">
                  <a:solidFill>
                    <a:schemeClr val="tx2"/>
                  </a:solidFill>
                </a:rPr>
                <a:t>НТИ</a:t>
              </a:r>
            </a:p>
          </p:txBody>
        </p:sp>
      </p:grp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AC4FE3F-5FBD-4337-8904-E2FEA14F0E3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8450" y="3825875"/>
            <a:ext cx="9172844" cy="421924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B0CA93B-B660-4636-9020-A2AC8C7133C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70199" y="3825876"/>
            <a:ext cx="9408597" cy="4219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25170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959289" y="10094530"/>
            <a:ext cx="110489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dirty="0">
                <a:latin typeface="Lato"/>
                <a:cs typeface="Lato"/>
              </a:rPr>
              <a:t>8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060450" y="2421406"/>
            <a:ext cx="16078200" cy="1088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32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КОНКУРЕНЦИЯ</a:t>
            </a:r>
            <a:endParaRPr lang="ru-RU" sz="3200" i="1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ru-RU" sz="3200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1212850" y="166669"/>
            <a:ext cx="17941612" cy="1489554"/>
            <a:chOff x="1212850" y="166669"/>
            <a:chExt cx="17941612" cy="1489554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56450" y="362045"/>
              <a:ext cx="6590259" cy="1140071"/>
            </a:xfrm>
            <a:prstGeom prst="rect">
              <a:avLst/>
            </a:prstGeom>
          </p:spPr>
        </p:pic>
        <p:pic>
          <p:nvPicPr>
            <p:cNvPr id="12" name="Picture 6" descr="ОСНОВНОЙ герб под резку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2850" y="207939"/>
              <a:ext cx="1560353" cy="1448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Иннопрактика - Фонд развития Физтех-школ.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2932" y="166669"/>
              <a:ext cx="2180467" cy="12233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Скругленный прямоугольник 13"/>
            <p:cNvSpPr/>
            <p:nvPr/>
          </p:nvSpPr>
          <p:spPr>
            <a:xfrm>
              <a:off x="14638405" y="481187"/>
              <a:ext cx="4516057" cy="9144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5109815" y="608914"/>
              <a:ext cx="35732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/>
                <a:t>Платформа</a:t>
              </a:r>
              <a:r>
                <a:rPr lang="ru-RU" sz="3600" dirty="0"/>
                <a:t> </a:t>
              </a:r>
              <a:r>
                <a:rPr lang="ru-RU" sz="3600" b="1" dirty="0">
                  <a:solidFill>
                    <a:schemeClr val="tx2"/>
                  </a:solidFill>
                </a:rPr>
                <a:t>НТИ</a:t>
              </a: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F692F0C4-D139-4DBB-98B6-5D34DF3D966B}"/>
              </a:ext>
            </a:extLst>
          </p:cNvPr>
          <p:cNvSpPr txBox="1"/>
          <p:nvPr/>
        </p:nvSpPr>
        <p:spPr>
          <a:xfrm>
            <a:off x="911166" y="3216275"/>
            <a:ext cx="12569884" cy="68364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06003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</a:t>
            </a:r>
            <a:r>
              <a:rPr lang="ru-RU" sz="3200" b="1" dirty="0">
                <a:solidFill>
                  <a:srgbClr val="06003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сожалению, туристические фирмы Омска не предоставляют большого количества услуг на данном рынке. Мы смогли выделить следующих существенных конкурентов, предлагающих следующие туры: </a:t>
            </a:r>
            <a:endParaRPr lang="ru-RU" sz="32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200000"/>
              </a:lnSpc>
              <a:buFont typeface="+mj-lt"/>
              <a:buAutoNum type="arabicPeriod"/>
            </a:pPr>
            <a:r>
              <a:rPr lang="ru-RU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«Дискавери». Тур Омск – д. </a:t>
            </a:r>
            <a:r>
              <a:rPr lang="ru-RU" sz="3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Окунево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(3дня/2 ночи). Стоимость - 9500₽.</a:t>
            </a:r>
            <a:endParaRPr lang="ru-RU" sz="32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200000"/>
              </a:lnSpc>
              <a:buFont typeface="+mj-lt"/>
              <a:buAutoNum type="arabicPeriod"/>
            </a:pPr>
            <a:r>
              <a:rPr lang="ru-RU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«</a:t>
            </a:r>
            <a:r>
              <a:rPr lang="ru-RU" sz="3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Трэвэл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Урал». Омск – д. </a:t>
            </a:r>
            <a:r>
              <a:rPr lang="ru-RU" sz="3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Окунево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(11 дней/9 ночей). Стоимость - 37100₽.</a:t>
            </a:r>
            <a:endParaRPr lang="ru-RU" sz="32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200000"/>
              </a:lnSpc>
              <a:buFont typeface="+mj-lt"/>
              <a:buAutoNum type="arabicPeriod"/>
            </a:pPr>
            <a:r>
              <a:rPr lang="ru-RU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«</a:t>
            </a:r>
            <a:r>
              <a:rPr lang="ru-RU" sz="3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ОмскТур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». Омск – о. </a:t>
            </a:r>
            <a:r>
              <a:rPr lang="ru-RU" sz="3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Эбейты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(10 часов). Стоимость - 2300₽.</a:t>
            </a:r>
            <a:endParaRPr lang="ru-RU" sz="32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AC978A5-B87F-445D-BB29-2B7EA430546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481050" y="2050114"/>
            <a:ext cx="6146281" cy="34521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2A36039-582C-43F5-A2C8-A47FF36C768B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6615"/>
          <a:stretch/>
        </p:blipFill>
        <p:spPr>
          <a:xfrm>
            <a:off x="13439137" y="5769799"/>
            <a:ext cx="6188193" cy="40154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987732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959289" y="10094530"/>
            <a:ext cx="110489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dirty="0">
                <a:latin typeface="Lato"/>
                <a:cs typeface="Lato"/>
              </a:rPr>
              <a:t>8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27050" y="2122131"/>
            <a:ext cx="17830800" cy="15808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БИЗНЕС-МОДЕЛЬ И СМЕТА ПРОЕКТА </a:t>
            </a:r>
          </a:p>
          <a:p>
            <a:endParaRPr lang="ru-RU" sz="3200" dirty="0">
              <a:solidFill>
                <a:schemeClr val="tx2">
                  <a:lumMod val="75000"/>
                </a:schemeClr>
              </a:solidFill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ru-RU" sz="3200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1212850" y="166669"/>
            <a:ext cx="17941612" cy="1489554"/>
            <a:chOff x="1212850" y="166669"/>
            <a:chExt cx="17941612" cy="1489554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56450" y="362045"/>
              <a:ext cx="6590259" cy="1140071"/>
            </a:xfrm>
            <a:prstGeom prst="rect">
              <a:avLst/>
            </a:prstGeom>
          </p:spPr>
        </p:pic>
        <p:pic>
          <p:nvPicPr>
            <p:cNvPr id="12" name="Picture 6" descr="ОСНОВНОЙ герб под резку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2850" y="207939"/>
              <a:ext cx="1560353" cy="1448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Иннопрактика - Фонд развития Физтех-школ.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2932" y="166669"/>
              <a:ext cx="2180467" cy="12233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Скругленный прямоугольник 13"/>
            <p:cNvSpPr/>
            <p:nvPr/>
          </p:nvSpPr>
          <p:spPr>
            <a:xfrm>
              <a:off x="14638405" y="481187"/>
              <a:ext cx="4516057" cy="9144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5109815" y="608914"/>
              <a:ext cx="35732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/>
                <a:t>Платформа</a:t>
              </a:r>
              <a:r>
                <a:rPr lang="ru-RU" sz="3600" dirty="0"/>
                <a:t> </a:t>
              </a:r>
              <a:r>
                <a:rPr lang="ru-RU" sz="3600" b="1" dirty="0">
                  <a:solidFill>
                    <a:schemeClr val="tx2"/>
                  </a:solidFill>
                </a:rPr>
                <a:t>НТИ</a:t>
              </a:r>
            </a:p>
          </p:txBody>
        </p:sp>
      </p:grp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8EFCE1F-1113-4AAF-B068-CCE3097CA97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5650" y="2732263"/>
            <a:ext cx="16950582" cy="7564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7550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959289" y="10094530"/>
            <a:ext cx="110489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dirty="0">
                <a:latin typeface="Lato"/>
                <a:cs typeface="Lato"/>
              </a:rPr>
              <a:t>8</a:t>
            </a:r>
            <a:endParaRPr sz="1150">
              <a:latin typeface="Lato"/>
              <a:cs typeface="Lato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27050" y="3902075"/>
            <a:ext cx="17455077" cy="20966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32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ПРОГНОЗЫ ИЛИ  ЭТАПЫ </a:t>
            </a:r>
          </a:p>
          <a:p>
            <a:pPr lvl="0"/>
            <a:endParaRPr lang="ru-RU" sz="3200" dirty="0">
              <a:solidFill>
                <a:schemeClr val="tx2">
                  <a:lumMod val="75000"/>
                </a:schemeClr>
              </a:solidFill>
              <a:cs typeface="Times New Roman" panose="02020603050405020304" pitchFamily="18" charset="0"/>
            </a:endParaRPr>
          </a:p>
          <a:p>
            <a:pPr lvl="0"/>
            <a:endParaRPr lang="ru-RU" sz="3200" i="1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ru-RU" sz="3200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1212850" y="166669"/>
            <a:ext cx="17941612" cy="1489554"/>
            <a:chOff x="1212850" y="166669"/>
            <a:chExt cx="17941612" cy="1489554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56450" y="362045"/>
              <a:ext cx="6590259" cy="1140071"/>
            </a:xfrm>
            <a:prstGeom prst="rect">
              <a:avLst/>
            </a:prstGeom>
          </p:spPr>
        </p:pic>
        <p:pic>
          <p:nvPicPr>
            <p:cNvPr id="12" name="Picture 6" descr="ОСНОВНОЙ герб под резку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2850" y="207939"/>
              <a:ext cx="1560353" cy="1448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Иннопрактика - Фонд развития Физтех-школ.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2932" y="166669"/>
              <a:ext cx="2180467" cy="12233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Скругленный прямоугольник 13"/>
            <p:cNvSpPr/>
            <p:nvPr/>
          </p:nvSpPr>
          <p:spPr>
            <a:xfrm>
              <a:off x="14638405" y="481187"/>
              <a:ext cx="4516057" cy="9144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5109815" y="608914"/>
              <a:ext cx="35732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/>
                <a:t>Платформа</a:t>
              </a:r>
              <a:r>
                <a:rPr lang="ru-RU" sz="3600" dirty="0"/>
                <a:t> </a:t>
              </a:r>
              <a:r>
                <a:rPr lang="ru-RU" sz="3600" b="1" dirty="0">
                  <a:solidFill>
                    <a:schemeClr val="tx2"/>
                  </a:solidFill>
                </a:rPr>
                <a:t>НТИ</a:t>
              </a:r>
            </a:p>
          </p:txBody>
        </p:sp>
      </p:grp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37445F65-DC13-4391-8AF5-8515081EE67D}"/>
              </a:ext>
            </a:extLst>
          </p:cNvPr>
          <p:cNvPicPr/>
          <p:nvPr/>
        </p:nvPicPr>
        <p:blipFill rotWithShape="1">
          <a:blip r:embed="rId6"/>
          <a:srcRect l="31042" t="45154" r="37402" b="31129"/>
          <a:stretch/>
        </p:blipFill>
        <p:spPr bwMode="auto">
          <a:xfrm>
            <a:off x="6165849" y="2606675"/>
            <a:ext cx="12517205" cy="6781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0339144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959289" y="10094530"/>
            <a:ext cx="110489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dirty="0">
                <a:latin typeface="Lato"/>
                <a:cs typeface="Lato"/>
              </a:rPr>
              <a:t>8</a:t>
            </a:r>
            <a:endParaRPr sz="1150">
              <a:latin typeface="Lato"/>
              <a:cs typeface="Lato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1212850" y="166669"/>
            <a:ext cx="17941612" cy="1489554"/>
            <a:chOff x="1212850" y="166669"/>
            <a:chExt cx="17941612" cy="1489554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56450" y="362045"/>
              <a:ext cx="6590259" cy="1140071"/>
            </a:xfrm>
            <a:prstGeom prst="rect">
              <a:avLst/>
            </a:prstGeom>
          </p:spPr>
        </p:pic>
        <p:pic>
          <p:nvPicPr>
            <p:cNvPr id="12" name="Picture 6" descr="ОСНОВНОЙ герб под резку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2850" y="207939"/>
              <a:ext cx="1560353" cy="1448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Иннопрактика - Фонд развития Физтех-школ.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2932" y="166669"/>
              <a:ext cx="2180467" cy="12233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Скругленный прямоугольник 13"/>
            <p:cNvSpPr/>
            <p:nvPr/>
          </p:nvSpPr>
          <p:spPr>
            <a:xfrm>
              <a:off x="14638405" y="481187"/>
              <a:ext cx="4516057" cy="9144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5109815" y="608914"/>
              <a:ext cx="35732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/>
                <a:t>Платформа</a:t>
              </a:r>
              <a:r>
                <a:rPr lang="ru-RU" sz="3600" dirty="0"/>
                <a:t> </a:t>
              </a:r>
              <a:r>
                <a:rPr lang="ru-RU" sz="3600" b="1" dirty="0">
                  <a:solidFill>
                    <a:schemeClr val="tx2"/>
                  </a:solidFill>
                </a:rPr>
                <a:t>НТИ</a:t>
              </a:r>
            </a:p>
          </p:txBody>
        </p:sp>
      </p:grp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EE9A754-2CEF-4ECB-A687-19BFFC1080A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1837" y="2987675"/>
            <a:ext cx="4443413" cy="6477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26226A6-B2D3-40BD-8445-F0DAF0EA376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77786" y="2987675"/>
            <a:ext cx="4200995" cy="631135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C998B49-9D72-4EEB-AAB7-A63E5B25EA5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461240" y="2927998"/>
            <a:ext cx="5009636" cy="6311352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C933209B-A903-4E68-A3DA-290FA694D368}"/>
              </a:ext>
            </a:extLst>
          </p:cNvPr>
          <p:cNvSpPr/>
          <p:nvPr/>
        </p:nvSpPr>
        <p:spPr>
          <a:xfrm>
            <a:off x="450850" y="0"/>
            <a:ext cx="914400" cy="914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410EA59C-89BC-4F1E-BDD0-B8346C223922}"/>
              </a:ext>
            </a:extLst>
          </p:cNvPr>
          <p:cNvSpPr/>
          <p:nvPr/>
        </p:nvSpPr>
        <p:spPr>
          <a:xfrm>
            <a:off x="450850" y="0"/>
            <a:ext cx="914400" cy="914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D79AEF0-99B9-4DD5-94CF-8249088C62D8}"/>
              </a:ext>
            </a:extLst>
          </p:cNvPr>
          <p:cNvSpPr txBox="1"/>
          <p:nvPr/>
        </p:nvSpPr>
        <p:spPr>
          <a:xfrm>
            <a:off x="731837" y="9464675"/>
            <a:ext cx="412919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/>
              <a:t>Лидер</a:t>
            </a:r>
          </a:p>
          <a:p>
            <a:pPr algn="ctr"/>
            <a:r>
              <a:rPr lang="ru-RU" sz="3600" dirty="0"/>
              <a:t>Осипенко Елизавета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9F5F8B7-D7AF-4A73-82C8-86DB962B97AF}"/>
              </a:ext>
            </a:extLst>
          </p:cNvPr>
          <p:cNvSpPr txBox="1"/>
          <p:nvPr/>
        </p:nvSpPr>
        <p:spPr>
          <a:xfrm>
            <a:off x="6700339" y="9595330"/>
            <a:ext cx="33908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/>
              <a:t>Бухгалтер</a:t>
            </a:r>
          </a:p>
          <a:p>
            <a:pPr algn="ctr"/>
            <a:r>
              <a:rPr lang="ru-RU" sz="3600" dirty="0"/>
              <a:t>Маликов Артем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CB2B85B-B216-4A96-832A-376F09C108F7}"/>
              </a:ext>
            </a:extLst>
          </p:cNvPr>
          <p:cNvSpPr txBox="1"/>
          <p:nvPr/>
        </p:nvSpPr>
        <p:spPr>
          <a:xfrm>
            <a:off x="14025602" y="9815762"/>
            <a:ext cx="48298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/>
              <a:t>Дизайнер</a:t>
            </a:r>
          </a:p>
          <a:p>
            <a:pPr algn="ctr"/>
            <a:r>
              <a:rPr lang="ru-RU" sz="3600" dirty="0"/>
              <a:t>Черепанова Виктория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36149AF-9606-452D-8544-5F6E28422336}"/>
              </a:ext>
            </a:extLst>
          </p:cNvPr>
          <p:cNvSpPr txBox="1"/>
          <p:nvPr/>
        </p:nvSpPr>
        <p:spPr>
          <a:xfrm>
            <a:off x="7487917" y="1714783"/>
            <a:ext cx="6400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/>
              <a:t>НАША КОМАНДА</a:t>
            </a:r>
          </a:p>
        </p:txBody>
      </p:sp>
    </p:spTree>
    <p:extLst>
      <p:ext uri="{BB962C8B-B14F-4D97-AF65-F5344CB8AC3E}">
        <p14:creationId xmlns:p14="http://schemas.microsoft.com/office/powerpoint/2010/main" val="38722114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959289" y="10094530"/>
            <a:ext cx="110489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dirty="0">
                <a:latin typeface="Lato"/>
                <a:cs typeface="Lato"/>
              </a:rPr>
              <a:t>8</a:t>
            </a:r>
            <a:endParaRPr sz="1150">
              <a:latin typeface="Lato"/>
              <a:cs typeface="Lato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613650" y="1850900"/>
            <a:ext cx="7162800" cy="1365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/>
              <a:t>НАША КОМАНДА</a:t>
            </a:r>
          </a:p>
          <a:p>
            <a:endParaRPr lang="ru-RU" dirty="0"/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ru-RU" sz="3200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1212850" y="166669"/>
            <a:ext cx="17941612" cy="1489554"/>
            <a:chOff x="1212850" y="166669"/>
            <a:chExt cx="17941612" cy="1489554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56450" y="362045"/>
              <a:ext cx="6590259" cy="1140071"/>
            </a:xfrm>
            <a:prstGeom prst="rect">
              <a:avLst/>
            </a:prstGeom>
          </p:spPr>
        </p:pic>
        <p:pic>
          <p:nvPicPr>
            <p:cNvPr id="12" name="Picture 6" descr="ОСНОВНОЙ герб под резку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2850" y="207939"/>
              <a:ext cx="1560353" cy="1448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Иннопрактика - Фонд развития Физтех-школ.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2932" y="166669"/>
              <a:ext cx="2180467" cy="12233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Скругленный прямоугольник 13"/>
            <p:cNvSpPr/>
            <p:nvPr/>
          </p:nvSpPr>
          <p:spPr>
            <a:xfrm>
              <a:off x="14638405" y="481187"/>
              <a:ext cx="4516057" cy="9144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5109815" y="608914"/>
              <a:ext cx="35732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/>
                <a:t>Платформа</a:t>
              </a:r>
              <a:r>
                <a:rPr lang="ru-RU" sz="3600" dirty="0"/>
                <a:t> </a:t>
              </a:r>
              <a:r>
                <a:rPr lang="ru-RU" sz="3600" b="1" dirty="0">
                  <a:solidFill>
                    <a:schemeClr val="tx2"/>
                  </a:solidFill>
                </a:rPr>
                <a:t>НТИ</a:t>
              </a:r>
            </a:p>
          </p:txBody>
        </p:sp>
      </p:grp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5771FF1-4681-4556-9423-CA6A27E7096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4250" y="3314049"/>
            <a:ext cx="4495800" cy="6309895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4F91D95D-CDCB-49F4-AB4B-ACAA19F0EAB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23050" y="3216274"/>
            <a:ext cx="4813762" cy="6407669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CA117386-ACAF-4BF4-9217-B5B22A44815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023850" y="2862398"/>
            <a:ext cx="4661362" cy="6761545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CD28B50A-8F86-456D-9F96-532164E31735}"/>
              </a:ext>
            </a:extLst>
          </p:cNvPr>
          <p:cNvSpPr txBox="1"/>
          <p:nvPr/>
        </p:nvSpPr>
        <p:spPr>
          <a:xfrm>
            <a:off x="1212850" y="9696295"/>
            <a:ext cx="4495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/>
              <a:t>Координатор</a:t>
            </a:r>
          </a:p>
          <a:p>
            <a:pPr algn="ctr"/>
            <a:r>
              <a:rPr lang="ru-RU" sz="3600" dirty="0" err="1"/>
              <a:t>Чуянова</a:t>
            </a:r>
            <a:r>
              <a:rPr lang="ru-RU" sz="3600" dirty="0"/>
              <a:t> Галина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AC77742-7E92-4DA1-949D-F507DDDF7439}"/>
              </a:ext>
            </a:extLst>
          </p:cNvPr>
          <p:cNvSpPr txBox="1"/>
          <p:nvPr/>
        </p:nvSpPr>
        <p:spPr>
          <a:xfrm>
            <a:off x="6570575" y="9803760"/>
            <a:ext cx="491871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/>
              <a:t>Маркетолог</a:t>
            </a:r>
          </a:p>
          <a:p>
            <a:pPr algn="ctr"/>
            <a:r>
              <a:rPr lang="ru-RU" sz="3600" dirty="0"/>
              <a:t>Аксенов Денис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2B4CA5E-2F4D-4DCA-8BC1-14F5927A6989}"/>
              </a:ext>
            </a:extLst>
          </p:cNvPr>
          <p:cNvSpPr txBox="1"/>
          <p:nvPr/>
        </p:nvSpPr>
        <p:spPr>
          <a:xfrm>
            <a:off x="13209089" y="9880024"/>
            <a:ext cx="46613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/>
              <a:t>Аналитик-стратег</a:t>
            </a:r>
          </a:p>
          <a:p>
            <a:pPr algn="ctr"/>
            <a:r>
              <a:rPr lang="ru-RU" sz="3600" dirty="0"/>
              <a:t>Чиж Кирилл</a:t>
            </a:r>
          </a:p>
        </p:txBody>
      </p:sp>
    </p:spTree>
    <p:extLst>
      <p:ext uri="{BB962C8B-B14F-4D97-AF65-F5344CB8AC3E}">
        <p14:creationId xmlns:p14="http://schemas.microsoft.com/office/powerpoint/2010/main" val="9963730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959289" y="10094530"/>
            <a:ext cx="110489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dirty="0">
                <a:latin typeface="Lato"/>
                <a:cs typeface="Lato"/>
              </a:rPr>
              <a:t>8</a:t>
            </a:r>
            <a:endParaRPr sz="1150">
              <a:latin typeface="Lato"/>
              <a:cs typeface="Lato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1212850" y="166669"/>
            <a:ext cx="17941612" cy="1489554"/>
            <a:chOff x="1212850" y="166669"/>
            <a:chExt cx="17941612" cy="1489554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56450" y="362045"/>
              <a:ext cx="6590259" cy="1140071"/>
            </a:xfrm>
            <a:prstGeom prst="rect">
              <a:avLst/>
            </a:prstGeom>
          </p:spPr>
        </p:pic>
        <p:pic>
          <p:nvPicPr>
            <p:cNvPr id="12" name="Picture 6" descr="ОСНОВНОЙ герб под резку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2850" y="207939"/>
              <a:ext cx="1560353" cy="1448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Иннопрактика - Фонд развития Физтех-школ.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2932" y="166669"/>
              <a:ext cx="2180467" cy="12233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Скругленный прямоугольник 13"/>
            <p:cNvSpPr/>
            <p:nvPr/>
          </p:nvSpPr>
          <p:spPr>
            <a:xfrm>
              <a:off x="14638405" y="481187"/>
              <a:ext cx="4516057" cy="9144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5109815" y="608914"/>
              <a:ext cx="35732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/>
                <a:t>Платформа</a:t>
              </a:r>
              <a:r>
                <a:rPr lang="ru-RU" sz="3600" dirty="0"/>
                <a:t> </a:t>
              </a:r>
              <a:r>
                <a:rPr lang="ru-RU" sz="3600" b="1" dirty="0">
                  <a:solidFill>
                    <a:schemeClr val="tx2"/>
                  </a:solidFill>
                </a:rPr>
                <a:t>НТИ</a:t>
              </a:r>
            </a:p>
          </p:txBody>
        </p:sp>
      </p:grp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C933209B-A903-4E68-A3DA-290FA694D368}"/>
              </a:ext>
            </a:extLst>
          </p:cNvPr>
          <p:cNvSpPr/>
          <p:nvPr/>
        </p:nvSpPr>
        <p:spPr>
          <a:xfrm>
            <a:off x="450850" y="0"/>
            <a:ext cx="914400" cy="914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410EA59C-89BC-4F1E-BDD0-B8346C223922}"/>
              </a:ext>
            </a:extLst>
          </p:cNvPr>
          <p:cNvSpPr/>
          <p:nvPr/>
        </p:nvSpPr>
        <p:spPr>
          <a:xfrm>
            <a:off x="450850" y="0"/>
            <a:ext cx="914400" cy="914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D79AEF0-99B9-4DD5-94CF-8249088C62D8}"/>
              </a:ext>
            </a:extLst>
          </p:cNvPr>
          <p:cNvSpPr txBox="1"/>
          <p:nvPr/>
        </p:nvSpPr>
        <p:spPr>
          <a:xfrm>
            <a:off x="770855" y="9696295"/>
            <a:ext cx="47653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/>
              <a:t>Тьютор</a:t>
            </a:r>
          </a:p>
          <a:p>
            <a:pPr algn="ctr"/>
            <a:r>
              <a:rPr lang="ru-RU" sz="3600" dirty="0"/>
              <a:t>Селиверстова Алиса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9F5F8B7-D7AF-4A73-82C8-86DB962B97AF}"/>
              </a:ext>
            </a:extLst>
          </p:cNvPr>
          <p:cNvSpPr txBox="1"/>
          <p:nvPr/>
        </p:nvSpPr>
        <p:spPr>
          <a:xfrm>
            <a:off x="6771178" y="9774586"/>
            <a:ext cx="43167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/>
              <a:t>Программист</a:t>
            </a:r>
          </a:p>
          <a:p>
            <a:pPr algn="ctr"/>
            <a:r>
              <a:rPr lang="ru-RU" sz="3600" dirty="0" err="1"/>
              <a:t>Никенин</a:t>
            </a:r>
            <a:r>
              <a:rPr lang="ru-RU" sz="3600" dirty="0"/>
              <a:t> Алексей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36149AF-9606-452D-8544-5F6E28422336}"/>
              </a:ext>
            </a:extLst>
          </p:cNvPr>
          <p:cNvSpPr txBox="1"/>
          <p:nvPr/>
        </p:nvSpPr>
        <p:spPr>
          <a:xfrm>
            <a:off x="7487917" y="1714783"/>
            <a:ext cx="6400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/>
              <a:t>НАША КОМАНДА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788C443-C9F7-416E-AC07-BD6DB060DB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46850" y="2431794"/>
            <a:ext cx="4765390" cy="715255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78C0ADF-8F2B-4684-B468-81427ECAA3A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0855" y="2465843"/>
            <a:ext cx="5247070" cy="6996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0786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378</TotalTime>
  <Words>342</Words>
  <Application>Microsoft Office PowerPoint</Application>
  <PresentationFormat>Произвольный</PresentationFormat>
  <Paragraphs>85</Paragraphs>
  <Slides>14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Calibri</vt:lpstr>
      <vt:lpstr>Lato</vt:lpstr>
      <vt:lpstr>Times New Roman</vt:lpstr>
      <vt:lpstr>Arial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Визуальный  стиль Платформа университетского  технологического предпринимательства</dc:title>
  <dc:creator>Dima Gusev</dc:creator>
  <cp:lastModifiedBy>Galina Chuyanova</cp:lastModifiedBy>
  <cp:revision>36</cp:revision>
  <dcterms:created xsi:type="dcterms:W3CDTF">2022-06-08T08:32:52Z</dcterms:created>
  <dcterms:modified xsi:type="dcterms:W3CDTF">2022-11-02T07:03:37Z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2022-06-07T00:00:00Z</vt:filetime>
  </property>
  <property fmtid="{D5CDD505-2E9C-101B-9397-08002B2CF9AE}" pid="3" name="Creator">
    <vt:lpwstr>Adobe InDesign 17.1 (Windows)</vt:lpwstr>
  </property>
  <property fmtid="{D5CDD505-2E9C-101B-9397-08002B2CF9AE}" pid="4" name="LastSaved">
    <vt:filetime>2022-06-08T00:00:00Z</vt:filetime>
  </property>
</Properties>
</file>