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</p:embeddedFont>
    <p:embeddedFont>
      <p:font typeface="Roboto Slab" panose="020B0604020202020204" charset="0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833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2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822603"/>
            <a:ext cx="2266831" cy="100417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47875"/>
            <a:ext cx="13042821" cy="2764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850"/>
              </a:lnSpc>
              <a:buNone/>
            </a:pPr>
            <a:r>
              <a:rPr lang="en-US" sz="87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АКСЕЛЕРАЦИОННАЯ ПРОГРАММА</a:t>
            </a:r>
            <a:endParaRPr lang="en-US" sz="8700" dirty="0"/>
          </a:p>
        </p:txBody>
      </p:sp>
      <p:sp>
        <p:nvSpPr>
          <p:cNvPr id="4" name="Text 1"/>
          <p:cNvSpPr/>
          <p:nvPr/>
        </p:nvSpPr>
        <p:spPr>
          <a:xfrm>
            <a:off x="793790" y="5033129"/>
            <a:ext cx="3685937" cy="460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НТИ ФУДНЕТ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793790" y="5552837"/>
            <a:ext cx="5832158" cy="368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ШАБЛОН ПРЕЗЕНТАЦИИ: IT-media CRM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793790" y="6142553"/>
            <a:ext cx="1304282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Презентация для стартапов и команд-участников акселерационной программы, инвесторов и менторов.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6710005"/>
            <a:ext cx="644962" cy="322421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8397" y="6710005"/>
            <a:ext cx="681871" cy="531138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3003" y="6710005"/>
            <a:ext cx="995124" cy="17764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B1DE4F-1715-4ADF-81D8-F25F151852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0" y="7572852"/>
            <a:ext cx="14630400" cy="6567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65703"/>
            <a:ext cx="7556421" cy="921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IT-MEDIA CRM: НОВАЯ ЭРА ВЗАИМОДЕЙСТВИЯ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6280190" y="2008346"/>
            <a:ext cx="7556421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 решений, который превращает обычное взаимодействие с клиентом в захватывающее </a:t>
            </a:r>
            <a:r>
              <a:rPr lang="en-US" sz="1150" dirty="0">
                <a:solidFill>
                  <a:srgbClr val="66A8E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цифровое шоу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 использованием передовых иммерсивных технологий.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6280190" y="2866787"/>
            <a:ext cx="3704511" cy="1321356"/>
          </a:xfrm>
          <a:prstGeom prst="roundRect">
            <a:avLst>
              <a:gd name="adj" fmla="val 5536"/>
            </a:avLst>
          </a:prstGeom>
          <a:solidFill>
            <a:srgbClr val="202733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851547"/>
            <a:ext cx="3704511" cy="6096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1346" y="2645688"/>
            <a:ext cx="442198" cy="44219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442829" y="3235285"/>
            <a:ext cx="3328273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AR-меню дополненной реальности</a:t>
            </a:r>
            <a:endParaRPr lang="en-US" sz="1450" dirty="0"/>
          </a:p>
        </p:txBody>
      </p:sp>
      <p:sp>
        <p:nvSpPr>
          <p:cNvPr id="10" name="Text 4"/>
          <p:cNvSpPr/>
          <p:nvPr/>
        </p:nvSpPr>
        <p:spPr>
          <a:xfrm>
            <a:off x="6442829" y="3554016"/>
            <a:ext cx="337923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Визуализация блюд и продуктов прямо на столе, создающая мощный "вау-эффект".</a:t>
            </a:r>
            <a:endParaRPr lang="en-US" sz="1150" dirty="0"/>
          </a:p>
        </p:txBody>
      </p:sp>
      <p:sp>
        <p:nvSpPr>
          <p:cNvPr id="11" name="Shape 5"/>
          <p:cNvSpPr/>
          <p:nvPr/>
        </p:nvSpPr>
        <p:spPr>
          <a:xfrm>
            <a:off x="10132100" y="2866787"/>
            <a:ext cx="3704511" cy="1321356"/>
          </a:xfrm>
          <a:prstGeom prst="roundRect">
            <a:avLst>
              <a:gd name="adj" fmla="val 5536"/>
            </a:avLst>
          </a:prstGeom>
          <a:solidFill>
            <a:srgbClr val="202733"/>
          </a:solidFill>
          <a:ln/>
        </p:spPr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2100" y="2851547"/>
            <a:ext cx="3704511" cy="60960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3256" y="2645688"/>
            <a:ext cx="442198" cy="442198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10294739" y="3235285"/>
            <a:ext cx="2531626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Оживающие иллюстрации</a:t>
            </a:r>
            <a:endParaRPr lang="en-US" sz="1450" dirty="0"/>
          </a:p>
        </p:txBody>
      </p:sp>
      <p:sp>
        <p:nvSpPr>
          <p:cNvPr id="16" name="Text 7"/>
          <p:cNvSpPr/>
          <p:nvPr/>
        </p:nvSpPr>
        <p:spPr>
          <a:xfrm>
            <a:off x="10294739" y="3554016"/>
            <a:ext cx="337923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Интерактивные элементы и контент, повышающие вовлеченность и лояльность.</a:t>
            </a:r>
            <a:endParaRPr lang="en-US" sz="1150" dirty="0"/>
          </a:p>
        </p:txBody>
      </p:sp>
      <p:sp>
        <p:nvSpPr>
          <p:cNvPr id="17" name="Shape 8"/>
          <p:cNvSpPr/>
          <p:nvPr/>
        </p:nvSpPr>
        <p:spPr>
          <a:xfrm>
            <a:off x="6280190" y="4556641"/>
            <a:ext cx="7556421" cy="1085612"/>
          </a:xfrm>
          <a:prstGeom prst="roundRect">
            <a:avLst>
              <a:gd name="adj" fmla="val 6738"/>
            </a:avLst>
          </a:prstGeom>
          <a:solidFill>
            <a:srgbClr val="202733"/>
          </a:solidFill>
          <a:ln/>
        </p:spPr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30" y="4588712"/>
            <a:ext cx="7556421" cy="60960"/>
          </a:xfrm>
          <a:prstGeom prst="rect">
            <a:avLst/>
          </a:prstGeom>
        </p:spPr>
      </p:pic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7301" y="4335542"/>
            <a:ext cx="442198" cy="442198"/>
          </a:xfrm>
          <a:prstGeom prst="rect">
            <a:avLst/>
          </a:prstGeom>
        </p:spPr>
      </p:pic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9937" y="4446032"/>
            <a:ext cx="176808" cy="221099"/>
          </a:xfrm>
          <a:prstGeom prst="rect">
            <a:avLst/>
          </a:prstGeom>
        </p:spPr>
      </p:pic>
      <p:sp>
        <p:nvSpPr>
          <p:cNvPr id="21" name="Text 9"/>
          <p:cNvSpPr/>
          <p:nvPr/>
        </p:nvSpPr>
        <p:spPr>
          <a:xfrm>
            <a:off x="6336804" y="5281299"/>
            <a:ext cx="2944892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Технологии 3D-видеопроекции</a:t>
            </a:r>
            <a:endParaRPr lang="en-US" sz="1450" dirty="0"/>
          </a:p>
        </p:txBody>
      </p:sp>
      <p:sp>
        <p:nvSpPr>
          <p:cNvPr id="22" name="Text 10"/>
          <p:cNvSpPr/>
          <p:nvPr/>
        </p:nvSpPr>
        <p:spPr>
          <a:xfrm>
            <a:off x="6442829" y="5243870"/>
            <a:ext cx="723114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50" dirty="0"/>
          </a:p>
        </p:txBody>
      </p:sp>
      <p:sp>
        <p:nvSpPr>
          <p:cNvPr id="23" name="Text 11"/>
          <p:cNvSpPr/>
          <p:nvPr/>
        </p:nvSpPr>
        <p:spPr>
          <a:xfrm>
            <a:off x="6280190" y="5808107"/>
            <a:ext cx="7556421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Вся статистика взаимодействий поступает в CRM-систему, позволяя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выстраивать персонализированный маркетинг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точно оценивать эффект.</a:t>
            </a:r>
            <a:endParaRPr lang="en-US" sz="1150" dirty="0"/>
          </a:p>
        </p:txBody>
      </p:sp>
      <p:pic>
        <p:nvPicPr>
          <p:cNvPr id="24" name="Image 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0190" y="6445448"/>
            <a:ext cx="2073235" cy="91832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4234F77-881D-452F-A758-FAA32AE009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5486400" y="7579205"/>
            <a:ext cx="9144000" cy="6503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8429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94340"/>
            <a:ext cx="12832556" cy="460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ПРОБЛЕМА: РАЗРЫВ МЕЖДУ ЦИФРОВЫМ И ФИЗИЧЕСКИМ ОПЫТОМ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793790" y="3814048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#2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793790" y="4265533"/>
            <a:ext cx="13042821" cy="1320760"/>
          </a:xfrm>
          <a:prstGeom prst="roundRect">
            <a:avLst>
              <a:gd name="adj" fmla="val 1674"/>
            </a:avLst>
          </a:prstGeom>
          <a:solidFill>
            <a:srgbClr val="3F4652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4265533"/>
            <a:ext cx="6521410" cy="1320760"/>
          </a:xfrm>
          <a:prstGeom prst="roundRect">
            <a:avLst>
              <a:gd name="adj" fmla="val 1674"/>
            </a:avLst>
          </a:prstGeom>
          <a:solidFill>
            <a:srgbClr val="3F4652"/>
          </a:solidFill>
          <a:ln/>
        </p:spPr>
      </p:sp>
      <p:sp>
        <p:nvSpPr>
          <p:cNvPr id="7" name="Text 4"/>
          <p:cNvSpPr/>
          <p:nvPr/>
        </p:nvSpPr>
        <p:spPr>
          <a:xfrm>
            <a:off x="941189" y="4412933"/>
            <a:ext cx="3268742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Недостаток вовлечения в офлайне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941189" y="4731663"/>
            <a:ext cx="6226612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Офлайн-бизнес (кафе, магазины) не может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удивить и удержать клиентов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Традиционные меню и реклама не вовлекают, не запоминаются и не побуждают делиться в соцсетях, что критично в эпоху вирусного контента.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315200" y="4265533"/>
            <a:ext cx="6521410" cy="1320760"/>
          </a:xfrm>
          <a:prstGeom prst="rect">
            <a:avLst/>
          </a:prstGeom>
          <a:solidFill>
            <a:srgbClr val="3F4652"/>
          </a:solidFill>
          <a:ln/>
        </p:spPr>
      </p:sp>
      <p:sp>
        <p:nvSpPr>
          <p:cNvPr id="10" name="Shape 7"/>
          <p:cNvSpPr/>
          <p:nvPr/>
        </p:nvSpPr>
        <p:spPr>
          <a:xfrm>
            <a:off x="7315200" y="4265533"/>
            <a:ext cx="15240" cy="1320760"/>
          </a:xfrm>
          <a:prstGeom prst="roundRect">
            <a:avLst>
              <a:gd name="adj" fmla="val 145116"/>
            </a:avLst>
          </a:prstGeom>
          <a:solidFill>
            <a:srgbClr val="585F6B"/>
          </a:solidFill>
          <a:ln/>
        </p:spPr>
      </p:sp>
      <p:sp>
        <p:nvSpPr>
          <p:cNvPr id="11" name="Text 8"/>
          <p:cNvSpPr/>
          <p:nvPr/>
        </p:nvSpPr>
        <p:spPr>
          <a:xfrm>
            <a:off x="7462599" y="4412933"/>
            <a:ext cx="3421380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Перегруженное внимание клиентов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462599" y="4731663"/>
            <a:ext cx="6226612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Проблема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глобальна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Миллионы предприятий и миллиарды клиентов по всему миру сталкиваются с перенасыщением обычной рекламой. Внимание становится самым дорогим ресурсом.</a:t>
            </a:r>
            <a:endParaRPr lang="en-US" sz="11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035" y="5729049"/>
            <a:ext cx="221099" cy="2763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72897" y="5752147"/>
            <a:ext cx="221253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Часть общей проблемы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1272897" y="6070878"/>
            <a:ext cx="5950148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Это ключевое проявление разрыва между цифровым миром (где бизнес привлекает клиента) и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скучным физическим опытом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(где он его теряет).</a:t>
            </a:r>
            <a:endParaRPr lang="en-US" sz="11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480" y="5729049"/>
            <a:ext cx="221099" cy="27634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886343" y="5752147"/>
            <a:ext cx="261770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Масштаб в общей проблеме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7886343" y="6070878"/>
            <a:ext cx="5950268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 решаем самое «узкое место» —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точку принятия решения о покупке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Наше решение делает "цифровой мост" доступным для массового рынка, превращая физическое пространство в медиа-канал.</a:t>
            </a:r>
            <a:endParaRPr lang="en-US" sz="11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DD00B68-EBF8-4919-8BB6-3D541C820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" y="7571232"/>
            <a:ext cx="14630400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39309"/>
            <a:ext cx="7556421" cy="921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РЕШЕНИЕ: ИММЕРСИВНЫЙ ОПЫТ + ТОЧНАЯ CRM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6280190" y="2119789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#3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427589" y="2792373"/>
            <a:ext cx="147399" cy="863798"/>
          </a:xfrm>
          <a:prstGeom prst="roundRect">
            <a:avLst>
              <a:gd name="adj" fmla="val 15004"/>
            </a:avLst>
          </a:prstGeom>
          <a:solidFill>
            <a:srgbClr val="3F4652"/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2695575"/>
            <a:ext cx="442198" cy="442198"/>
          </a:xfrm>
          <a:prstGeom prst="roundRect">
            <a:avLst>
              <a:gd name="adj" fmla="val 103393"/>
            </a:avLst>
          </a:prstGeom>
          <a:solidFill>
            <a:srgbClr val="3F4652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680" y="2778562"/>
            <a:ext cx="221099" cy="27634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869787" y="2718673"/>
            <a:ext cx="3036332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Интерактивные точки контакта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6869787" y="3037403"/>
            <a:ext cx="6966823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 IT-media CRM </a:t>
            </a:r>
            <a:r>
              <a:rPr lang="en-US" sz="1150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превращает</a:t>
            </a:r>
            <a:r>
              <a:rPr lang="ru-RU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150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обычн</a:t>
            </a:r>
            <a:r>
              <a:rPr lang="ru-RU" sz="1150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ое</a:t>
            </a:r>
            <a:r>
              <a:rPr lang="ru-RU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150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меню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интерактивные цифровые поверхности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 помощью AR и 3D-проекций.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6648688" y="4024789"/>
            <a:ext cx="147399" cy="863798"/>
          </a:xfrm>
          <a:prstGeom prst="roundRect">
            <a:avLst>
              <a:gd name="adj" fmla="val 15004"/>
            </a:avLst>
          </a:prstGeom>
          <a:solidFill>
            <a:srgbClr val="3F4652"/>
          </a:solidFill>
          <a:ln/>
        </p:spPr>
      </p:sp>
      <p:sp>
        <p:nvSpPr>
          <p:cNvPr id="11" name="Shape 7"/>
          <p:cNvSpPr/>
          <p:nvPr/>
        </p:nvSpPr>
        <p:spPr>
          <a:xfrm>
            <a:off x="6501289" y="3927991"/>
            <a:ext cx="442198" cy="442198"/>
          </a:xfrm>
          <a:prstGeom prst="roundRect">
            <a:avLst>
              <a:gd name="adj" fmla="val 103393"/>
            </a:avLst>
          </a:prstGeom>
          <a:solidFill>
            <a:srgbClr val="3F4652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779" y="4010977"/>
            <a:ext cx="221099" cy="2763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090886" y="3951089"/>
            <a:ext cx="2339816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AR-Меню и Виральность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7090886" y="4269819"/>
            <a:ext cx="6745724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AR-меню повышают вовлеченность, наглядно демонстрируют продукт (рост среднего чека) и стимулируют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бесплатный виральный маркетинг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через контент в соцсетях.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869787" y="5257205"/>
            <a:ext cx="147399" cy="863798"/>
          </a:xfrm>
          <a:prstGeom prst="roundRect">
            <a:avLst>
              <a:gd name="adj" fmla="val 15004"/>
            </a:avLst>
          </a:prstGeom>
          <a:solidFill>
            <a:srgbClr val="3F4652"/>
          </a:solidFill>
          <a:ln/>
        </p:spPr>
      </p:sp>
      <p:sp>
        <p:nvSpPr>
          <p:cNvPr id="16" name="Shape 11"/>
          <p:cNvSpPr/>
          <p:nvPr/>
        </p:nvSpPr>
        <p:spPr>
          <a:xfrm>
            <a:off x="6722388" y="5160407"/>
            <a:ext cx="442198" cy="442198"/>
          </a:xfrm>
          <a:prstGeom prst="roundRect">
            <a:avLst>
              <a:gd name="adj" fmla="val 103393"/>
            </a:avLst>
          </a:prstGeom>
          <a:solidFill>
            <a:srgbClr val="3F4652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2878" y="5243393"/>
            <a:ext cx="221099" cy="27634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311985" y="5183505"/>
            <a:ext cx="2685693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Сбор и анализ данных (CRM)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7311985" y="5502235"/>
            <a:ext cx="652462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Интеграция с CRM позволяет собирать данные о поведении клиентов в реальном времени, что критично для последующей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персонализированной коммуникации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50" dirty="0"/>
          </a:p>
        </p:txBody>
      </p:sp>
      <p:sp>
        <p:nvSpPr>
          <p:cNvPr id="20" name="Text 14"/>
          <p:cNvSpPr/>
          <p:nvPr/>
        </p:nvSpPr>
        <p:spPr>
          <a:xfrm>
            <a:off x="6501289" y="6452830"/>
            <a:ext cx="733532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Ожидаемый результат: Для бизнеса — Рост продаж и лояльности. Для клиента — Уникальный и запоминающийся опыт.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280190" y="6286976"/>
            <a:ext cx="15240" cy="803196"/>
          </a:xfrm>
          <a:prstGeom prst="rect">
            <a:avLst/>
          </a:prstGeom>
          <a:solidFill>
            <a:srgbClr val="66A8EE"/>
          </a:solidFill>
          <a:ln/>
        </p:spPr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793B06-FC9C-486E-B9FB-3BB813650B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537966"/>
            <a:ext cx="14630400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119" y="598765"/>
            <a:ext cx="11718727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ПОТРЕБИТЕЛЬСКИЕ СЕГМЕНТЫ И ЦЕННОСТНОЕ ПРЕДЛОЖЕНИЕ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762119" y="1097637"/>
            <a:ext cx="1769150" cy="221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#4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62119" y="1672471"/>
            <a:ext cx="5121593" cy="265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Целевая аудитория: Владельцы и Маркетологи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62119" y="2079188"/>
            <a:ext cx="7052905" cy="452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Сферы: HoReCa (кафе, бары, отели), Ритейл, Event-индустрия. Фокус на среднем и премиум-сегменте, где опыт клиента является ключевым конкурентным преимуществом.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762119" y="2691289"/>
            <a:ext cx="7052905" cy="1128832"/>
          </a:xfrm>
          <a:prstGeom prst="roundRect">
            <a:avLst>
              <a:gd name="adj" fmla="val 6480"/>
            </a:avLst>
          </a:prstGeom>
          <a:solidFill>
            <a:srgbClr val="202733"/>
          </a:solidFill>
          <a:ln w="15240">
            <a:solidFill>
              <a:srgbClr val="585F6B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79" y="2691289"/>
            <a:ext cx="60960" cy="11288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4525" y="2847975"/>
            <a:ext cx="1769150" cy="221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Боль: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964525" y="3210520"/>
            <a:ext cx="6693813" cy="452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Традиционный маркетинг теряет эффективность; клиенты стали менее восприимчивы к стандартной рекламе.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62119" y="3961567"/>
            <a:ext cx="7052905" cy="1128832"/>
          </a:xfrm>
          <a:prstGeom prst="roundRect">
            <a:avLst>
              <a:gd name="adj" fmla="val 6480"/>
            </a:avLst>
          </a:prstGeom>
          <a:solidFill>
            <a:srgbClr val="202733"/>
          </a:solidFill>
          <a:ln w="15240">
            <a:solidFill>
              <a:srgbClr val="585F6B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79" y="3961567"/>
            <a:ext cx="60960" cy="11288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4525" y="4118253"/>
            <a:ext cx="1769150" cy="221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Цель: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964525" y="4480798"/>
            <a:ext cx="6693813" cy="452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Повысить лояльность, средний чек и получить </a:t>
            </a:r>
            <a:r>
              <a:rPr lang="en-US" sz="110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виральную узнаваемость</a:t>
            </a:r>
            <a:r>
              <a:rPr lang="en-US" sz="11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без больших рекламных бюджетов.</a:t>
            </a:r>
            <a:endParaRPr lang="en-US" sz="11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926" y="1690211"/>
            <a:ext cx="3710107" cy="371010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167926" y="5559504"/>
            <a:ext cx="3967877" cy="265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Ключевое Ценностное Предложение</a:t>
            </a:r>
            <a:endParaRPr lang="en-US" sz="1650" dirty="0"/>
          </a:p>
        </p:txBody>
      </p:sp>
      <p:sp>
        <p:nvSpPr>
          <p:cNvPr id="16" name="Shape 11"/>
          <p:cNvSpPr/>
          <p:nvPr/>
        </p:nvSpPr>
        <p:spPr>
          <a:xfrm>
            <a:off x="8167926" y="5983962"/>
            <a:ext cx="5707856" cy="827723"/>
          </a:xfrm>
          <a:prstGeom prst="roundRect">
            <a:avLst>
              <a:gd name="adj" fmla="val 2565"/>
            </a:avLst>
          </a:prstGeom>
          <a:solidFill>
            <a:srgbClr val="082545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9372" y="6189345"/>
            <a:ext cx="176808" cy="14144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627626" y="6160770"/>
            <a:ext cx="5106710" cy="452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 превращаем ваше заведение из обычной точки в </a:t>
            </a:r>
            <a:r>
              <a:rPr lang="en-US" sz="1100" dirty="0">
                <a:solidFill>
                  <a:srgbClr val="66A8E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цифровую достопримечательность</a:t>
            </a:r>
            <a:r>
              <a:rPr lang="en-US" sz="1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8167926" y="6875264"/>
            <a:ext cx="5707856" cy="226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Рост выручки за счет вовлечения и наглядности AR-меню.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8167926" y="7146775"/>
            <a:ext cx="5707856" cy="226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Бесплатный виральный маркетинг через эффектные фото и видео клиентов.</a:t>
            </a:r>
            <a:endParaRPr lang="en-US" sz="1100" dirty="0"/>
          </a:p>
        </p:txBody>
      </p:sp>
      <p:sp>
        <p:nvSpPr>
          <p:cNvPr id="21" name="Text 15"/>
          <p:cNvSpPr/>
          <p:nvPr/>
        </p:nvSpPr>
        <p:spPr>
          <a:xfrm>
            <a:off x="8167926" y="7402542"/>
            <a:ext cx="5707856" cy="226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Точные данные о поведении гостей для персонализированного удержания.</a:t>
            </a:r>
            <a:endParaRPr lang="en-US" sz="11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8CF73AE-5DFB-43A0-8024-DFC8FC521C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587496"/>
            <a:ext cx="14655500" cy="6421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61053"/>
            <a:ext cx="7556421" cy="921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РЫНОК ИММЕРСИВНЫХ CX-ТЕХНОЛОГИЙ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793790" y="2741533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#5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793790" y="3193018"/>
            <a:ext cx="7556421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Наш рынок — это рынок решений для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Клиентского Опыта (CX)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иммерсивных технологий в офлайн-бизнесе (HoReCa, Ритейл).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793790" y="3904059"/>
            <a:ext cx="2396014" cy="48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80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$15B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914519" y="4574738"/>
            <a:ext cx="2154436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Объем рынка AR (2024)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93790" y="4893469"/>
            <a:ext cx="2396014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Глобальный рынок AR в ритейле и HoReCa оценивается в ~$15 млрд.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3373993" y="3904059"/>
            <a:ext cx="2396014" cy="48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80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$50B+</a:t>
            </a:r>
            <a:endParaRPr lang="en-US" sz="3800" dirty="0"/>
          </a:p>
        </p:txBody>
      </p:sp>
      <p:sp>
        <p:nvSpPr>
          <p:cNvPr id="10" name="Text 7"/>
          <p:cNvSpPr/>
          <p:nvPr/>
        </p:nvSpPr>
        <p:spPr>
          <a:xfrm>
            <a:off x="3589020" y="4574738"/>
            <a:ext cx="1965841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Прогноз роста к 2028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3373993" y="4893469"/>
            <a:ext cx="2396014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Ожидаемый рост до $50+ млрд к 2028 году (CAGR ~28%), что говорит о взрывном потенциале.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954197" y="3904059"/>
            <a:ext cx="2396014" cy="48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80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250K+</a:t>
            </a:r>
            <a:endParaRPr lang="en-US" sz="3800" dirty="0"/>
          </a:p>
        </p:txBody>
      </p:sp>
      <p:sp>
        <p:nvSpPr>
          <p:cNvPr id="13" name="Text 10"/>
          <p:cNvSpPr/>
          <p:nvPr/>
        </p:nvSpPr>
        <p:spPr>
          <a:xfrm>
            <a:off x="5954197" y="4574738"/>
            <a:ext cx="2396014" cy="460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Потенциальная аудитория в СНГ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5954197" y="5123855"/>
            <a:ext cx="2396014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Более 250 000 заведений HoReCa и ритейла среднего/премиум-сегмента.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793790" y="5996940"/>
            <a:ext cx="7556421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Ключевой драйвер рынка: </a:t>
            </a: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Переход от ценовой конкуренции к конкуренции через уникальный опыт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требующий новых цифровых инструментов.</a:t>
            </a:r>
            <a:endParaRPr lang="en-US" sz="11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3B3322C-53AB-48FB-B905-754B6F75D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7587368"/>
            <a:ext cx="14630401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667" y="369147"/>
            <a:ext cx="7400211" cy="460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АНАЛИЗ КОНКУРЕНТОВ: CRM VS. ОПЫТ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21667" y="829919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#6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21667" y="1172819"/>
            <a:ext cx="1304282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 конкурируем не только с традиционными CRM, но и с другими AR/VR-решениями, фокусируясь на создании </a:t>
            </a:r>
            <a:r>
              <a:rPr lang="en-US" sz="1150" dirty="0">
                <a:solidFill>
                  <a:srgbClr val="66A8E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данных, основанных на эмоциях</a:t>
            </a: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69646" y="1473702"/>
            <a:ext cx="13042821" cy="2153603"/>
          </a:xfrm>
          <a:prstGeom prst="roundRect">
            <a:avLst>
              <a:gd name="adj" fmla="val 1027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4010" y="1482634"/>
            <a:ext cx="13027581" cy="53779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93790" y="1679905"/>
            <a:ext cx="2958227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iiko / R-Keeper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876161" y="1626091"/>
            <a:ext cx="1651635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Кассовая система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023907" y="1604556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Операционный учет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521171" y="1604556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Нет (стандарт)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1018435" y="1601985"/>
            <a:ext cx="230683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Охват, стабильность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96190" y="2043133"/>
            <a:ext cx="13027581" cy="42767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769768" y="2062605"/>
            <a:ext cx="2958227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AR-стартапы (отдельные)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876160" y="2037707"/>
            <a:ext cx="1651635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AR-приложения/маски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023907" y="2051391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Разовый маркетинг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521171" y="2062605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Высокий, но не системный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11018435" y="2057145"/>
            <a:ext cx="230683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Узкая специализация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77266" y="2362955"/>
            <a:ext cx="13027581" cy="42767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769768" y="2416360"/>
            <a:ext cx="2958227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3D-Mapping Агентства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876161" y="2416360"/>
            <a:ext cx="1651635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Проекции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016287" y="2416360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Ивент-индустрия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8521171" y="2415961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Очень высокий (дорого)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11018435" y="2416360"/>
            <a:ext cx="230683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Уникальные шоу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77266" y="2746839"/>
            <a:ext cx="13027581" cy="42767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25" name="Text 23"/>
          <p:cNvSpPr/>
          <p:nvPr/>
        </p:nvSpPr>
        <p:spPr>
          <a:xfrm>
            <a:off x="769767" y="2864698"/>
            <a:ext cx="2958227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QR-меню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3876159" y="2823191"/>
            <a:ext cx="1651635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Web-технологии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016287" y="2830223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Удобство, экономия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8521171" y="2823191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Низкий (скучный)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11018435" y="2810124"/>
            <a:ext cx="230683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Низкая цена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77266" y="3216955"/>
            <a:ext cx="13035201" cy="4429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793790" y="3304210"/>
            <a:ext cx="2958227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IT-media CRM (Мы)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3876161" y="3254563"/>
            <a:ext cx="1651635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AR/3D/CRM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6023907" y="3270569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Системный CX + Данные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8521171" y="3260794"/>
            <a:ext cx="23030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Интегрированный, вирусный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11018435" y="3260666"/>
            <a:ext cx="230683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Опыт как данные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656612" y="3763679"/>
            <a:ext cx="13042821" cy="3504382"/>
          </a:xfrm>
          <a:prstGeom prst="roundRect">
            <a:avLst>
              <a:gd name="adj" fmla="val 2566"/>
            </a:avLst>
          </a:prstGeom>
          <a:solidFill>
            <a:srgbClr val="082545"/>
          </a:solidFill>
          <a:ln/>
        </p:spPr>
      </p:sp>
      <p:sp>
        <p:nvSpPr>
          <p:cNvPr id="38" name="Text 35"/>
          <p:cNvSpPr/>
          <p:nvPr/>
        </p:nvSpPr>
        <p:spPr>
          <a:xfrm>
            <a:off x="793790" y="3965970"/>
            <a:ext cx="12416433" cy="1988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ru-RU" sz="11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Наше главное преимущество вашей CRM AR (меню дополненной реальности) перед конкурентами заключается в уникальном сочетании интерактивного визуального опыта и управленческих функций, которое напрямую повышает вовлечённость клиентов и эффективность бизнеса.</a:t>
            </a:r>
          </a:p>
          <a:p>
            <a:pPr marL="0" indent="0" algn="l">
              <a:lnSpc>
                <a:spcPts val="1850"/>
              </a:lnSpc>
              <a:buNone/>
            </a:pPr>
            <a:endParaRPr lang="ru-RU" sz="1150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ru-RU" sz="11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Можно выделить ключевые аспекты: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ru-RU" sz="11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1. </a:t>
            </a:r>
            <a:r>
              <a:rPr lang="ru-RU" sz="1150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Иммерсивный</a:t>
            </a:r>
            <a:r>
              <a:rPr lang="ru-RU" sz="11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опыт для клиентов – пользователи видят блюда или товары в 3D прямо на своём устройстве, что повышает доверие и стимулирует покупки.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ru-RU" sz="11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2. Интеграция с CRM – все действия клиентов автоматически фиксируются: их предпочтения, частота заказов, популярные позиции. Это позволяет персонализировать предложения и улучшать маркетинговые стратегии.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ru-RU" sz="11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3. Сокращение ошибок и ускорение обслуживания – визуальное представление товаров минимизирует недопонимания при заказе и ускоряет процесс обслуживания.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ru-RU" sz="11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4. Аналитика в реальном времени – вы сразу видите, какие позиции популярны, какие варианты меню вызывают больший интерес, и можете оперативно адаптировать предложения.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ru-RU" sz="11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5. Конкурентная дифференциация – мало у кого есть полноценное AR-меню с встроенной CRM, поэтому это делает ваш продукт технологически продвинутым и «крутым» для клиентов и инвесторов.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CDCFB7D-A19C-4E03-BA15-627D29A4E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595709"/>
            <a:ext cx="14630400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0447" y="774383"/>
            <a:ext cx="7498318" cy="418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КАЛЕНДАРНЫЙ ПЛАН И ДОРОЖНАЯ КАРТА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720447" y="1245989"/>
            <a:ext cx="1672590" cy="209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#7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20447" y="1655683"/>
            <a:ext cx="7703106" cy="428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Вывод готового продукта на рынок и выход на окупаемость запланирован в течение </a:t>
            </a:r>
            <a:r>
              <a:rPr lang="en-US" sz="10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8-9 месяцев</a:t>
            </a: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 момента старта проекта.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820698" y="2234327"/>
            <a:ext cx="15240" cy="5220772"/>
          </a:xfrm>
          <a:prstGeom prst="roundRect">
            <a:avLst>
              <a:gd name="adj" fmla="val 131702"/>
            </a:avLst>
          </a:prstGeom>
          <a:solidFill>
            <a:srgbClr val="585F6B"/>
          </a:solidFill>
          <a:ln/>
        </p:spPr>
      </p:sp>
      <p:sp>
        <p:nvSpPr>
          <p:cNvPr id="7" name="Shape 4"/>
          <p:cNvSpPr/>
          <p:nvPr/>
        </p:nvSpPr>
        <p:spPr>
          <a:xfrm>
            <a:off x="805458" y="2377202"/>
            <a:ext cx="267533" cy="15240"/>
          </a:xfrm>
          <a:prstGeom prst="roundRect">
            <a:avLst>
              <a:gd name="adj" fmla="val 131702"/>
            </a:avLst>
          </a:prstGeom>
          <a:solidFill>
            <a:srgbClr val="585F6B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73" y="2334697"/>
            <a:ext cx="100251" cy="10025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56003" y="2280285"/>
            <a:ext cx="1672590" cy="209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Этап 1: Подготовка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1356003" y="2569607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Сентябрь - Октябрь 2024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1356003" y="2863929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Формирование core-команды.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1356003" y="3124795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MVP WebAR-меню и ТЗ.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805458" y="3749278"/>
            <a:ext cx="267533" cy="15240"/>
          </a:xfrm>
          <a:prstGeom prst="roundRect">
            <a:avLst>
              <a:gd name="adj" fmla="val 131702"/>
            </a:avLst>
          </a:prstGeom>
          <a:solidFill>
            <a:srgbClr val="585F6B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73" y="3706773"/>
            <a:ext cx="100251" cy="10025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56003" y="3652361"/>
            <a:ext cx="2779276" cy="209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Этап 2: Техническая реализация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1356003" y="3941683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Ноябрь 2024 - Январь 2025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1356003" y="4236006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модуля 3D-проекции.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1356003" y="4496872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CRM-интеграции и аналитики.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805458" y="5121354"/>
            <a:ext cx="267533" cy="15240"/>
          </a:xfrm>
          <a:prstGeom prst="roundRect">
            <a:avLst>
              <a:gd name="adj" fmla="val 131702"/>
            </a:avLst>
          </a:prstGeom>
          <a:solidFill>
            <a:srgbClr val="585F6B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73" y="5078849"/>
            <a:ext cx="100251" cy="10025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56003" y="5024438"/>
            <a:ext cx="2404943" cy="209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Этап 3: Пилотное внедрение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1356003" y="5313759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Февраль - Март 2025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1356003" y="5608082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Запуск пилотов у 5-10 партнеров HoReCa.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1356003" y="5868948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Сбор обратной связи и доработка продукта.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805458" y="6493431"/>
            <a:ext cx="267533" cy="15240"/>
          </a:xfrm>
          <a:prstGeom prst="roundRect">
            <a:avLst>
              <a:gd name="adj" fmla="val 131702"/>
            </a:avLst>
          </a:prstGeom>
          <a:solidFill>
            <a:srgbClr val="585F6B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73" y="6450925"/>
            <a:ext cx="100251" cy="10025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356003" y="6396514"/>
            <a:ext cx="2529007" cy="209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Этап 4: Коммерческий запуск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1356003" y="6685836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Апрель 2025 и далее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1356003" y="6980158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Активные продажи и маркетинг.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1356003" y="7241024"/>
            <a:ext cx="706755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Развитие партнерской сети и масштабирование.</a:t>
            </a:r>
            <a:endParaRPr lang="en-US" sz="105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067151B-E32C-4CB4-8585-A403FA062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580738"/>
            <a:ext cx="14630400" cy="654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93401" y="233139"/>
            <a:ext cx="5637244" cy="1494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ru-RU" sz="26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ГОТОВЫЙ ПРОТОТИП </a:t>
            </a:r>
            <a:endParaRPr lang="en-US" sz="2600" dirty="0">
              <a:solidFill>
                <a:srgbClr val="76B9FF"/>
              </a:solidFill>
              <a:latin typeface="Roboto Slab" pitchFamily="34" charset="0"/>
              <a:ea typeface="Roboto Slab" pitchFamily="34" charset="-122"/>
              <a:cs typeface="Roboto Slab" pitchFamily="34" charset="-120"/>
            </a:endParaRPr>
          </a:p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#8</a:t>
            </a:r>
            <a:endParaRPr lang="ru-RU" sz="2600" dirty="0">
              <a:solidFill>
                <a:srgbClr val="76B9FF"/>
              </a:solidFill>
              <a:latin typeface="Roboto Slab" pitchFamily="34" charset="0"/>
              <a:ea typeface="Roboto Slab" pitchFamily="34" charset="-122"/>
              <a:cs typeface="Roboto Slab" pitchFamily="34" charset="-120"/>
            </a:endParaRPr>
          </a:p>
          <a:p>
            <a:pPr marL="0" indent="0" algn="l">
              <a:lnSpc>
                <a:spcPts val="3250"/>
              </a:lnSpc>
              <a:buNone/>
            </a:pPr>
            <a:endParaRPr lang="en-US" sz="2600" dirty="0">
              <a:solidFill>
                <a:srgbClr val="76B9FF"/>
              </a:solidFill>
              <a:latin typeface="Roboto Slab" pitchFamily="34" charset="0"/>
              <a:ea typeface="Roboto Slab" pitchFamily="34" charset="-122"/>
              <a:cs typeface="Roboto Slab" pitchFamily="34" charset="-12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29F6AC0-6C79-41E4-B7A8-B1BEE5A38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3380" y="1"/>
            <a:ext cx="7767020" cy="8229599"/>
          </a:xfrm>
          <a:prstGeom prst="rect">
            <a:avLst/>
          </a:prstGeom>
        </p:spPr>
      </p:pic>
      <p:pic>
        <p:nvPicPr>
          <p:cNvPr id="2" name="IMG_4623">
            <a:hlinkClick r:id="" action="ppaction://media"/>
            <a:extLst>
              <a:ext uri="{FF2B5EF4-FFF2-40B4-BE49-F238E27FC236}">
                <a16:creationId xmlns:a16="http://schemas.microsoft.com/office/drawing/2014/main" id="{ADAF5B47-9CA5-47F2-848E-7172344D16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38521" y="851087"/>
            <a:ext cx="3671362" cy="68398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92C82B-E228-4110-8F3A-A20AF72503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577328"/>
            <a:ext cx="14630400" cy="65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0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6428"/>
            <a:ext cx="11543824" cy="460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КОМАНДА ПРОЕКТА: ЭКСПЕРТЫ В ТЕХНОЛОГИЯХ И БИЗНЕСЕ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879851" y="2196134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#9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793789" y="2623784"/>
            <a:ext cx="1304282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Наша команда объединяет техническую экспертизу в AR/3D и глубокое понимание бизнес-процессов в HoReCa и Ритейле.</a:t>
            </a:r>
            <a:endParaRPr lang="en-US" sz="11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163" y="3213973"/>
            <a:ext cx="2029539" cy="202953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3790" y="5473779"/>
            <a:ext cx="2796064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Суворов Олег Александрович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4100513" y="5792629"/>
            <a:ext cx="3122533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Лидер проекта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793789" y="6116717"/>
            <a:ext cx="3122533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Lieder ID 2292951</a:t>
            </a:r>
            <a:endParaRPr lang="en-US" sz="9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750" y="3193802"/>
            <a:ext cx="2029539" cy="202953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100513" y="5473779"/>
            <a:ext cx="3103840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Изамов Шохжахон Жамшидович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793790" y="5769114"/>
            <a:ext cx="3122533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Координатор</a:t>
            </a:r>
            <a:r>
              <a:rPr lang="ru-RU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профессор кафедры, </a:t>
            </a:r>
            <a:r>
              <a:rPr lang="ru-RU" sz="1150" b="1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д.т.н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4100513" y="6116598"/>
            <a:ext cx="3122533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Lieder ID 7010661</a:t>
            </a:r>
            <a:endParaRPr lang="en-US" sz="9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8875" y="3193801"/>
            <a:ext cx="2029539" cy="202953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407235" y="5473779"/>
            <a:ext cx="2556867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Штурман Андрей Юрьевич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7425927" y="5695785"/>
            <a:ext cx="2692439" cy="868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Участник</a:t>
            </a:r>
            <a:r>
              <a:rPr lang="ru-RU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представляет </a:t>
            </a:r>
            <a:r>
              <a:rPr lang="ru-RU" sz="1150" b="1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мишленовский</a:t>
            </a:r>
            <a:r>
              <a:rPr lang="ru-RU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en-US" sz="1150" b="1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ru-RU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ресторан </a:t>
            </a:r>
            <a:r>
              <a:rPr lang="en-US" sz="1150" b="1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GrandCru</a:t>
            </a:r>
            <a:endParaRPr lang="en-US" sz="1150" dirty="0"/>
          </a:p>
        </p:txBody>
      </p:sp>
      <p:sp>
        <p:nvSpPr>
          <p:cNvPr id="16" name="Text 11"/>
          <p:cNvSpPr/>
          <p:nvPr/>
        </p:nvSpPr>
        <p:spPr>
          <a:xfrm>
            <a:off x="7444620" y="6216285"/>
            <a:ext cx="3122533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Lieder ID 6294787</a:t>
            </a:r>
            <a:endParaRPr lang="en-US" sz="900" dirty="0"/>
          </a:p>
        </p:txBody>
      </p:sp>
      <p:sp>
        <p:nvSpPr>
          <p:cNvPr id="18" name="Text 12"/>
          <p:cNvSpPr/>
          <p:nvPr/>
        </p:nvSpPr>
        <p:spPr>
          <a:xfrm>
            <a:off x="10713958" y="5473898"/>
            <a:ext cx="2302073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Фадеев Илья Андреевич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10677523" y="5695785"/>
            <a:ext cx="312265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Участник</a:t>
            </a:r>
            <a:r>
              <a:rPr lang="ru-RU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представляет </a:t>
            </a:r>
            <a:r>
              <a:rPr lang="ru-RU" sz="1150" b="1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мишленовский</a:t>
            </a:r>
            <a:endParaRPr lang="en-US" sz="1150" b="1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ru-RU" sz="1150" b="1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ресторан </a:t>
            </a:r>
            <a:r>
              <a:rPr lang="en-US" sz="1150" b="1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GrandCru</a:t>
            </a:r>
            <a:endParaRPr lang="en-US" sz="1150" dirty="0"/>
          </a:p>
        </p:txBody>
      </p:sp>
      <p:sp>
        <p:nvSpPr>
          <p:cNvPr id="20" name="Text 14"/>
          <p:cNvSpPr/>
          <p:nvPr/>
        </p:nvSpPr>
        <p:spPr>
          <a:xfrm>
            <a:off x="10732650" y="6233717"/>
            <a:ext cx="3122652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Lieder ID 3399209</a:t>
            </a:r>
            <a:endParaRPr lang="en-US" sz="9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F7CC9D-6158-49A4-8E29-75FCCAD6D0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575050"/>
            <a:ext cx="14630400" cy="6545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86F9D7B-354D-4E9E-9FEE-4C2242E8E1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758" y="3102050"/>
            <a:ext cx="2274005" cy="221304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F2CB43B-858F-4C94-8B60-D5F308CFB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5120" y="6646481"/>
            <a:ext cx="1209844" cy="59063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3D9EE36-7400-498A-B872-9BBB54A9F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3958" y="6643120"/>
            <a:ext cx="1209844" cy="59063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3E09FFD-C440-4ADD-9B92-500613A31D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5116" y="6103996"/>
            <a:ext cx="1472713" cy="145745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D01F212-DB60-49CE-A51C-D4C6D0A913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08520" y="6072986"/>
            <a:ext cx="1472713" cy="1457452"/>
          </a:xfrm>
          <a:prstGeom prst="rect">
            <a:avLst/>
          </a:prstGeom>
        </p:spPr>
      </p:pic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F23496AC-7DB0-496F-874F-967B6EE51D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673" y="6422431"/>
            <a:ext cx="3506174" cy="95536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89AB39C-5774-452E-96AD-21A56C8C9C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1184" y="6426189"/>
            <a:ext cx="3505504" cy="9510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1395" y="535305"/>
            <a:ext cx="8273296" cy="790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00"/>
              </a:lnSpc>
              <a:buNone/>
            </a:pPr>
            <a:r>
              <a:rPr lang="en-US" sz="49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СПАСИБО ЗА ВНИМАНИЕ!</a:t>
            </a:r>
            <a:endParaRPr lang="en-US" sz="4950" dirty="0"/>
          </a:p>
        </p:txBody>
      </p:sp>
      <p:sp>
        <p:nvSpPr>
          <p:cNvPr id="3" name="Text 1"/>
          <p:cNvSpPr/>
          <p:nvPr/>
        </p:nvSpPr>
        <p:spPr>
          <a:xfrm>
            <a:off x="681395" y="1515904"/>
            <a:ext cx="10209014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ГОТОВЫ ПРЕВРАТИТЬ ВАШ БИЗНЕС В ЦИФРОВУЮ ДОСТОПРИМЕЧАТЕЛЬНОСТЬ</a:t>
            </a:r>
            <a:endParaRPr lang="en-US" sz="1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15" y="2106811"/>
            <a:ext cx="4871442" cy="1518523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660" y="2106811"/>
            <a:ext cx="3664148" cy="1518523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512" y="2083058"/>
            <a:ext cx="4514493" cy="167741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71180" y="4042172"/>
            <a:ext cx="1898213" cy="237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Свяжитесь с нами:</a:t>
            </a:r>
            <a:endParaRPr lang="en-US" sz="1450" dirty="0"/>
          </a:p>
        </p:txBody>
      </p:sp>
      <p:sp>
        <p:nvSpPr>
          <p:cNvPr id="8" name="Text 3"/>
          <p:cNvSpPr/>
          <p:nvPr/>
        </p:nvSpPr>
        <p:spPr>
          <a:xfrm>
            <a:off x="871180" y="4469130"/>
            <a:ext cx="13077825" cy="202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Telegram: @ startup\_foodnet</a:t>
            </a:r>
            <a:endParaRPr lang="en-US" sz="950" dirty="0"/>
          </a:p>
        </p:txBody>
      </p:sp>
      <p:sp>
        <p:nvSpPr>
          <p:cNvPr id="9" name="Text 4"/>
          <p:cNvSpPr/>
          <p:nvPr/>
        </p:nvSpPr>
        <p:spPr>
          <a:xfrm>
            <a:off x="871180" y="4813816"/>
            <a:ext cx="13077825" cy="202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Email: contact@itmediacrm.ru</a:t>
            </a:r>
            <a:endParaRPr lang="en-US" sz="950" dirty="0"/>
          </a:p>
        </p:txBody>
      </p:sp>
      <p:sp>
        <p:nvSpPr>
          <p:cNvPr id="10" name="Shape 5"/>
          <p:cNvSpPr/>
          <p:nvPr/>
        </p:nvSpPr>
        <p:spPr>
          <a:xfrm>
            <a:off x="681395" y="3852386"/>
            <a:ext cx="15240" cy="1306116"/>
          </a:xfrm>
          <a:prstGeom prst="rect">
            <a:avLst/>
          </a:prstGeom>
          <a:solidFill>
            <a:srgbClr val="66A8EE"/>
          </a:solidFill>
          <a:ln/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180" y="5158502"/>
            <a:ext cx="2396490" cy="23964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83E933-04B0-4722-A6A4-7166371E6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577328"/>
            <a:ext cx="14659984" cy="6522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1066</Words>
  <Application>Microsoft Office PowerPoint</Application>
  <PresentationFormat>Произвольный</PresentationFormat>
  <Paragraphs>148</Paragraphs>
  <Slides>11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Roboto</vt:lpstr>
      <vt:lpstr>Roboto Slab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Шохжахон Изамов</cp:lastModifiedBy>
  <cp:revision>10</cp:revision>
  <dcterms:created xsi:type="dcterms:W3CDTF">2025-10-16T09:54:42Z</dcterms:created>
  <dcterms:modified xsi:type="dcterms:W3CDTF">2025-10-19T11:52:39Z</dcterms:modified>
</cp:coreProperties>
</file>