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8" r:id="rId7"/>
    <p:sldId id="270" r:id="rId8"/>
    <p:sldId id="265" r:id="rId9"/>
    <p:sldId id="269" r:id="rId10"/>
    <p:sldId id="266" r:id="rId11"/>
  </p:sldIdLst>
  <p:sldSz cx="9144000" cy="5143500" type="screen16x9"/>
  <p:notesSz cx="6858000" cy="9144000"/>
  <p:embeddedFontLst>
    <p:embeddedFont>
      <p:font typeface="Montserrat Light" panose="020B0604020202020204" charset="-52"/>
      <p:regular r:id="rId13"/>
      <p:bold r:id="rId14"/>
      <p:italic r:id="rId15"/>
      <p:boldItalic r:id="rId16"/>
    </p:embeddedFont>
    <p:embeddedFont>
      <p:font typeface="Microsoft New Tai Lue" panose="020B0502040204020203" pitchFamily="34" charset="0"/>
      <p:regular r:id="rId17"/>
      <p:bold r:id="rId18"/>
    </p:embeddedFont>
    <p:embeddedFont>
      <p:font typeface="Montserrat" panose="020B0604020202020204" charset="-52"/>
      <p:regular r:id="rId19"/>
      <p:bold r:id="rId20"/>
      <p:italic r:id="rId21"/>
      <p:boldItalic r:id="rId22"/>
    </p:embeddedFont>
    <p:embeddedFont>
      <p:font typeface="Microsoft Himalaya" panose="01010100010101010101" pitchFamily="2" charset="0"/>
      <p:regular r:id="rId23"/>
    </p:embeddedFont>
    <p:embeddedFont>
      <p:font typeface="Roboto" panose="020B060402020202020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h3F4O4hg3JJWrM5CGp2VW3ci0R1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ИКТОРИЯ" initials="В" lastIdx="1" clrIdx="0">
    <p:extLst>
      <p:ext uri="{19B8F6BF-5375-455C-9EA6-DF929625EA0E}">
        <p15:presenceInfo xmlns:p15="http://schemas.microsoft.com/office/powerpoint/2012/main" userId="ВИКТОРИ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518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Динамика</a:t>
            </a:r>
            <a:r>
              <a:rPr lang="ru-RU" baseline="0" dirty="0" smtClean="0"/>
              <a:t> рынка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мы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Лист1!$A$2:$A$7</c:f>
              <c:strCache>
                <c:ptCount val="6"/>
                <c:pt idx="0">
                  <c:v>1 год</c:v>
                </c:pt>
                <c:pt idx="1">
                  <c:v>1,5 года</c:v>
                </c:pt>
                <c:pt idx="2">
                  <c:v>2 года</c:v>
                </c:pt>
                <c:pt idx="3">
                  <c:v>2,5 года</c:v>
                </c:pt>
                <c:pt idx="4">
                  <c:v>3 года</c:v>
                </c:pt>
                <c:pt idx="5">
                  <c:v>5 лет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0.2</c:v>
                </c:pt>
                <c:pt idx="1">
                  <c:v>0.8</c:v>
                </c:pt>
                <c:pt idx="2">
                  <c:v>2.2000000000000002</c:v>
                </c:pt>
                <c:pt idx="3">
                  <c:v>4</c:v>
                </c:pt>
                <c:pt idx="4">
                  <c:v>10</c:v>
                </c:pt>
                <c:pt idx="5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CA-49F1-9DBF-911196FD0AA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круп. комп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Лист1!$A$2:$A$7</c:f>
              <c:strCache>
                <c:ptCount val="6"/>
                <c:pt idx="0">
                  <c:v>1 год</c:v>
                </c:pt>
                <c:pt idx="1">
                  <c:v>1,5 года</c:v>
                </c:pt>
                <c:pt idx="2">
                  <c:v>2 года</c:v>
                </c:pt>
                <c:pt idx="3">
                  <c:v>2,5 года</c:v>
                </c:pt>
                <c:pt idx="4">
                  <c:v>3 года</c:v>
                </c:pt>
                <c:pt idx="5">
                  <c:v>5 лет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10</c:v>
                </c:pt>
                <c:pt idx="3">
                  <c:v>15</c:v>
                </c:pt>
                <c:pt idx="4">
                  <c:v>30</c:v>
                </c:pt>
                <c:pt idx="5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CA-49F1-9DBF-911196FD0AA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ср. комп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Лист1!$A$2:$A$7</c:f>
              <c:strCache>
                <c:ptCount val="6"/>
                <c:pt idx="0">
                  <c:v>1 год</c:v>
                </c:pt>
                <c:pt idx="1">
                  <c:v>1,5 года</c:v>
                </c:pt>
                <c:pt idx="2">
                  <c:v>2 года</c:v>
                </c:pt>
                <c:pt idx="3">
                  <c:v>2,5 года</c:v>
                </c:pt>
                <c:pt idx="4">
                  <c:v>3 года</c:v>
                </c:pt>
                <c:pt idx="5">
                  <c:v>5 лет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0.15</c:v>
                </c:pt>
                <c:pt idx="1">
                  <c:v>0.25</c:v>
                </c:pt>
                <c:pt idx="2">
                  <c:v>0.4</c:v>
                </c:pt>
                <c:pt idx="3">
                  <c:v>0.8</c:v>
                </c:pt>
                <c:pt idx="4">
                  <c:v>1.5</c:v>
                </c:pt>
                <c:pt idx="5">
                  <c:v>2.2000000000000002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CA-49F1-9DBF-911196FD0A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2089504"/>
        <c:axId val="542088192"/>
      </c:lineChart>
      <c:catAx>
        <c:axId val="54208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2088192"/>
        <c:crosses val="autoZero"/>
        <c:auto val="1"/>
        <c:lblAlgn val="ctr"/>
        <c:lblOffset val="100"/>
        <c:noMultiLvlLbl val="0"/>
      </c:catAx>
      <c:valAx>
        <c:axId val="54208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208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3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sv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577045" y="11596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578260" y="4463314"/>
            <a:ext cx="4599716" cy="680186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13897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5991" y="1761784"/>
            <a:ext cx="2484278" cy="1898742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"/>
          <p:cNvSpPr txBox="1"/>
          <p:nvPr/>
        </p:nvSpPr>
        <p:spPr>
          <a:xfrm>
            <a:off x="131664" y="2127972"/>
            <a:ext cx="4287000" cy="1329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</a:t>
            </a:r>
            <a:r>
              <a:rPr lang="ru-RU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родуктом проекта является биопрепарат на основе ила, который является эффективным и биологически чистым удобрением для почвы.</a:t>
            </a:r>
          </a:p>
        </p:txBody>
      </p:sp>
      <p:sp>
        <p:nvSpPr>
          <p:cNvPr id="62" name="Google Shape;62;p1"/>
          <p:cNvSpPr txBox="1">
            <a:spLocks noGrp="1"/>
          </p:cNvSpPr>
          <p:nvPr>
            <p:ph type="ctrTitle"/>
          </p:nvPr>
        </p:nvSpPr>
        <p:spPr>
          <a:xfrm>
            <a:off x="59192" y="348455"/>
            <a:ext cx="4508069" cy="153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2400" b="1" dirty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эффективных биопрепаратов и минеральных удобрений из илового осадка</a:t>
            </a:r>
            <a:endParaRPr sz="2400" b="1" dirty="0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716814" y="1958995"/>
            <a:ext cx="3116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" name="Google Shape;64;p1"/>
          <p:cNvSpPr txBox="1"/>
          <p:nvPr/>
        </p:nvSpPr>
        <p:spPr>
          <a:xfrm>
            <a:off x="260719" y="4077715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 err="1">
                <a:latin typeface="Montserrat Light"/>
                <a:ea typeface="Montserrat Light"/>
                <a:cs typeface="Montserrat Light"/>
                <a:sym typeface="Montserrat Light"/>
              </a:rPr>
              <a:t>Мастюгина</a:t>
            </a: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 К. В.</a:t>
            </a:r>
            <a:r>
              <a:rPr 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/>
            </a:r>
            <a:br>
              <a:rPr 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+7 958 393 23 47</a:t>
            </a:r>
            <a:endParaRPr sz="1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65" name="Google Shape;6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9879" y="2306974"/>
            <a:ext cx="1630877" cy="1620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6" name="Google Shape;66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40272" y="183067"/>
            <a:ext cx="2077742" cy="139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>
            <a:spLocks noGrp="1"/>
          </p:cNvSpPr>
          <p:nvPr>
            <p:ph type="title"/>
          </p:nvPr>
        </p:nvSpPr>
        <p:spPr>
          <a:xfrm>
            <a:off x="3499556" y="-112889"/>
            <a:ext cx="4176888" cy="45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latin typeface="Montserrat"/>
                <a:ea typeface="Montserrat"/>
                <a:cs typeface="Montserrat"/>
                <a:sym typeface="Montserrat"/>
              </a:rPr>
              <a:t>Задача</a:t>
            </a: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2748420" y="468510"/>
            <a:ext cx="6169443" cy="4543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1800" dirty="0">
                <a:latin typeface="Montserrat Light"/>
                <a:ea typeface="Montserrat Light"/>
                <a:cs typeface="Montserrat Light"/>
                <a:sym typeface="Montserrat Light"/>
              </a:rPr>
              <a:t>Основными</a:t>
            </a:r>
            <a:r>
              <a:rPr lang="en-US" sz="1800" dirty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800" dirty="0">
                <a:latin typeface="Montserrat Light"/>
                <a:ea typeface="Montserrat Light"/>
                <a:cs typeface="Montserrat Light"/>
                <a:sym typeface="Montserrat Light"/>
              </a:rPr>
              <a:t>клиентами продукта являются: городские службы озеленения; предприятия дорожного строительства; предприятия агропромышленного сектора; тепличные хозяйства; владельца личных подсобных хозяйств. 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endParaRPr lang="ru-RU" sz="18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1800" dirty="0">
                <a:latin typeface="Montserrat Light"/>
                <a:ea typeface="Montserrat Light"/>
                <a:cs typeface="Montserrat Light"/>
                <a:sym typeface="Montserrat Light"/>
              </a:rPr>
              <a:t>Н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ашей задачей является создание продукта, снижающего химическую нагрузку на почву в условиях населенных пунктов. 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endParaRPr lang="ru-RU" sz="18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1800" dirty="0">
                <a:latin typeface="Montserrat Light"/>
                <a:ea typeface="Montserrat Light"/>
                <a:cs typeface="Montserrat Light"/>
                <a:sym typeface="Montserrat Light"/>
              </a:rPr>
              <a:t>Рынок заполнен на 80% химическими удобрениям, они разрушают полезную микрофлору, а также имеют узкий спектр полезных веществ. 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4376438-8E4D-EAF1-CD18-611AADCFE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701" y="2846367"/>
            <a:ext cx="1950000" cy="1950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A4C571-C258-266F-4A8C-B187F1FA4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701" y="343415"/>
            <a:ext cx="1953719" cy="1953719"/>
          </a:xfrm>
          <a:prstGeom prst="rect">
            <a:avLst/>
          </a:prstGeom>
        </p:spPr>
      </p:pic>
      <p:sp>
        <p:nvSpPr>
          <p:cNvPr id="4" name="Равно 3">
            <a:extLst>
              <a:ext uri="{FF2B5EF4-FFF2-40B4-BE49-F238E27FC236}">
                <a16:creationId xmlns:a16="http://schemas.microsoft.com/office/drawing/2014/main" id="{966FA056-A433-53A9-D619-C4C86597F485}"/>
              </a:ext>
            </a:extLst>
          </p:cNvPr>
          <p:cNvSpPr/>
          <p:nvPr/>
        </p:nvSpPr>
        <p:spPr>
          <a:xfrm>
            <a:off x="1446278" y="2233593"/>
            <a:ext cx="643467" cy="634294"/>
          </a:xfrm>
          <a:prstGeom prst="mathEqua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"/>
          <p:cNvSpPr txBox="1"/>
          <p:nvPr/>
        </p:nvSpPr>
        <p:spPr>
          <a:xfrm>
            <a:off x="3608610" y="246341"/>
            <a:ext cx="5228670" cy="1221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algn="ctr">
              <a:buSzPts val="2400"/>
            </a:pPr>
            <a:r>
              <a:rPr lang="ru-RU" sz="1800" dirty="0">
                <a:latin typeface="Montserrat Light"/>
                <a:ea typeface="Montserrat Light"/>
                <a:cs typeface="Montserrat Light"/>
                <a:sym typeface="Montserrat Light"/>
              </a:rPr>
              <a:t>Удобрение изготавливается с помощью технологии сушки и гранулирования из илового осадка, собирающегося на дне водоема.</a:t>
            </a: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algn="ctr">
              <a:buSzPts val="2400"/>
            </a:pP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algn="ctr">
              <a:buSzPts val="2400"/>
            </a:pPr>
            <a:endParaRPr lang="ru-RU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algn="ctr">
              <a:buSzPts val="2400"/>
            </a:pP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algn="ctr">
              <a:buSzPts val="2400"/>
            </a:pPr>
            <a:endParaRPr lang="ru-RU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algn="ctr">
              <a:buSzPts val="2400"/>
            </a:pP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algn="ctr">
              <a:buSzPts val="2400"/>
            </a:pPr>
            <a:endParaRPr lang="ru-RU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algn="ctr">
              <a:buSzPts val="2400"/>
            </a:pP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algn="ctr">
              <a:buSzPts val="2400"/>
            </a:pPr>
            <a:endParaRPr lang="en-US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algn="ctr">
              <a:buSzPts val="2400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    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5028923" y="5291816"/>
            <a:ext cx="6004193" cy="346551"/>
          </a:xfrm>
          <a:prstGeom prst="wedgeRectCallout">
            <a:avLst>
              <a:gd name="adj1" fmla="val -25469"/>
              <a:gd name="adj2" fmla="val -47485"/>
            </a:avLst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lin ang="5400012" scaled="0"/>
          </a:gradFill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5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Не забываем стадию: прототип, тестирование идей</a:t>
            </a:r>
            <a:endParaRPr sz="11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0D4AF0E-E39F-7B46-385F-1B23380A8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60" y="286475"/>
            <a:ext cx="2458540" cy="138292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7AC18F-262A-AC05-57F8-30C1D14F40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228" y="1498452"/>
            <a:ext cx="2012233" cy="18046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97CEA6-0DC2-3E3F-0946-36939ABDB991}"/>
              </a:ext>
            </a:extLst>
          </p:cNvPr>
          <p:cNvSpPr txBox="1"/>
          <p:nvPr/>
        </p:nvSpPr>
        <p:spPr>
          <a:xfrm>
            <a:off x="11970" y="1825818"/>
            <a:ext cx="508049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tabLst/>
              <a:defRPr/>
            </a:pPr>
            <a:r>
              <a:rPr lang="ru-RU" sz="1800" dirty="0">
                <a:latin typeface="Montserrat Light"/>
                <a:ea typeface="Montserrat Light"/>
                <a:cs typeface="Montserrat Light"/>
                <a:sym typeface="Montserrat Light"/>
              </a:rPr>
              <a:t>Наше удобрение повышает процентное содержание полезных веществ в почве не </a:t>
            </a:r>
            <a:r>
              <a:rPr lang="ru-RU" sz="1800" dirty="0" err="1">
                <a:latin typeface="Montserrat Light"/>
                <a:ea typeface="Montserrat Light"/>
                <a:cs typeface="Montserrat Light"/>
                <a:sym typeface="Montserrat Light"/>
              </a:rPr>
              <a:t>закисляя</a:t>
            </a:r>
            <a:r>
              <a:rPr lang="ru-RU" sz="1800" dirty="0">
                <a:latin typeface="Montserrat Light"/>
                <a:ea typeface="Montserrat Light"/>
                <a:cs typeface="Montserrat Light"/>
                <a:sym typeface="Montserrat Light"/>
              </a:rPr>
              <a:t> ее, тем самым создает</a:t>
            </a:r>
          </a:p>
          <a:p>
            <a:pPr marL="76200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tabLst/>
              <a:defRPr/>
            </a:pPr>
            <a:r>
              <a:rPr lang="ru-RU" sz="1800" dirty="0">
                <a:latin typeface="Montserrat Light"/>
                <a:ea typeface="Montserrat Light"/>
                <a:cs typeface="Montserrat Light"/>
                <a:sym typeface="Montserrat Light"/>
              </a:rPr>
              <a:t>лучшие условия для произрастания растений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ED726F0-2ED5-B490-7E9F-93837C1970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384" y="3303146"/>
            <a:ext cx="2458540" cy="1639846"/>
          </a:xfrm>
          <a:prstGeom prst="rect">
            <a:avLst/>
          </a:prstGeom>
        </p:spPr>
      </p:pic>
      <p:sp>
        <p:nvSpPr>
          <p:cNvPr id="8" name="Стрелка: влево 7">
            <a:extLst>
              <a:ext uri="{FF2B5EF4-FFF2-40B4-BE49-F238E27FC236}">
                <a16:creationId xmlns:a16="http://schemas.microsoft.com/office/drawing/2014/main" id="{D01B2703-B006-899E-A9DA-5E6CC745C57E}"/>
              </a:ext>
            </a:extLst>
          </p:cNvPr>
          <p:cNvSpPr/>
          <p:nvPr/>
        </p:nvSpPr>
        <p:spPr>
          <a:xfrm>
            <a:off x="3079911" y="876433"/>
            <a:ext cx="555861" cy="203011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B8196035-1590-438A-0017-4736320DAE5D}"/>
              </a:ext>
            </a:extLst>
          </p:cNvPr>
          <p:cNvSpPr/>
          <p:nvPr/>
        </p:nvSpPr>
        <p:spPr>
          <a:xfrm>
            <a:off x="5357414" y="2369486"/>
            <a:ext cx="566173" cy="174801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: влево 9">
            <a:extLst>
              <a:ext uri="{FF2B5EF4-FFF2-40B4-BE49-F238E27FC236}">
                <a16:creationId xmlns:a16="http://schemas.microsoft.com/office/drawing/2014/main" id="{67FB191B-B6E4-46E9-D152-13D6A1FCBE5E}"/>
              </a:ext>
            </a:extLst>
          </p:cNvPr>
          <p:cNvSpPr/>
          <p:nvPr/>
        </p:nvSpPr>
        <p:spPr>
          <a:xfrm>
            <a:off x="3079911" y="4083798"/>
            <a:ext cx="555861" cy="225645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1C5B81B4-525D-3F41-C6C2-5B5FFD33C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8610" y="3424429"/>
            <a:ext cx="4798373" cy="1513916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  <a:latin typeface="Montserrat Light" panose="00000400000000000000" pitchFamily="2" charset="-52"/>
            </a:endParaRPr>
          </a:p>
          <a:p>
            <a:pPr marL="228600" indent="0" algn="ctr"/>
            <a:r>
              <a:rPr lang="ru-RU" dirty="0">
                <a:solidFill>
                  <a:schemeClr val="tx1"/>
                </a:solidFill>
                <a:latin typeface="Montserrat Light" panose="00000400000000000000" pitchFamily="2" charset="-52"/>
                <a:ea typeface="Microsoft Himalaya" panose="01010100010101010101" pitchFamily="2" charset="0"/>
                <a:cs typeface="Microsoft Himalaya" panose="01010100010101010101" pitchFamily="2" charset="0"/>
              </a:rPr>
              <a:t>Они создают эстетичный вид улиц и чистый обогащенный кислородом воздух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"/>
          <p:cNvSpPr txBox="1"/>
          <p:nvPr/>
        </p:nvSpPr>
        <p:spPr>
          <a:xfrm>
            <a:off x="3927315" y="874929"/>
            <a:ext cx="5130369" cy="3894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dirty="0">
                <a:latin typeface="Montserrat Light" panose="020B0604020202020204" charset="-52"/>
              </a:rPr>
              <a:t>Рынок </a:t>
            </a:r>
            <a:r>
              <a:rPr lang="ru-RU" dirty="0" err="1">
                <a:latin typeface="Montserrat Light" panose="020B0604020202020204" charset="-52"/>
              </a:rPr>
              <a:t>биоудобрений</a:t>
            </a:r>
            <a:r>
              <a:rPr lang="ru-RU" dirty="0">
                <a:latin typeface="Montserrat Light" panose="020B0604020202020204" charset="-52"/>
              </a:rPr>
              <a:t> отличается многочисленностью и разнородностью игроков - с точки зрения </a:t>
            </a:r>
            <a:r>
              <a:rPr lang="ru-RU" dirty="0" err="1">
                <a:latin typeface="Montserrat Light" panose="020B0604020202020204" charset="-52"/>
              </a:rPr>
              <a:t>оргструктуры</a:t>
            </a:r>
            <a:r>
              <a:rPr lang="ru-RU" dirty="0">
                <a:latin typeface="Montserrat Light" panose="020B0604020202020204" charset="-52"/>
              </a:rPr>
              <a:t>, производственных моделей и специализации</a:t>
            </a:r>
            <a:r>
              <a:rPr lang="ru-RU" i="0" u="none" strike="noStrike" cap="none" dirty="0">
                <a:solidFill>
                  <a:srgbClr val="000000"/>
                </a:solidFill>
                <a:latin typeface="Montserrat Light" panose="020B0604020202020204" charset="-52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endParaRPr i="0" u="none" strike="noStrike" cap="none" dirty="0">
              <a:solidFill>
                <a:srgbClr val="000000"/>
              </a:solidFill>
              <a:latin typeface="Montserrat Light" panose="020B0604020202020204" charset="-52"/>
              <a:ea typeface="Montserrat Light"/>
              <a:cs typeface="Montserrat Light"/>
              <a:sym typeface="Montserrat Light"/>
            </a:endParaRP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dirty="0">
                <a:latin typeface="Montserrat Light" panose="020B0604020202020204" charset="-52"/>
              </a:rPr>
              <a:t>Всего, по нашим оценкам действует около 200-300 средних (оборот 4 - млн. долл.) и несколько тысяч мелких (2 млн. долл.) производителей </a:t>
            </a:r>
            <a:r>
              <a:rPr lang="ru-RU" dirty="0" err="1">
                <a:latin typeface="Montserrat Light" panose="020B0604020202020204" charset="-52"/>
              </a:rPr>
              <a:t>биопродуктов</a:t>
            </a:r>
            <a:r>
              <a:rPr lang="ru-RU" dirty="0">
                <a:latin typeface="Montserrat Light" panose="020B0604020202020204" charset="-52"/>
              </a:rPr>
              <a:t>. На компании с общим оборотом более 100 млн. долл. приходится по нашим оценкам не более 10% рынка.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endParaRPr lang="ru-RU" dirty="0">
              <a:latin typeface="Montserrat Light" panose="020B0604020202020204" charset="-52"/>
            </a:endParaRP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dirty="0">
                <a:latin typeface="Montserrat Light" panose="020B0604020202020204" charset="-52"/>
              </a:rPr>
              <a:t>В дальнейшем, с продвижением и постепенной оптимизацией действия нашего продукта – </a:t>
            </a:r>
            <a:r>
              <a:rPr lang="ru-RU" dirty="0" err="1">
                <a:latin typeface="Montserrat Light" panose="020B0604020202020204" charset="-52"/>
              </a:rPr>
              <a:t>гранулята</a:t>
            </a:r>
            <a:r>
              <a:rPr lang="ru-RU" dirty="0">
                <a:latin typeface="Montserrat Light" panose="020B0604020202020204" charset="-52"/>
              </a:rPr>
              <a:t>, мы планируем </a:t>
            </a:r>
            <a:r>
              <a:rPr lang="ru-RU" dirty="0" smtClean="0">
                <a:latin typeface="Montserrat Light" panose="020B0604020202020204" charset="-52"/>
              </a:rPr>
              <a:t>занять 2% </a:t>
            </a:r>
            <a:r>
              <a:rPr lang="ru-RU" dirty="0">
                <a:latin typeface="Montserrat Light" panose="020B0604020202020204" charset="-52"/>
              </a:rPr>
              <a:t>рынка </a:t>
            </a:r>
            <a:r>
              <a:rPr lang="ru-RU" dirty="0" err="1">
                <a:latin typeface="Montserrat Light" panose="020B0604020202020204" charset="-52"/>
              </a:rPr>
              <a:t>биоудобрений</a:t>
            </a:r>
            <a:r>
              <a:rPr lang="ru-RU" dirty="0">
                <a:latin typeface="Montserrat Light" panose="020B0604020202020204" charset="-52"/>
              </a:rPr>
              <a:t> (оборот </a:t>
            </a:r>
            <a:r>
              <a:rPr lang="ru-RU" dirty="0" smtClean="0">
                <a:latin typeface="Montserrat Light" panose="020B0604020202020204" charset="-52"/>
              </a:rPr>
              <a:t>106 млн</a:t>
            </a:r>
            <a:r>
              <a:rPr lang="ru-RU" dirty="0">
                <a:latin typeface="Montserrat Light" panose="020B0604020202020204" charset="-52"/>
              </a:rPr>
              <a:t>. долл.)</a:t>
            </a:r>
            <a:endParaRPr lang="ru-RU" dirty="0">
              <a:latin typeface="Montserrat Light" panose="020B0604020202020204" charset="-52"/>
              <a:ea typeface="Montserrat Light"/>
              <a:cs typeface="Montserrat Light"/>
              <a:sym typeface="Montserrat Light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7264826"/>
              </p:ext>
            </p:extLst>
          </p:nvPr>
        </p:nvGraphicFramePr>
        <p:xfrm>
          <a:off x="0" y="874929"/>
          <a:ext cx="3927315" cy="3728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486560" y="144184"/>
            <a:ext cx="1710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Montserrat Light" panose="020B0604020202020204" charset="-52"/>
              </a:rPr>
              <a:t>Рынок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EC83235-931A-6780-E4BD-9899900E7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02323" y="205669"/>
            <a:ext cx="3171121" cy="4732162"/>
          </a:xfrm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114300" indent="0">
              <a:buNone/>
            </a:pPr>
            <a:r>
              <a:rPr lang="ru-RU" sz="1400" dirty="0">
                <a:latin typeface="Montserrat Light" panose="00000400000000000000" pitchFamily="2" charset="-52"/>
              </a:rPr>
              <a:t>Данный продукт может:</a:t>
            </a:r>
          </a:p>
          <a:p>
            <a:pPr marL="114300" indent="0">
              <a:buNone/>
            </a:pPr>
            <a:endParaRPr lang="ru-RU" sz="1400" dirty="0">
              <a:latin typeface="Montserrat Light" panose="00000400000000000000" pitchFamily="2" charset="-5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 Light" panose="00000400000000000000" pitchFamily="2" charset="-52"/>
              </a:rPr>
              <a:t>понизить уровень кислотности почвы (ведь среди множества полезных макроэлементов содержится </a:t>
            </a:r>
            <a:r>
              <a:rPr lang="en-US" sz="1400" dirty="0">
                <a:latin typeface="Montserrat Light" panose="00000400000000000000" pitchFamily="2" charset="-52"/>
              </a:rPr>
              <a:t>Ca</a:t>
            </a:r>
            <a:r>
              <a:rPr lang="ru-RU" sz="1400" dirty="0">
                <a:latin typeface="Montserrat Light" panose="00000400000000000000" pitchFamily="2" charset="-52"/>
              </a:rPr>
              <a:t>)</a:t>
            </a:r>
          </a:p>
          <a:p>
            <a:pPr marL="114300" indent="0">
              <a:buNone/>
            </a:pPr>
            <a:endParaRPr lang="ru-RU" sz="1400" dirty="0">
              <a:latin typeface="Montserrat Light" panose="00000400000000000000" pitchFamily="2" charset="-5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 Light" panose="00000400000000000000" pitchFamily="2" charset="-52"/>
              </a:rPr>
              <a:t> комплексно подготовить почву для посадки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400" dirty="0">
              <a:latin typeface="Montserrat Light" panose="00000400000000000000" pitchFamily="2" charset="-5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 Light" panose="00000400000000000000" pitchFamily="2" charset="-52"/>
              </a:rPr>
              <a:t>сэкономить денежные расходы в 3 раза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400" dirty="0">
              <a:latin typeface="Montserrat Light" panose="00000400000000000000" pitchFamily="2" charset="-5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 Light" panose="00000400000000000000" pitchFamily="2" charset="-52"/>
              </a:rPr>
              <a:t>сохранить полезную микрофлору в почве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400" dirty="0">
              <a:latin typeface="Montserrat Light" panose="00000400000000000000" pitchFamily="2" charset="-5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Montserrat Light" panose="00000400000000000000" pitchFamily="2" charset="-52"/>
              </a:rPr>
              <a:t>рециклинг</a:t>
            </a:r>
            <a:endParaRPr lang="ru-RU" sz="1400" dirty="0">
              <a:latin typeface="Montserrat Light" panose="00000400000000000000" pitchFamily="2" charset="-52"/>
            </a:endParaRPr>
          </a:p>
        </p:txBody>
      </p:sp>
      <p:sp>
        <p:nvSpPr>
          <p:cNvPr id="4" name="Google Shape;95;p5">
            <a:extLst>
              <a:ext uri="{FF2B5EF4-FFF2-40B4-BE49-F238E27FC236}">
                <a16:creationId xmlns:a16="http://schemas.microsoft.com/office/drawing/2014/main" id="{D9E6787B-8E74-B14D-26B9-689C9D2CE4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2896" y="265038"/>
            <a:ext cx="4386263" cy="137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5761AE87-BE7C-85E8-3BFD-E9DB3FDDF0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128270"/>
              </p:ext>
            </p:extLst>
          </p:nvPr>
        </p:nvGraphicFramePr>
        <p:xfrm>
          <a:off x="186036" y="1764662"/>
          <a:ext cx="5639981" cy="2671846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362887">
                  <a:extLst>
                    <a:ext uri="{9D8B030D-6E8A-4147-A177-3AD203B41FA5}">
                      <a16:colId xmlns:a16="http://schemas.microsoft.com/office/drawing/2014/main" val="736160424"/>
                    </a:ext>
                  </a:extLst>
                </a:gridCol>
                <a:gridCol w="1467180">
                  <a:extLst>
                    <a:ext uri="{9D8B030D-6E8A-4147-A177-3AD203B41FA5}">
                      <a16:colId xmlns:a16="http://schemas.microsoft.com/office/drawing/2014/main" val="2354568856"/>
                    </a:ext>
                  </a:extLst>
                </a:gridCol>
                <a:gridCol w="1427989">
                  <a:extLst>
                    <a:ext uri="{9D8B030D-6E8A-4147-A177-3AD203B41FA5}">
                      <a16:colId xmlns:a16="http://schemas.microsoft.com/office/drawing/2014/main" val="2097353849"/>
                    </a:ext>
                  </a:extLst>
                </a:gridCol>
                <a:gridCol w="1381925">
                  <a:extLst>
                    <a:ext uri="{9D8B030D-6E8A-4147-A177-3AD203B41FA5}">
                      <a16:colId xmlns:a16="http://schemas.microsoft.com/office/drawing/2014/main" val="3117661697"/>
                    </a:ext>
                  </a:extLst>
                </a:gridCol>
              </a:tblGrid>
              <a:tr h="5613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Рыльский «БИОГУМУС»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Русский Торф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ОМК «</a:t>
                      </a:r>
                      <a:r>
                        <a:rPr lang="ru-RU" sz="1200" dirty="0" err="1">
                          <a:latin typeface="Montserrat Light" panose="00000400000000000000" pitchFamily="2" charset="-52"/>
                        </a:rPr>
                        <a:t>Плодород</a:t>
                      </a:r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Наш продукт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788008"/>
                  </a:ext>
                </a:extLst>
              </a:tr>
              <a:tr h="14368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продукт переработки компостов дождевыми червями</a:t>
                      </a:r>
                    </a:p>
                    <a:p>
                      <a:pPr algn="ctr"/>
                      <a:endParaRPr lang="ru-RU" sz="1200" dirty="0">
                        <a:latin typeface="Montserrat Light" panose="000004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грунт для выращивания овощей,</a:t>
                      </a:r>
                      <a:r>
                        <a:rPr lang="ru-RU" sz="1200" baseline="0" dirty="0">
                          <a:latin typeface="Montserrat Light" panose="00000400000000000000" pitchFamily="2" charset="-52"/>
                        </a:rPr>
                        <a:t> </a:t>
                      </a:r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рассады,  подкормки плодоносящих растений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органо-минеральный комплекс</a:t>
                      </a:r>
                    </a:p>
                    <a:p>
                      <a:pPr algn="ctr"/>
                      <a:endParaRPr lang="ru-RU" sz="1200" dirty="0">
                        <a:latin typeface="Montserrat Light" panose="000004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Минеральное</a:t>
                      </a:r>
                      <a:r>
                        <a:rPr lang="ru-RU" sz="1200" baseline="0" dirty="0">
                          <a:latin typeface="Montserrat Light" panose="00000400000000000000" pitchFamily="2" charset="-52"/>
                        </a:rPr>
                        <a:t> удобрение</a:t>
                      </a:r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 на основе иловых</a:t>
                      </a:r>
                      <a:r>
                        <a:rPr lang="ru-RU" sz="1200" baseline="0" dirty="0">
                          <a:latin typeface="Montserrat Light" panose="00000400000000000000" pitchFamily="2" charset="-52"/>
                        </a:rPr>
                        <a:t> осадков</a:t>
                      </a:r>
                      <a:endParaRPr lang="ru-RU" sz="1200" dirty="0">
                        <a:latin typeface="Montserrat Light" panose="000004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713534"/>
                  </a:ext>
                </a:extLst>
              </a:tr>
              <a:tr h="33682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Montserrat Light" panose="00000400000000000000" pitchFamily="2" charset="-52"/>
                        </a:rPr>
                        <a:t>760 РУБ. – 25 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400 РУБ.</a:t>
                      </a:r>
                      <a:r>
                        <a:rPr lang="ru-RU" sz="1200" baseline="0" dirty="0">
                          <a:latin typeface="Montserrat Light" panose="00000400000000000000" pitchFamily="2" charset="-52"/>
                        </a:rPr>
                        <a:t> – 25 Л</a:t>
                      </a:r>
                      <a:endParaRPr lang="ru-RU" sz="1200" dirty="0">
                        <a:latin typeface="Montserrat Light" panose="000004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500 РУБ. – 25 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150 РУБ. – 25 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148301"/>
                  </a:ext>
                </a:extLst>
              </a:tr>
              <a:tr h="33682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Montserrat Light" panose="00000400000000000000" pitchFamily="2" charset="-52"/>
                        </a:rPr>
                        <a:t>Рыльск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Южа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Волгоград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 Light" panose="00000400000000000000" pitchFamily="2" charset="-52"/>
                        </a:rPr>
                        <a:t>Казань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887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4511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26B68B-A947-F4F5-3680-B8711E757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633" y="185170"/>
            <a:ext cx="3312033" cy="572700"/>
          </a:xfrm>
        </p:spPr>
        <p:txBody>
          <a:bodyPr/>
          <a:lstStyle/>
          <a:p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Планы на 3 года</a:t>
            </a:r>
            <a:endParaRPr lang="ru-RU" sz="1800" dirty="0"/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9C7883DA-B924-3CF2-9D4B-36A719DB97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760406"/>
              </p:ext>
            </p:extLst>
          </p:nvPr>
        </p:nvGraphicFramePr>
        <p:xfrm>
          <a:off x="381548" y="1061154"/>
          <a:ext cx="8035087" cy="39798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8862">
                  <a:extLst>
                    <a:ext uri="{9D8B030D-6E8A-4147-A177-3AD203B41FA5}">
                      <a16:colId xmlns:a16="http://schemas.microsoft.com/office/drawing/2014/main" val="1205414316"/>
                    </a:ext>
                  </a:extLst>
                </a:gridCol>
                <a:gridCol w="1017516">
                  <a:extLst>
                    <a:ext uri="{9D8B030D-6E8A-4147-A177-3AD203B41FA5}">
                      <a16:colId xmlns:a16="http://schemas.microsoft.com/office/drawing/2014/main" val="3478997944"/>
                    </a:ext>
                  </a:extLst>
                </a:gridCol>
                <a:gridCol w="1795784">
                  <a:extLst>
                    <a:ext uri="{9D8B030D-6E8A-4147-A177-3AD203B41FA5}">
                      <a16:colId xmlns:a16="http://schemas.microsoft.com/office/drawing/2014/main" val="3579564887"/>
                    </a:ext>
                  </a:extLst>
                </a:gridCol>
                <a:gridCol w="1009334">
                  <a:extLst>
                    <a:ext uri="{9D8B030D-6E8A-4147-A177-3AD203B41FA5}">
                      <a16:colId xmlns:a16="http://schemas.microsoft.com/office/drawing/2014/main" val="2899275252"/>
                    </a:ext>
                  </a:extLst>
                </a:gridCol>
                <a:gridCol w="2183591">
                  <a:extLst>
                    <a:ext uri="{9D8B030D-6E8A-4147-A177-3AD203B41FA5}">
                      <a16:colId xmlns:a16="http://schemas.microsoft.com/office/drawing/2014/main" val="934635743"/>
                    </a:ext>
                  </a:extLst>
                </a:gridCol>
              </a:tblGrid>
              <a:tr h="474693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Montserrat Light" panose="00000400000000000000" pitchFamily="2" charset="-52"/>
                        </a:rPr>
                        <a:t>2024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Montserrat Light" panose="00000400000000000000" pitchFamily="2" charset="-52"/>
                        </a:rPr>
                        <a:t>2025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Montserrat Light" panose="00000400000000000000" pitchFamily="2" charset="-52"/>
                        </a:rPr>
                        <a:t>2026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8607641"/>
                  </a:ext>
                </a:extLst>
              </a:tr>
              <a:tr h="3321473">
                <a:tc>
                  <a:txBody>
                    <a:bodyPr/>
                    <a:lstStyle/>
                    <a:p>
                      <a:r>
                        <a:rPr lang="ru-RU" dirty="0">
                          <a:latin typeface="Montserrat Light" panose="00000400000000000000" pitchFamily="2" charset="-52"/>
                        </a:rPr>
                        <a:t>- Разработка и модификация технологии применения гранулята</a:t>
                      </a:r>
                    </a:p>
                    <a:p>
                      <a:r>
                        <a:rPr lang="ru-RU" dirty="0">
                          <a:latin typeface="Montserrat Light" panose="00000400000000000000" pitchFamily="2" charset="-52"/>
                        </a:rPr>
                        <a:t>- Оснащение производственных помещений оборудованием</a:t>
                      </a:r>
                    </a:p>
                    <a:p>
                      <a:r>
                        <a:rPr lang="ru-RU" dirty="0">
                          <a:latin typeface="Montserrat Light" panose="00000400000000000000" pitchFamily="2" charset="-52"/>
                        </a:rPr>
                        <a:t>- Старт производства и продаж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Montserrat Light" panose="00000400000000000000" pitchFamily="2" charset="-52"/>
                        </a:rPr>
                        <a:t>- Создание и продвижение рекламы продукта</a:t>
                      </a:r>
                    </a:p>
                    <a:p>
                      <a:endParaRPr lang="ru-RU" dirty="0">
                        <a:latin typeface="Montserrat Light" panose="00000400000000000000" pitchFamily="2" charset="-5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Montserrat Light" panose="00000400000000000000" pitchFamily="2" charset="-52"/>
                        </a:rPr>
                        <a:t>- Поиск</a:t>
                      </a:r>
                      <a:r>
                        <a:rPr lang="ru-RU" sz="1400" baseline="0" dirty="0">
                          <a:latin typeface="Montserrat Light" panose="00000400000000000000" pitchFamily="2" charset="-52"/>
                        </a:rPr>
                        <a:t> </a:t>
                      </a:r>
                      <a:r>
                        <a:rPr lang="ru-RU" sz="1400" dirty="0">
                          <a:latin typeface="Montserrat Light" panose="00000400000000000000" pitchFamily="2" charset="-52"/>
                        </a:rPr>
                        <a:t>потенциальных партнеров</a:t>
                      </a:r>
                      <a:endParaRPr lang="ru-RU" dirty="0">
                        <a:latin typeface="Montserrat Light" panose="00000400000000000000" pitchFamily="2" charset="-52"/>
                      </a:endParaRPr>
                    </a:p>
                    <a:p>
                      <a:r>
                        <a:rPr lang="ru-RU" dirty="0">
                          <a:latin typeface="Montserrat Light" panose="00000400000000000000" pitchFamily="2" charset="-52"/>
                        </a:rPr>
                        <a:t>- Выявление постоянной клиентуры и разработка системы скидок</a:t>
                      </a:r>
                    </a:p>
                    <a:p>
                      <a:r>
                        <a:rPr lang="ru-RU" dirty="0">
                          <a:latin typeface="Montserrat Light" panose="00000400000000000000" pitchFamily="2" charset="-52"/>
                        </a:rPr>
                        <a:t>- Наращивание производственных мощностей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ru-RU" dirty="0">
                        <a:latin typeface="Montserrat Light" panose="00000400000000000000" pitchFamily="2" charset="-5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Montserrat Light" panose="00000400000000000000" pitchFamily="2" charset="-52"/>
                        </a:rPr>
                        <a:t>- Выход продукции на рынок</a:t>
                      </a:r>
                      <a:r>
                        <a:rPr lang="ru-RU" baseline="0" dirty="0">
                          <a:latin typeface="Montserrat Light" panose="00000400000000000000" pitchFamily="2" charset="-52"/>
                        </a:rPr>
                        <a:t> стран СНГ</a:t>
                      </a:r>
                      <a:endParaRPr lang="ru-RU" dirty="0">
                        <a:latin typeface="Montserrat Light" panose="00000400000000000000" pitchFamily="2" charset="-5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56948746"/>
                  </a:ext>
                </a:extLst>
              </a:tr>
            </a:tbl>
          </a:graphicData>
        </a:graphic>
      </p:graphicFrame>
      <p:sp>
        <p:nvSpPr>
          <p:cNvPr id="13" name="Стрелка: штриховая вправо 12">
            <a:extLst>
              <a:ext uri="{FF2B5EF4-FFF2-40B4-BE49-F238E27FC236}">
                <a16:creationId xmlns:a16="http://schemas.microsoft.com/office/drawing/2014/main" id="{A5F11035-FFF0-6A49-655C-CCBB60B43DC8}"/>
              </a:ext>
            </a:extLst>
          </p:cNvPr>
          <p:cNvSpPr/>
          <p:nvPr/>
        </p:nvSpPr>
        <p:spPr>
          <a:xfrm>
            <a:off x="2100655" y="1061154"/>
            <a:ext cx="1108363" cy="564445"/>
          </a:xfrm>
          <a:prstGeom prst="striped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4" name="Стрелка: штриховая вправо 3">
            <a:extLst>
              <a:ext uri="{FF2B5EF4-FFF2-40B4-BE49-F238E27FC236}">
                <a16:creationId xmlns:a16="http://schemas.microsoft.com/office/drawing/2014/main" id="{8879C439-62A2-1323-9284-D738F159C8E3}"/>
              </a:ext>
            </a:extLst>
          </p:cNvPr>
          <p:cNvSpPr/>
          <p:nvPr/>
        </p:nvSpPr>
        <p:spPr>
          <a:xfrm>
            <a:off x="4928124" y="1061154"/>
            <a:ext cx="1130200" cy="564445"/>
          </a:xfrm>
          <a:prstGeom prst="striped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 Light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86081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FB95962F-D4F8-4377-A170-4D0951B68636}"/>
              </a:ext>
            </a:extLst>
          </p:cNvPr>
          <p:cNvSpPr/>
          <p:nvPr/>
        </p:nvSpPr>
        <p:spPr>
          <a:xfrm>
            <a:off x="150324" y="4080679"/>
            <a:ext cx="4330890" cy="873457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A7DDB805-0597-4AA1-ABE8-4C457770AA1D}"/>
              </a:ext>
            </a:extLst>
          </p:cNvPr>
          <p:cNvSpPr/>
          <p:nvPr/>
        </p:nvSpPr>
        <p:spPr>
          <a:xfrm>
            <a:off x="4662788" y="4080679"/>
            <a:ext cx="4330888" cy="873457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альтернативный процесс 3">
            <a:extLst>
              <a:ext uri="{FF2B5EF4-FFF2-40B4-BE49-F238E27FC236}">
                <a16:creationId xmlns:a16="http://schemas.microsoft.com/office/drawing/2014/main" id="{1C81D9C6-E310-4DF5-A3EA-CA99CCF0D64E}"/>
              </a:ext>
            </a:extLst>
          </p:cNvPr>
          <p:cNvSpPr/>
          <p:nvPr/>
        </p:nvSpPr>
        <p:spPr>
          <a:xfrm>
            <a:off x="3684104" y="92765"/>
            <a:ext cx="1775791" cy="3902269"/>
          </a:xfrm>
          <a:prstGeom prst="flowChartAlternateProcess">
            <a:avLst/>
          </a:prstGeom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альтернативный процесс 4">
            <a:extLst>
              <a:ext uri="{FF2B5EF4-FFF2-40B4-BE49-F238E27FC236}">
                <a16:creationId xmlns:a16="http://schemas.microsoft.com/office/drawing/2014/main" id="{5F962426-6FDC-4772-B66F-59FEEA98947E}"/>
              </a:ext>
            </a:extLst>
          </p:cNvPr>
          <p:cNvSpPr/>
          <p:nvPr/>
        </p:nvSpPr>
        <p:spPr>
          <a:xfrm>
            <a:off x="2054086" y="2345635"/>
            <a:ext cx="1537252" cy="1662650"/>
          </a:xfrm>
          <a:prstGeom prst="flowChartAlternateProcess">
            <a:avLst/>
          </a:prstGeom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альтернативный процесс 5">
            <a:extLst>
              <a:ext uri="{FF2B5EF4-FFF2-40B4-BE49-F238E27FC236}">
                <a16:creationId xmlns:a16="http://schemas.microsoft.com/office/drawing/2014/main" id="{99B6F8C8-3548-442F-8AC1-6FF0424DD1E5}"/>
              </a:ext>
            </a:extLst>
          </p:cNvPr>
          <p:cNvSpPr/>
          <p:nvPr/>
        </p:nvSpPr>
        <p:spPr>
          <a:xfrm>
            <a:off x="5552661" y="2273241"/>
            <a:ext cx="1537252" cy="1735044"/>
          </a:xfrm>
          <a:prstGeom prst="flowChartAlternateProcess">
            <a:avLst/>
          </a:prstGeom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альтернативный процесс 6">
            <a:extLst>
              <a:ext uri="{FF2B5EF4-FFF2-40B4-BE49-F238E27FC236}">
                <a16:creationId xmlns:a16="http://schemas.microsoft.com/office/drawing/2014/main" id="{DBEF3E88-F78B-4C1B-961E-816C8C6C64FE}"/>
              </a:ext>
            </a:extLst>
          </p:cNvPr>
          <p:cNvSpPr/>
          <p:nvPr/>
        </p:nvSpPr>
        <p:spPr>
          <a:xfrm>
            <a:off x="2054086" y="106017"/>
            <a:ext cx="1537252" cy="2167224"/>
          </a:xfrm>
          <a:prstGeom prst="flowChartAlternateProcess">
            <a:avLst/>
          </a:prstGeom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альтернативный процесс 7">
            <a:extLst>
              <a:ext uri="{FF2B5EF4-FFF2-40B4-BE49-F238E27FC236}">
                <a16:creationId xmlns:a16="http://schemas.microsoft.com/office/drawing/2014/main" id="{17B42011-580A-4901-A27C-5FE4AB2ED87E}"/>
              </a:ext>
            </a:extLst>
          </p:cNvPr>
          <p:cNvSpPr/>
          <p:nvPr/>
        </p:nvSpPr>
        <p:spPr>
          <a:xfrm>
            <a:off x="5552661" y="47190"/>
            <a:ext cx="1537252" cy="2094830"/>
          </a:xfrm>
          <a:prstGeom prst="flowChartAlternateProcess">
            <a:avLst/>
          </a:prstGeom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альтернативный процесс 8">
            <a:extLst>
              <a:ext uri="{FF2B5EF4-FFF2-40B4-BE49-F238E27FC236}">
                <a16:creationId xmlns:a16="http://schemas.microsoft.com/office/drawing/2014/main" id="{3A40CFA0-D3B0-471A-9513-15421E6DBD07}"/>
              </a:ext>
            </a:extLst>
          </p:cNvPr>
          <p:cNvSpPr/>
          <p:nvPr/>
        </p:nvSpPr>
        <p:spPr>
          <a:xfrm>
            <a:off x="7182678" y="106017"/>
            <a:ext cx="1775791" cy="3883376"/>
          </a:xfrm>
          <a:prstGeom prst="flowChartAlternateProcess">
            <a:avLst/>
          </a:prstGeom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альтернативный процесс 9">
            <a:extLst>
              <a:ext uri="{FF2B5EF4-FFF2-40B4-BE49-F238E27FC236}">
                <a16:creationId xmlns:a16="http://schemas.microsoft.com/office/drawing/2014/main" id="{216E3381-D75D-4D4F-B66C-2EACCF7B8108}"/>
              </a:ext>
            </a:extLst>
          </p:cNvPr>
          <p:cNvSpPr/>
          <p:nvPr/>
        </p:nvSpPr>
        <p:spPr>
          <a:xfrm>
            <a:off x="185530" y="106017"/>
            <a:ext cx="1775791" cy="3883376"/>
          </a:xfrm>
          <a:prstGeom prst="flowChartAlternateProcess">
            <a:avLst/>
          </a:prstGeom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DEA8A0-93FE-4CD9-BE67-B52057611B6F}"/>
              </a:ext>
            </a:extLst>
          </p:cNvPr>
          <p:cNvSpPr txBox="1"/>
          <p:nvPr/>
        </p:nvSpPr>
        <p:spPr>
          <a:xfrm>
            <a:off x="490329" y="189364"/>
            <a:ext cx="11661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Montserrat"/>
                <a:sym typeface="Montserrat"/>
              </a:rPr>
              <a:t>Ключевые партнеры</a:t>
            </a:r>
            <a:endParaRPr lang="ru-RU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BA8306-96D7-4A0F-A64E-A66E569D647E}"/>
              </a:ext>
            </a:extLst>
          </p:cNvPr>
          <p:cNvSpPr txBox="1"/>
          <p:nvPr/>
        </p:nvSpPr>
        <p:spPr>
          <a:xfrm>
            <a:off x="2054086" y="189364"/>
            <a:ext cx="15372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"/>
                <a:sym typeface="Montserrat"/>
              </a:rPr>
              <a:t>Ключевые виды</a:t>
            </a:r>
          </a:p>
          <a:p>
            <a:pPr algn="ctr"/>
            <a:r>
              <a:rPr lang="ru-RU" sz="1200" dirty="0">
                <a:latin typeface="Montserrat"/>
                <a:sym typeface="Montserrat"/>
              </a:rPr>
              <a:t> деятельности</a:t>
            </a:r>
            <a:endParaRPr lang="ru-RU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FF170B-B880-4379-B8A9-D9FAAEDDAC7E}"/>
              </a:ext>
            </a:extLst>
          </p:cNvPr>
          <p:cNvSpPr txBox="1"/>
          <p:nvPr/>
        </p:nvSpPr>
        <p:spPr>
          <a:xfrm>
            <a:off x="3634409" y="179945"/>
            <a:ext cx="18400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Montserrat"/>
                <a:sym typeface="Montserrat"/>
              </a:rPr>
              <a:t>Ценностное </a:t>
            </a:r>
          </a:p>
          <a:p>
            <a:pPr algn="ctr"/>
            <a:r>
              <a:rPr lang="ru-RU" sz="1200" dirty="0">
                <a:latin typeface="Montserrat"/>
                <a:sym typeface="Montserrat"/>
              </a:rPr>
              <a:t>предложения</a:t>
            </a:r>
            <a:endParaRPr lang="ru-RU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FB9C0E-AEBF-4964-BCCE-F44A8F45D9B6}"/>
              </a:ext>
            </a:extLst>
          </p:cNvPr>
          <p:cNvSpPr txBox="1"/>
          <p:nvPr/>
        </p:nvSpPr>
        <p:spPr>
          <a:xfrm>
            <a:off x="2080590" y="2364527"/>
            <a:ext cx="15372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Montserrat"/>
                <a:sym typeface="Montserrat"/>
              </a:rPr>
              <a:t>Ключевые ресурсы</a:t>
            </a:r>
            <a:endParaRPr lang="ru-RU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4192C5-A8FC-42E4-AC92-EED9382E2111}"/>
              </a:ext>
            </a:extLst>
          </p:cNvPr>
          <p:cNvSpPr txBox="1"/>
          <p:nvPr/>
        </p:nvSpPr>
        <p:spPr>
          <a:xfrm>
            <a:off x="5264426" y="93258"/>
            <a:ext cx="21137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Montserrat"/>
                <a:sym typeface="Montserrat"/>
              </a:rPr>
              <a:t>Типы взаимоотношений </a:t>
            </a:r>
          </a:p>
          <a:p>
            <a:pPr algn="ctr"/>
            <a:r>
              <a:rPr lang="ru-RU" sz="1200" dirty="0">
                <a:latin typeface="Montserrat"/>
                <a:sym typeface="Montserrat"/>
              </a:rPr>
              <a:t>с клиентами</a:t>
            </a:r>
            <a:endParaRPr lang="ru-RU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4D4502-A71A-48BB-8E90-041C39DE6F56}"/>
              </a:ext>
            </a:extLst>
          </p:cNvPr>
          <p:cNvSpPr txBox="1"/>
          <p:nvPr/>
        </p:nvSpPr>
        <p:spPr>
          <a:xfrm>
            <a:off x="7432811" y="179944"/>
            <a:ext cx="12755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Montserrat"/>
                <a:sym typeface="Montserrat"/>
              </a:rPr>
              <a:t>Сегментация </a:t>
            </a:r>
          </a:p>
          <a:p>
            <a:pPr algn="ctr"/>
            <a:r>
              <a:rPr lang="ru-RU" sz="1200" dirty="0">
                <a:latin typeface="Montserrat"/>
                <a:sym typeface="Montserrat"/>
              </a:rPr>
              <a:t>потребителя</a:t>
            </a:r>
            <a:endParaRPr lang="ru-RU" sz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687951-411F-45F9-88DB-B8C65D88745A}"/>
              </a:ext>
            </a:extLst>
          </p:cNvPr>
          <p:cNvSpPr txBox="1"/>
          <p:nvPr/>
        </p:nvSpPr>
        <p:spPr>
          <a:xfrm>
            <a:off x="5264427" y="2272193"/>
            <a:ext cx="21137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Montserrat"/>
                <a:sym typeface="Montserrat"/>
              </a:rPr>
              <a:t>Каналы связи</a:t>
            </a:r>
          </a:p>
          <a:p>
            <a:pPr algn="ctr"/>
            <a:r>
              <a:rPr lang="ru-RU" sz="1200" dirty="0">
                <a:latin typeface="Montserrat"/>
                <a:sym typeface="Montserrat"/>
              </a:rPr>
              <a:t>распространения </a:t>
            </a:r>
          </a:p>
          <a:p>
            <a:pPr algn="ctr"/>
            <a:r>
              <a:rPr lang="ru-RU" sz="1200" dirty="0">
                <a:latin typeface="Montserrat"/>
                <a:sym typeface="Montserrat"/>
              </a:rPr>
              <a:t>и продаж</a:t>
            </a:r>
            <a:endParaRPr lang="ru-RU" sz="1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4F66DB-926D-4560-90FF-16DEF7DB9548}"/>
              </a:ext>
            </a:extLst>
          </p:cNvPr>
          <p:cNvSpPr txBox="1"/>
          <p:nvPr/>
        </p:nvSpPr>
        <p:spPr>
          <a:xfrm>
            <a:off x="150324" y="4255797"/>
            <a:ext cx="1683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"/>
                <a:sym typeface="Montserrat"/>
              </a:rPr>
              <a:t>Структура издержек</a:t>
            </a:r>
            <a:endParaRPr lang="ru-RU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7844D71-6F77-4367-8A76-0BC7937E7A59}"/>
              </a:ext>
            </a:extLst>
          </p:cNvPr>
          <p:cNvSpPr txBox="1"/>
          <p:nvPr/>
        </p:nvSpPr>
        <p:spPr>
          <a:xfrm>
            <a:off x="4662788" y="420166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"/>
                <a:sym typeface="Montserrat"/>
              </a:rPr>
              <a:t>Потоки </a:t>
            </a:r>
          </a:p>
          <a:p>
            <a:r>
              <a:rPr lang="ru-RU" sz="1200" dirty="0">
                <a:latin typeface="Montserrat"/>
                <a:sym typeface="Montserrat"/>
              </a:rPr>
              <a:t>поступления </a:t>
            </a:r>
          </a:p>
          <a:p>
            <a:r>
              <a:rPr lang="ru-RU" sz="1200" dirty="0">
                <a:latin typeface="Montserrat"/>
                <a:sym typeface="Montserrat"/>
              </a:rPr>
              <a:t>доходов</a:t>
            </a:r>
            <a:endParaRPr lang="ru-RU" sz="1200" dirty="0"/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E1BDF2BC-3686-499D-A727-1615EB8BA82B}"/>
              </a:ext>
            </a:extLst>
          </p:cNvPr>
          <p:cNvCxnSpPr/>
          <p:nvPr/>
        </p:nvCxnSpPr>
        <p:spPr>
          <a:xfrm>
            <a:off x="618215" y="651029"/>
            <a:ext cx="910417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06988762-D7F1-45BC-82F4-5B6817C12F35}"/>
              </a:ext>
            </a:extLst>
          </p:cNvPr>
          <p:cNvCxnSpPr/>
          <p:nvPr/>
        </p:nvCxnSpPr>
        <p:spPr>
          <a:xfrm>
            <a:off x="2367503" y="651029"/>
            <a:ext cx="910417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F9EFDE91-E298-4E4F-9EA5-1056F151E7BA}"/>
              </a:ext>
            </a:extLst>
          </p:cNvPr>
          <p:cNvCxnSpPr/>
          <p:nvPr/>
        </p:nvCxnSpPr>
        <p:spPr>
          <a:xfrm>
            <a:off x="4099238" y="651029"/>
            <a:ext cx="910417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974047DA-8084-41A3-9875-2B3AC68513BD}"/>
              </a:ext>
            </a:extLst>
          </p:cNvPr>
          <p:cNvCxnSpPr/>
          <p:nvPr/>
        </p:nvCxnSpPr>
        <p:spPr>
          <a:xfrm>
            <a:off x="2367503" y="2827864"/>
            <a:ext cx="910417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AB54827D-511B-4A54-9339-0DBEB940A60D}"/>
              </a:ext>
            </a:extLst>
          </p:cNvPr>
          <p:cNvCxnSpPr/>
          <p:nvPr/>
        </p:nvCxnSpPr>
        <p:spPr>
          <a:xfrm>
            <a:off x="5866078" y="728009"/>
            <a:ext cx="910417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F6681B8E-F091-4B2B-A80D-DA8F8DC284C8}"/>
              </a:ext>
            </a:extLst>
          </p:cNvPr>
          <p:cNvCxnSpPr/>
          <p:nvPr/>
        </p:nvCxnSpPr>
        <p:spPr>
          <a:xfrm>
            <a:off x="7615363" y="651029"/>
            <a:ext cx="910417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EEA3E56F-6EAE-4C2E-92CD-0667F8828633}"/>
              </a:ext>
            </a:extLst>
          </p:cNvPr>
          <p:cNvCxnSpPr>
            <a:cxnSpLocks/>
          </p:cNvCxnSpPr>
          <p:nvPr/>
        </p:nvCxnSpPr>
        <p:spPr>
          <a:xfrm>
            <a:off x="1073423" y="4328096"/>
            <a:ext cx="0" cy="317066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FD422D1A-3C50-405D-9D3A-B1203528A062}"/>
              </a:ext>
            </a:extLst>
          </p:cNvPr>
          <p:cNvCxnSpPr>
            <a:cxnSpLocks/>
          </p:cNvCxnSpPr>
          <p:nvPr/>
        </p:nvCxnSpPr>
        <p:spPr>
          <a:xfrm>
            <a:off x="5848191" y="4322724"/>
            <a:ext cx="0" cy="389366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0AEC62FD-5AA0-4837-941B-90B6F2B3B302}"/>
              </a:ext>
            </a:extLst>
          </p:cNvPr>
          <p:cNvSpPr txBox="1"/>
          <p:nvPr/>
        </p:nvSpPr>
        <p:spPr>
          <a:xfrm>
            <a:off x="4078556" y="1094605"/>
            <a:ext cx="12477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DD0D5E5-5592-4C17-B404-1161498A0B6F}"/>
              </a:ext>
            </a:extLst>
          </p:cNvPr>
          <p:cNvSpPr txBox="1"/>
          <p:nvPr/>
        </p:nvSpPr>
        <p:spPr>
          <a:xfrm>
            <a:off x="7333418" y="685478"/>
            <a:ext cx="147430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Montserrat" panose="00000500000000000000" pitchFamily="2" charset="-52"/>
              </a:rPr>
              <a:t>-Крупные предприятия, деятельность которых направлена на </a:t>
            </a:r>
            <a:r>
              <a:rPr lang="ru-RU" sz="1000" dirty="0" smtClean="0">
                <a:latin typeface="Montserrat" panose="00000500000000000000" pitchFamily="2" charset="-52"/>
              </a:rPr>
              <a:t>выращивание</a:t>
            </a:r>
          </a:p>
          <a:p>
            <a:pPr algn="ctr"/>
            <a:r>
              <a:rPr lang="ru-RU" sz="1000" dirty="0" smtClean="0">
                <a:latin typeface="Montserrat" panose="00000500000000000000" pitchFamily="2" charset="-52"/>
              </a:rPr>
              <a:t>растений</a:t>
            </a:r>
            <a:r>
              <a:rPr lang="ru-RU" sz="1000" dirty="0" smtClean="0">
                <a:latin typeface="Montserrat" panose="00000500000000000000" pitchFamily="2" charset="-52"/>
              </a:rPr>
              <a:t>.(АПК)</a:t>
            </a:r>
            <a:endParaRPr lang="ru-RU" sz="1000" dirty="0">
              <a:latin typeface="Montserrat" panose="00000500000000000000" pitchFamily="2" charset="-5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1E3171A-CC79-446D-AF8F-078E81C114D6}"/>
              </a:ext>
            </a:extLst>
          </p:cNvPr>
          <p:cNvSpPr txBox="1"/>
          <p:nvPr/>
        </p:nvSpPr>
        <p:spPr>
          <a:xfrm>
            <a:off x="3675821" y="641609"/>
            <a:ext cx="17194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Montserrat" panose="00000500000000000000" pitchFamily="2" charset="-52"/>
              </a:rPr>
              <a:t>Обработанный </a:t>
            </a:r>
            <a:r>
              <a:rPr lang="ru-RU" sz="1000" dirty="0" err="1">
                <a:latin typeface="Montserrat" panose="00000500000000000000" pitchFamily="2" charset="-52"/>
                <a:cs typeface="Microsoft New Tai Lue" panose="020B0502040204020203" pitchFamily="34" charset="0"/>
              </a:rPr>
              <a:t>ферментно-кавитационным</a:t>
            </a:r>
            <a:r>
              <a:rPr lang="ru-RU" sz="1000" dirty="0">
                <a:latin typeface="Montserrat" panose="00000500000000000000" pitchFamily="2" charset="-52"/>
              </a:rPr>
              <a:t> методом иловый осадок является сертифицированным органо-минеральным удобрением, по своим свойствам не имеющий аналогов</a:t>
            </a:r>
            <a:r>
              <a:rPr lang="ru-RU" sz="1000" dirty="0"/>
              <a:t>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1777477-0AF1-467D-99CB-5E2CE046CB99}"/>
              </a:ext>
            </a:extLst>
          </p:cNvPr>
          <p:cNvSpPr txBox="1"/>
          <p:nvPr/>
        </p:nvSpPr>
        <p:spPr>
          <a:xfrm>
            <a:off x="3684103" y="2219349"/>
            <a:ext cx="176936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Montserrat" panose="00000500000000000000" pitchFamily="2" charset="-52"/>
              </a:rPr>
              <a:t>Помимо этого, первоначально отпускная цена на продукт будет установлена значительно ниже цен на аналогичную продукцию, представленную на рынке плодородных грунтов.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03CE1CD-8665-4AED-9100-72F46A29F569}"/>
              </a:ext>
            </a:extLst>
          </p:cNvPr>
          <p:cNvSpPr txBox="1"/>
          <p:nvPr/>
        </p:nvSpPr>
        <p:spPr>
          <a:xfrm>
            <a:off x="5698774" y="2840830"/>
            <a:ext cx="13350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latin typeface="Montserrat" panose="00000500000000000000" pitchFamily="2" charset="-52"/>
              </a:rPr>
              <a:t>-Партнерские магазины</a:t>
            </a:r>
          </a:p>
          <a:p>
            <a:r>
              <a:rPr lang="ru-RU" sz="1000" dirty="0">
                <a:latin typeface="Montserrat" panose="00000500000000000000" pitchFamily="2" charset="-52"/>
              </a:rPr>
              <a:t>-Торговые агенты</a:t>
            </a:r>
          </a:p>
          <a:p>
            <a:r>
              <a:rPr lang="ru-RU" sz="1000" dirty="0">
                <a:latin typeface="Montserrat" panose="00000500000000000000" pitchFamily="2" charset="-52"/>
              </a:rPr>
              <a:t>-Продажи через интернет</a:t>
            </a:r>
            <a:endParaRPr lang="ru-RU" sz="10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15D5F53-C163-4786-8888-A6251EEC194E}"/>
              </a:ext>
            </a:extLst>
          </p:cNvPr>
          <p:cNvSpPr txBox="1"/>
          <p:nvPr/>
        </p:nvSpPr>
        <p:spPr>
          <a:xfrm>
            <a:off x="7055122" y="2183454"/>
            <a:ext cx="203089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latin typeface="Montserrat" panose="00000500000000000000" pitchFamily="2" charset="-52"/>
              </a:rPr>
              <a:t>- Потребитель имеющий личное подсобное хозяйство</a:t>
            </a:r>
            <a:endParaRPr lang="ru-RU" sz="1000" dirty="0">
              <a:latin typeface="Montserrat" panose="00000500000000000000" pitchFamily="2" charset="-52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8853BA5-F601-4436-B11E-D467DCE580CC}"/>
              </a:ext>
            </a:extLst>
          </p:cNvPr>
          <p:cNvSpPr txBox="1"/>
          <p:nvPr/>
        </p:nvSpPr>
        <p:spPr>
          <a:xfrm>
            <a:off x="5635395" y="790793"/>
            <a:ext cx="139653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Montserrat" panose="00000500000000000000" pitchFamily="2" charset="-52"/>
              </a:rPr>
              <a:t>-Персональная поддержка</a:t>
            </a:r>
          </a:p>
          <a:p>
            <a:pPr algn="ctr"/>
            <a:endParaRPr lang="ru-RU" sz="1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3288684-653A-475E-9F96-A38A048B6259}"/>
              </a:ext>
            </a:extLst>
          </p:cNvPr>
          <p:cNvSpPr txBox="1"/>
          <p:nvPr/>
        </p:nvSpPr>
        <p:spPr>
          <a:xfrm>
            <a:off x="5848191" y="4163930"/>
            <a:ext cx="29378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" panose="00000500000000000000" pitchFamily="2" charset="-52"/>
              </a:rPr>
              <a:t>-</a:t>
            </a:r>
            <a:r>
              <a:rPr lang="ru-RU" sz="1000" dirty="0">
                <a:latin typeface="Montserrat" panose="00000500000000000000" pitchFamily="2" charset="-52"/>
              </a:rPr>
              <a:t>Разовые платежи(розничная торговля</a:t>
            </a:r>
            <a:r>
              <a:rPr lang="ru-RU" sz="1000" dirty="0" smtClean="0">
                <a:latin typeface="Montserrat" panose="00000500000000000000" pitchFamily="2" charset="-52"/>
              </a:rPr>
              <a:t>)</a:t>
            </a:r>
          </a:p>
          <a:p>
            <a:r>
              <a:rPr lang="ru-RU" sz="1000" dirty="0" smtClean="0">
                <a:latin typeface="Montserrat" panose="00000500000000000000" pitchFamily="2" charset="-52"/>
              </a:rPr>
              <a:t>- 150 рублей за 25 литров</a:t>
            </a:r>
            <a:endParaRPr lang="ru-RU" sz="1000" dirty="0">
              <a:latin typeface="Montserrat" panose="00000500000000000000" pitchFamily="2" charset="-52"/>
            </a:endParaRPr>
          </a:p>
          <a:p>
            <a:r>
              <a:rPr lang="ru-RU" sz="1000" dirty="0">
                <a:latin typeface="Montserrat" panose="00000500000000000000" pitchFamily="2" charset="-52"/>
              </a:rPr>
              <a:t>-Регулярные платежи( договора с крупными компаниями)</a:t>
            </a:r>
            <a:endParaRPr lang="ru-RU" sz="1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6F6E01B-C809-407C-B85C-4C298C6F047E}"/>
              </a:ext>
            </a:extLst>
          </p:cNvPr>
          <p:cNvSpPr txBox="1"/>
          <p:nvPr/>
        </p:nvSpPr>
        <p:spPr>
          <a:xfrm>
            <a:off x="1902673" y="2832404"/>
            <a:ext cx="184007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latin typeface="Montserrat" panose="00000500000000000000" pitchFamily="2" charset="-52"/>
              </a:rPr>
              <a:t>-Патенты на</a:t>
            </a:r>
          </a:p>
          <a:p>
            <a:pPr algn="ctr"/>
            <a:r>
              <a:rPr lang="ru-RU" sz="1000" dirty="0" smtClean="0">
                <a:latin typeface="Montserrat" panose="00000500000000000000" pitchFamily="2" charset="-52"/>
              </a:rPr>
              <a:t> технологию</a:t>
            </a:r>
          </a:p>
          <a:p>
            <a:pPr algn="ctr"/>
            <a:r>
              <a:rPr lang="ru-RU" sz="1000" dirty="0" smtClean="0">
                <a:latin typeface="Montserrat" panose="00000500000000000000" pitchFamily="2" charset="-52"/>
              </a:rPr>
              <a:t> </a:t>
            </a:r>
            <a:endParaRPr lang="ru-RU" sz="1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4F7681A-3CDD-42DC-B1F1-A9B026ADE481}"/>
              </a:ext>
            </a:extLst>
          </p:cNvPr>
          <p:cNvSpPr txBox="1"/>
          <p:nvPr/>
        </p:nvSpPr>
        <p:spPr>
          <a:xfrm>
            <a:off x="1980372" y="696879"/>
            <a:ext cx="16830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Montserrat" panose="00000500000000000000" pitchFamily="2" charset="-52"/>
              </a:rPr>
              <a:t>-Исследование и </a:t>
            </a:r>
            <a:r>
              <a:rPr lang="ru-RU" sz="1000" dirty="0" smtClean="0">
                <a:latin typeface="Montserrat" panose="00000500000000000000" pitchFamily="2" charset="-52"/>
              </a:rPr>
              <a:t>производство удобрений из </a:t>
            </a:r>
            <a:r>
              <a:rPr lang="ru-RU" sz="1000" dirty="0">
                <a:latin typeface="Montserrat" panose="00000500000000000000" pitchFamily="2" charset="-52"/>
              </a:rPr>
              <a:t>иловых остатков</a:t>
            </a:r>
            <a:endParaRPr lang="ru-RU" sz="1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A5F404F-242D-45E5-BBF0-F8A22B4BF58F}"/>
              </a:ext>
            </a:extLst>
          </p:cNvPr>
          <p:cNvSpPr txBox="1"/>
          <p:nvPr/>
        </p:nvSpPr>
        <p:spPr>
          <a:xfrm>
            <a:off x="285847" y="641609"/>
            <a:ext cx="167547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000" dirty="0" smtClean="0">
              <a:latin typeface="Montserrat" panose="00000500000000000000" pitchFamily="2" charset="-52"/>
            </a:endParaRPr>
          </a:p>
          <a:p>
            <a:r>
              <a:rPr lang="ru-RU" sz="1000" dirty="0" smtClean="0">
                <a:latin typeface="Montserrat" panose="00000500000000000000" pitchFamily="2" charset="-52"/>
              </a:rPr>
              <a:t>МУП «Водоканал»</a:t>
            </a:r>
            <a:endParaRPr lang="ru-RU" sz="1000" dirty="0">
              <a:latin typeface="Montserrat" panose="00000500000000000000" pitchFamily="2" charset="-52"/>
            </a:endParaRPr>
          </a:p>
          <a:p>
            <a:endParaRPr lang="ru-RU" sz="1000" dirty="0" smtClean="0">
              <a:latin typeface="Montserrat" panose="00000500000000000000" pitchFamily="2" charset="-52"/>
            </a:endParaRPr>
          </a:p>
          <a:p>
            <a:endParaRPr lang="ru-RU" sz="1000" dirty="0">
              <a:latin typeface="Montserrat" panose="00000500000000000000" pitchFamily="2" charset="-52"/>
            </a:endParaRPr>
          </a:p>
          <a:p>
            <a:r>
              <a:rPr lang="ru-RU" sz="1000" dirty="0" smtClean="0">
                <a:latin typeface="Montserrat" panose="00000500000000000000" pitchFamily="2" charset="-52"/>
              </a:rPr>
              <a:t>-</a:t>
            </a:r>
            <a:r>
              <a:rPr lang="ru-RU" sz="1000" dirty="0">
                <a:latin typeface="Montserrat" panose="00000500000000000000" pitchFamily="2" charset="-52"/>
              </a:rPr>
              <a:t>Привлечение ресурсов</a:t>
            </a:r>
          </a:p>
          <a:p>
            <a:r>
              <a:rPr lang="ru-RU" sz="1000" dirty="0">
                <a:latin typeface="Montserrat" panose="00000500000000000000" pitchFamily="2" charset="-52"/>
              </a:rPr>
              <a:t>-Получение доступа к базе клиентов </a:t>
            </a:r>
          </a:p>
          <a:p>
            <a:endParaRPr lang="ru-RU" sz="1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8F9908E-59C8-4C64-83A4-7E249908398F}"/>
              </a:ext>
            </a:extLst>
          </p:cNvPr>
          <p:cNvSpPr txBox="1"/>
          <p:nvPr/>
        </p:nvSpPr>
        <p:spPr>
          <a:xfrm>
            <a:off x="1201991" y="4214223"/>
            <a:ext cx="38076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latin typeface="Montserrat" panose="00000500000000000000" pitchFamily="2" charset="-52"/>
              </a:rPr>
              <a:t>-Добыча иловых остатков</a:t>
            </a:r>
          </a:p>
          <a:p>
            <a:r>
              <a:rPr lang="ru-RU" sz="1000" dirty="0">
                <a:latin typeface="Montserrat" panose="00000500000000000000" pitchFamily="2" charset="-52"/>
              </a:rPr>
              <a:t>-Рекламная кампания на начальном </a:t>
            </a:r>
            <a:r>
              <a:rPr lang="ru-RU" sz="1000" dirty="0" smtClean="0">
                <a:latin typeface="Montserrat" panose="00000500000000000000" pitchFamily="2" charset="-52"/>
              </a:rPr>
              <a:t>этапе</a:t>
            </a:r>
          </a:p>
          <a:p>
            <a:r>
              <a:rPr lang="ru-RU" sz="1000" dirty="0" smtClean="0">
                <a:latin typeface="Montserrat" panose="00000500000000000000" pitchFamily="2" charset="-52"/>
              </a:rPr>
              <a:t>-Затраты на производственный процесс</a:t>
            </a:r>
            <a:endParaRPr lang="ru-RU" sz="10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42219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"/>
          <p:cNvSpPr txBox="1"/>
          <p:nvPr/>
        </p:nvSpPr>
        <p:spPr>
          <a:xfrm>
            <a:off x="2961148" y="139568"/>
            <a:ext cx="5993088" cy="274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 старта продаж (2 года) нам понадобить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ся около 100 млн. рублей которые будут потрачены на:</a:t>
            </a: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Фирменную упаковку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Рекламу данного продукта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Закупку необходимого оборудования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Заработные платы трудящихся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Доставку данного удобрения клиентам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sz="16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051" l="32935" r="99457">
                        <a14:foregroundMark x1="72935" y1="10112" x2="74130" y2="10112"/>
                        <a14:foregroundMark x1="78043" y1="15169" x2="78043" y2="15169"/>
                        <a14:foregroundMark x1="76848" y1="18399" x2="76848" y2="18399"/>
                        <a14:foregroundMark x1="72717" y1="6882" x2="72717" y2="6882"/>
                        <a14:foregroundMark x1="74674" y1="4073" x2="74674" y2="4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16"/>
          <a:stretch/>
        </p:blipFill>
        <p:spPr>
          <a:xfrm>
            <a:off x="-85685" y="571076"/>
            <a:ext cx="3067227" cy="32679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9" b="94245" l="9744" r="89776">
                        <a14:foregroundMark x1="31310" y1="9113" x2="31310" y2="9113"/>
                        <a14:foregroundMark x1="55751" y1="9353" x2="55751" y2="9353"/>
                        <a14:foregroundMark x1="54633" y1="7194" x2="54633" y2="7194"/>
                        <a14:foregroundMark x1="45367" y1="14388" x2="45367" y2="14388"/>
                        <a14:foregroundMark x1="44409" y1="16547" x2="44409" y2="16547"/>
                        <a14:foregroundMark x1="55911" y1="17746" x2="55911" y2="17746"/>
                        <a14:foregroundMark x1="64377" y1="10552" x2="64377" y2="10552"/>
                        <a14:foregroundMark x1="50958" y1="19904" x2="50958" y2="19904"/>
                        <a14:foregroundMark x1="67732" y1="17986" x2="67732" y2="17986"/>
                        <a14:foregroundMark x1="74281" y1="18225" x2="74281" y2="18225"/>
                        <a14:foregroundMark x1="78435" y1="10072" x2="78435" y2="10072"/>
                        <a14:foregroundMark x1="78115" y1="26859" x2="78115" y2="26859"/>
                        <a14:foregroundMark x1="76677" y1="11990" x2="76677" y2="11990"/>
                        <a14:foregroundMark x1="26997" y1="31894" x2="26997" y2="31894"/>
                        <a14:foregroundMark x1="42652" y1="85132" x2="42652" y2="85132"/>
                        <a14:foregroundMark x1="33387" y1="84892" x2="33387" y2="84892"/>
                        <a14:foregroundMark x1="35623" y1="83933" x2="35623" y2="83933"/>
                        <a14:foregroundMark x1="39617" y1="85372" x2="39617" y2="85372"/>
                        <a14:foregroundMark x1="35942" y1="85851" x2="35942" y2="85851"/>
                        <a14:foregroundMark x1="28435" y1="83933" x2="28435" y2="83933"/>
                        <a14:foregroundMark x1="29553" y1="83213" x2="29553" y2="83213"/>
                        <a14:foregroundMark x1="51278" y1="8633" x2="51278" y2="8633"/>
                        <a14:foregroundMark x1="62939" y1="86571" x2="62939" y2="86571"/>
                        <a14:foregroundMark x1="48403" y1="94245" x2="48403" y2="94245"/>
                        <a14:foregroundMark x1="73003" y1="89928" x2="73003" y2="89928"/>
                        <a14:foregroundMark x1="26837" y1="87050" x2="26837" y2="87050"/>
                        <a14:foregroundMark x1="25399" y1="82734" x2="25399" y2="82734"/>
                        <a14:foregroundMark x1="26677" y1="74341" x2="26677" y2="74341"/>
                        <a14:foregroundMark x1="26997" y1="71463" x2="26997" y2="71463"/>
                        <a14:foregroundMark x1="39137" y1="17506" x2="39137" y2="17506"/>
                        <a14:foregroundMark x1="25559" y1="80576" x2="25559" y2="80576"/>
                        <a14:foregroundMark x1="26198" y1="77938" x2="26198" y2="77938"/>
                        <a14:foregroundMark x1="27476" y1="67386" x2="27476" y2="67386"/>
                        <a14:foregroundMark x1="37220" y1="5755" x2="37220" y2="57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206" y="2961756"/>
            <a:ext cx="3131272" cy="20858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6718" l="10000" r="94531">
                        <a14:foregroundMark x1="34297" y1="45538" x2="34297" y2="45538"/>
                        <a14:foregroundMark x1="34180" y1="31179" x2="34180" y2="31179"/>
                        <a14:foregroundMark x1="36563" y1="31077" x2="35625" y2="29846"/>
                        <a14:foregroundMark x1="35117" y1="25590" x2="28555" y2="31897"/>
                        <a14:foregroundMark x1="35430" y1="43641" x2="28047" y2="66923"/>
                        <a14:foregroundMark x1="14180" y1="33385" x2="18047" y2="73333"/>
                        <a14:foregroundMark x1="15234" y1="28051" x2="16875" y2="22718"/>
                        <a14:foregroundMark x1="13320" y1="30513" x2="11992" y2="30513"/>
                        <a14:foregroundMark x1="44922" y1="58410" x2="75859" y2="88513"/>
                        <a14:foregroundMark x1="76172" y1="96718" x2="94531" y2="64872"/>
                        <a14:backgroundMark x1="12617" y1="21897" x2="12617" y2="23795"/>
                        <a14:backgroundMark x1="17813" y1="14769" x2="21797" y2="23538"/>
                        <a14:backgroundMark x1="19688" y1="22872" x2="20000" y2="23385"/>
                        <a14:backgroundMark x1="19609" y1="27077" x2="20742" y2="25179"/>
                        <a14:backgroundMark x1="38047" y1="20256" x2="41172" y2="15179"/>
                        <a14:backgroundMark x1="75469" y1="14513" x2="77227" y2="25179"/>
                        <a14:backgroundMark x1="86406" y1="93179" x2="89102" y2="90974"/>
                        <a14:backgroundMark x1="82344" y1="99897" x2="84102" y2="979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255" y="2478804"/>
            <a:ext cx="3372373" cy="2568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9330" y="3663852"/>
            <a:ext cx="636148" cy="3503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BE3445-50C0-6800-E5E5-684A862A5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002" y="209200"/>
            <a:ext cx="2114508" cy="572700"/>
          </a:xfrm>
        </p:spPr>
        <p:txBody>
          <a:bodyPr/>
          <a:lstStyle/>
          <a:p>
            <a:r>
              <a:rPr lang="ru-RU" dirty="0">
                <a:latin typeface="Montserrat Light" panose="00000400000000000000" pitchFamily="2" charset="-52"/>
              </a:rPr>
              <a:t>Команда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08EC11-26A5-E1EB-AC1B-84D890966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23" y="501569"/>
            <a:ext cx="1125562" cy="142476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B20D3B-EF24-7F28-3F73-A54DB4E756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290" b="8268"/>
          <a:stretch/>
        </p:blipFill>
        <p:spPr>
          <a:xfrm>
            <a:off x="2333604" y="769316"/>
            <a:ext cx="1034880" cy="14247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F6C928-02C4-5E7D-A4DF-964D160A11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770" t="39654" r="3878" b="-1016"/>
          <a:stretch/>
        </p:blipFill>
        <p:spPr>
          <a:xfrm>
            <a:off x="958981" y="2194078"/>
            <a:ext cx="1183518" cy="151043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FB81D05-EB4D-F4A5-AC4F-AA494DA690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9531" y="3129847"/>
            <a:ext cx="1438011" cy="14380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2979AA0-9E81-88B9-5ECA-35AAF52049F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2206"/>
          <a:stretch/>
        </p:blipFill>
        <p:spPr>
          <a:xfrm>
            <a:off x="3931233" y="1175676"/>
            <a:ext cx="1029965" cy="139123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EBEC2D9-8927-7A6C-49D3-57B67430A4D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1608" r="16798"/>
          <a:stretch/>
        </p:blipFill>
        <p:spPr>
          <a:xfrm>
            <a:off x="5677613" y="1434885"/>
            <a:ext cx="1315706" cy="142476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человек, одежда, Человеческое лицо, рождественская елка&#10;&#10;Автоматически созданное описание">
            <a:extLst>
              <a:ext uri="{FF2B5EF4-FFF2-40B4-BE49-F238E27FC236}">
                <a16:creationId xmlns:a16="http://schemas.microsoft.com/office/drawing/2014/main" id="{2F8D015E-FE41-2CCD-5409-1290E5780D4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5199" t="7584" r="9037" b="15311"/>
          <a:stretch/>
        </p:blipFill>
        <p:spPr>
          <a:xfrm>
            <a:off x="4237972" y="2949293"/>
            <a:ext cx="1059765" cy="14380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764E9F1-CACF-C933-24F6-EB2F34D5CD2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380" t="19297" r="10974" b="18481"/>
          <a:stretch/>
        </p:blipFill>
        <p:spPr>
          <a:xfrm>
            <a:off x="2553886" y="2571750"/>
            <a:ext cx="1114841" cy="15104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04E441D-9D80-D9EA-1B19-764A0F4EC3CC}"/>
              </a:ext>
            </a:extLst>
          </p:cNvPr>
          <p:cNvSpPr txBox="1"/>
          <p:nvPr/>
        </p:nvSpPr>
        <p:spPr>
          <a:xfrm>
            <a:off x="368271" y="100640"/>
            <a:ext cx="165946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Montserrat Light" panose="00000400000000000000" pitchFamily="2" charset="-52"/>
              </a:rPr>
              <a:t>Мастюгина Ксения</a:t>
            </a:r>
          </a:p>
          <a:p>
            <a:r>
              <a:rPr lang="ru-RU" sz="1100" dirty="0">
                <a:latin typeface="Montserrat Light" panose="00000400000000000000" pitchFamily="2" charset="-52"/>
              </a:rPr>
              <a:t>  - Лидер проекта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37D287-028C-7BF8-DDD6-C1F6AAB9B67B}"/>
              </a:ext>
            </a:extLst>
          </p:cNvPr>
          <p:cNvSpPr txBox="1"/>
          <p:nvPr/>
        </p:nvSpPr>
        <p:spPr>
          <a:xfrm>
            <a:off x="1891580" y="363571"/>
            <a:ext cx="2114508" cy="481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Light" panose="00000400000000000000" pitchFamily="2" charset="-52"/>
                <a:cs typeface="Arial"/>
                <a:sym typeface="Arial"/>
              </a:rPr>
              <a:t>Большакова Виктория</a:t>
            </a:r>
          </a:p>
          <a:p>
            <a:pPr marL="1143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tabLst/>
              <a:defRPr/>
            </a:pPr>
            <a:r>
              <a:rPr lang="ru-RU" sz="1100" dirty="0">
                <a:solidFill>
                  <a:srgbClr val="595959"/>
                </a:solidFill>
                <a:latin typeface="Montserrat Light" panose="00000400000000000000" pitchFamily="2" charset="-52"/>
              </a:rPr>
              <a:t>- Мастер презентации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Light" panose="00000400000000000000" pitchFamily="2" charset="-52"/>
              <a:cs typeface="Arial"/>
              <a:sym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7BC97B-719E-5BD3-9371-6A320E3CD8A2}"/>
              </a:ext>
            </a:extLst>
          </p:cNvPr>
          <p:cNvSpPr txBox="1"/>
          <p:nvPr/>
        </p:nvSpPr>
        <p:spPr>
          <a:xfrm>
            <a:off x="3733322" y="738279"/>
            <a:ext cx="2387274" cy="46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tabLst/>
              <a:defRPr/>
            </a:pP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Light" panose="00000400000000000000" pitchFamily="2" charset="-52"/>
                <a:cs typeface="Arial"/>
                <a:sym typeface="Arial"/>
              </a:rPr>
              <a:t>Ончукова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Light" panose="00000400000000000000" pitchFamily="2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Light" panose="00000400000000000000" pitchFamily="2" charset="-52"/>
                <a:cs typeface="Arial"/>
                <a:sym typeface="Arial"/>
              </a:rPr>
              <a:t>Севда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Light" panose="00000400000000000000" pitchFamily="2" charset="-52"/>
              <a:cs typeface="Arial"/>
              <a:sym typeface="Arial"/>
            </a:endParaRPr>
          </a:p>
          <a:p>
            <a:pPr marL="1143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tabLst/>
              <a:defRPr/>
            </a:pPr>
            <a:r>
              <a:rPr lang="ru-RU" sz="1100" dirty="0">
                <a:solidFill>
                  <a:srgbClr val="595959"/>
                </a:solidFill>
                <a:latin typeface="Montserrat Light" panose="00000400000000000000" pitchFamily="2" charset="-52"/>
              </a:rPr>
              <a:t>- маркетолог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Light" panose="00000400000000000000" pitchFamily="2" charset="-52"/>
              <a:cs typeface="Arial"/>
              <a:sym typeface="Arial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ABF46ED-A932-C7E7-30FD-2A67F4C57491}"/>
              </a:ext>
            </a:extLst>
          </p:cNvPr>
          <p:cNvSpPr txBox="1"/>
          <p:nvPr/>
        </p:nvSpPr>
        <p:spPr>
          <a:xfrm>
            <a:off x="5472361" y="963310"/>
            <a:ext cx="2292350" cy="481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Light" panose="00000400000000000000" pitchFamily="2" charset="-52"/>
                <a:cs typeface="Arial"/>
                <a:sym typeface="Arial"/>
              </a:rPr>
              <a:t>Вахрамеева Виктория</a:t>
            </a:r>
          </a:p>
          <a:p>
            <a:pPr marL="1143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tabLst/>
              <a:defRPr/>
            </a:pPr>
            <a:r>
              <a:rPr lang="ru-RU" sz="1100" dirty="0">
                <a:solidFill>
                  <a:srgbClr val="595959"/>
                </a:solidFill>
                <a:latin typeface="Montserrat Light" panose="00000400000000000000" pitchFamily="2" charset="-52"/>
              </a:rPr>
              <a:t>-советник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Light" panose="00000400000000000000" pitchFamily="2" charset="-52"/>
              <a:cs typeface="Arial"/>
              <a:sym typeface="Arial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0A1E1B4-C220-7E94-A670-351822968C66}"/>
              </a:ext>
            </a:extLst>
          </p:cNvPr>
          <p:cNvSpPr txBox="1"/>
          <p:nvPr/>
        </p:nvSpPr>
        <p:spPr>
          <a:xfrm>
            <a:off x="708106" y="3674566"/>
            <a:ext cx="1564649" cy="481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Light" panose="00000400000000000000" pitchFamily="2" charset="-52"/>
                <a:cs typeface="Arial"/>
                <a:sym typeface="Arial"/>
              </a:rPr>
              <a:t>Закиров Рифат</a:t>
            </a:r>
          </a:p>
          <a:p>
            <a:pPr marL="1143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tabLst/>
              <a:defRPr/>
            </a:pPr>
            <a:r>
              <a:rPr lang="ru-RU" sz="1100" dirty="0">
                <a:solidFill>
                  <a:srgbClr val="595959"/>
                </a:solidFill>
                <a:latin typeface="Montserrat Light" panose="00000400000000000000" pitchFamily="2" charset="-52"/>
              </a:rPr>
              <a:t>- генератор идей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Light" panose="00000400000000000000" pitchFamily="2" charset="-52"/>
              <a:cs typeface="Arial"/>
              <a:sym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985EC6-5293-A570-D936-65FCAF65F438}"/>
              </a:ext>
            </a:extLst>
          </p:cNvPr>
          <p:cNvSpPr txBox="1"/>
          <p:nvPr/>
        </p:nvSpPr>
        <p:spPr>
          <a:xfrm>
            <a:off x="3941493" y="4399649"/>
            <a:ext cx="2114508" cy="46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Light" panose="00000400000000000000" pitchFamily="2" charset="-52"/>
                <a:cs typeface="Arial"/>
                <a:sym typeface="Arial"/>
              </a:rPr>
              <a:t>Закирова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Light" panose="00000400000000000000" pitchFamily="2" charset="-52"/>
                <a:cs typeface="Arial"/>
                <a:sym typeface="Arial"/>
              </a:rPr>
              <a:t>Камиля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Light" panose="00000400000000000000" pitchFamily="2" charset="-52"/>
              <a:cs typeface="Arial"/>
              <a:sym typeface="Arial"/>
            </a:endParaRPr>
          </a:p>
          <a:p>
            <a:pPr marL="1143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tabLst/>
              <a:defRPr/>
            </a:pPr>
            <a:r>
              <a:rPr lang="ru-RU" sz="1100" dirty="0">
                <a:solidFill>
                  <a:srgbClr val="595959"/>
                </a:solidFill>
                <a:latin typeface="Montserrat Light" panose="00000400000000000000" pitchFamily="2" charset="-52"/>
              </a:rPr>
              <a:t>- экономист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Light" panose="00000400000000000000" pitchFamily="2" charset="-52"/>
              <a:cs typeface="Arial"/>
              <a:sym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CF58B90-220D-7AA6-104B-AE4754C1DA20}"/>
              </a:ext>
            </a:extLst>
          </p:cNvPr>
          <p:cNvSpPr txBox="1"/>
          <p:nvPr/>
        </p:nvSpPr>
        <p:spPr>
          <a:xfrm>
            <a:off x="2195431" y="4096812"/>
            <a:ext cx="2435225" cy="481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Light" panose="00000400000000000000" pitchFamily="2" charset="-52"/>
                <a:cs typeface="Arial"/>
                <a:sym typeface="Arial"/>
              </a:rPr>
              <a:t>Глебова Анастасия</a:t>
            </a:r>
          </a:p>
          <a:p>
            <a:pPr marL="1143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tabLst/>
              <a:defRPr/>
            </a:pPr>
            <a:r>
              <a:rPr lang="ru-RU" sz="1100" dirty="0">
                <a:solidFill>
                  <a:srgbClr val="595959"/>
                </a:solidFill>
                <a:latin typeface="Montserrat Light" panose="00000400000000000000" pitchFamily="2" charset="-52"/>
              </a:rPr>
              <a:t>- </a:t>
            </a:r>
            <a:r>
              <a:rPr lang="ru-RU" sz="1100" dirty="0" err="1">
                <a:solidFill>
                  <a:srgbClr val="595959"/>
                </a:solidFill>
                <a:latin typeface="Montserrat Light" panose="00000400000000000000" pitchFamily="2" charset="-52"/>
              </a:rPr>
              <a:t>тестеровщик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Light" panose="00000400000000000000" pitchFamily="2" charset="-52"/>
              <a:cs typeface="Arial"/>
              <a:sym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E4516A3-D1B4-900A-446F-43535FC69150}"/>
              </a:ext>
            </a:extLst>
          </p:cNvPr>
          <p:cNvSpPr txBox="1"/>
          <p:nvPr/>
        </p:nvSpPr>
        <p:spPr>
          <a:xfrm>
            <a:off x="5670977" y="4580203"/>
            <a:ext cx="2292350" cy="46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tabLst/>
              <a:defRPr/>
            </a:pP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Light" panose="00000400000000000000" pitchFamily="2" charset="-52"/>
                <a:cs typeface="Arial"/>
                <a:sym typeface="Arial"/>
              </a:rPr>
              <a:t>Абдулманова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Light" panose="00000400000000000000" pitchFamily="2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Light" panose="00000400000000000000" pitchFamily="2" charset="-52"/>
                <a:cs typeface="Arial"/>
                <a:sym typeface="Arial"/>
              </a:rPr>
              <a:t>Камиля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Light" panose="00000400000000000000" pitchFamily="2" charset="-52"/>
              <a:cs typeface="Arial"/>
              <a:sym typeface="Arial"/>
            </a:endParaRPr>
          </a:p>
          <a:p>
            <a:pPr marL="1143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tabLst/>
              <a:defRPr/>
            </a:pPr>
            <a:r>
              <a:rPr lang="ru-RU" sz="1100" dirty="0">
                <a:solidFill>
                  <a:srgbClr val="595959"/>
                </a:solidFill>
                <a:latin typeface="Montserrat Light" panose="00000400000000000000" pitchFamily="2" charset="-52"/>
              </a:rPr>
              <a:t>- логист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Light" panose="00000400000000000000" pitchFamily="2" charset="-52"/>
              <a:cs typeface="Arial"/>
              <a:sym typeface="Arial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D6D383B-AE93-0AC6-3DC3-CE41B28A9CA3}"/>
              </a:ext>
            </a:extLst>
          </p:cNvPr>
          <p:cNvSpPr txBox="1"/>
          <p:nvPr/>
        </p:nvSpPr>
        <p:spPr>
          <a:xfrm>
            <a:off x="7329510" y="1311178"/>
            <a:ext cx="1771629" cy="46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Light" panose="00000400000000000000" pitchFamily="2" charset="-52"/>
                <a:cs typeface="Arial"/>
                <a:sym typeface="Arial"/>
              </a:rPr>
              <a:t>Гарипова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Light" panose="00000400000000000000" pitchFamily="2" charset="-52"/>
                <a:cs typeface="Arial"/>
                <a:sym typeface="Arial"/>
              </a:rPr>
              <a:t>Лейсан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Light" panose="00000400000000000000" pitchFamily="2" charset="-52"/>
              <a:cs typeface="Arial"/>
              <a:sym typeface="Arial"/>
            </a:endParaRPr>
          </a:p>
          <a:p>
            <a:pPr marL="1143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tabLst/>
              <a:defRPr/>
            </a:pPr>
            <a:r>
              <a:rPr lang="ru-RU" sz="1100" dirty="0">
                <a:solidFill>
                  <a:srgbClr val="595959"/>
                </a:solidFill>
                <a:latin typeface="Montserrat Light" panose="00000400000000000000" pitchFamily="2" charset="-52"/>
              </a:rPr>
              <a:t>- копирайтер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Light" panose="00000400000000000000" pitchFamily="2" charset="-52"/>
              <a:cs typeface="Arial"/>
              <a:sym typeface="Arial"/>
            </a:endParaRPr>
          </a:p>
        </p:txBody>
      </p:sp>
      <p:pic>
        <p:nvPicPr>
          <p:cNvPr id="6" name="Рисунок 5" descr="Расширение бизнеса">
            <a:extLst>
              <a:ext uri="{FF2B5EF4-FFF2-40B4-BE49-F238E27FC236}">
                <a16:creationId xmlns:a16="http://schemas.microsoft.com/office/drawing/2014/main" id="{240C7ED3-E07D-98D6-992F-872EDB554DB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13308" y="3601840"/>
            <a:ext cx="914400" cy="914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4" b="4719"/>
          <a:stretch/>
        </p:blipFill>
        <p:spPr>
          <a:xfrm>
            <a:off x="7505524" y="1778998"/>
            <a:ext cx="1327327" cy="140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53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"/>
          <p:cNvSpPr/>
          <p:nvPr/>
        </p:nvSpPr>
        <p:spPr>
          <a:xfrm>
            <a:off x="-33588" y="-23247"/>
            <a:ext cx="4591145" cy="135024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/>
          <p:nvPr/>
        </p:nvSpPr>
        <p:spPr>
          <a:xfrm>
            <a:off x="1283871" y="-23247"/>
            <a:ext cx="4591145" cy="135024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3693796" y="-23247"/>
            <a:ext cx="4591145" cy="135024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1"/>
          <p:cNvSpPr/>
          <p:nvPr/>
        </p:nvSpPr>
        <p:spPr>
          <a:xfrm>
            <a:off x="6266836" y="-32278"/>
            <a:ext cx="2901659" cy="135891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1"/>
          <p:cNvSpPr txBox="1"/>
          <p:nvPr/>
        </p:nvSpPr>
        <p:spPr>
          <a:xfrm>
            <a:off x="2139835" y="3419632"/>
            <a:ext cx="5344698" cy="145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>
              <a:buSzPts val="2400"/>
            </a:pP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Мастюгина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Ксения </a:t>
            </a: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лидер стартап-проекта 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+7(958)-393-23-47</a:t>
            </a:r>
          </a:p>
          <a:p>
            <a:pPr marL="76200">
              <a:buSzPts val="2400"/>
            </a:pP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mastyugina02@inbox.ru</a:t>
            </a: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r>
              <a:rPr lang="ru-RU" sz="2800" dirty="0"/>
              <a:t/>
            </a:r>
            <a:br>
              <a:rPr lang="ru-RU" sz="2800" dirty="0"/>
            </a:b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7" name="Google Shape;147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41580" y="31848"/>
            <a:ext cx="1177386" cy="116953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8" name="Google Shape;148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94306" y="0"/>
            <a:ext cx="1861560" cy="12479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51D4FE-5A48-ABEB-542F-EAC0404948C6}"/>
              </a:ext>
            </a:extLst>
          </p:cNvPr>
          <p:cNvSpPr txBox="1"/>
          <p:nvPr/>
        </p:nvSpPr>
        <p:spPr>
          <a:xfrm>
            <a:off x="1487279" y="1752190"/>
            <a:ext cx="61694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Montserrat" panose="00000500000000000000" pitchFamily="2" charset="-52"/>
              </a:rPr>
              <a:t>                  Спасибо за внимание! </a:t>
            </a:r>
          </a:p>
          <a:p>
            <a:r>
              <a:rPr lang="ru-RU" sz="2000" dirty="0">
                <a:latin typeface="Montserrat" panose="00000500000000000000" pitchFamily="2" charset="-52"/>
              </a:rPr>
              <a:t>Надеемся на дальнейшее сотрудничество!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</TotalTime>
  <Words>663</Words>
  <Application>Microsoft Office PowerPoint</Application>
  <PresentationFormat>Экран (16:9)</PresentationFormat>
  <Paragraphs>147</Paragraphs>
  <Slides>10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Montserrat Light</vt:lpstr>
      <vt:lpstr>Arial</vt:lpstr>
      <vt:lpstr>Microsoft New Tai Lue</vt:lpstr>
      <vt:lpstr>Montserrat</vt:lpstr>
      <vt:lpstr>Microsoft Himalaya</vt:lpstr>
      <vt:lpstr>Roboto</vt:lpstr>
      <vt:lpstr>Simple Light</vt:lpstr>
      <vt:lpstr>Разработка эффективных биопрепаратов и минеральных удобрений из илового осадка</vt:lpstr>
      <vt:lpstr>Задача </vt:lpstr>
      <vt:lpstr>Презентация PowerPoint</vt:lpstr>
      <vt:lpstr>Презентация PowerPoint</vt:lpstr>
      <vt:lpstr>Сравнение с конкурентами</vt:lpstr>
      <vt:lpstr>Планы на 3 года</vt:lpstr>
      <vt:lpstr>Презентация PowerPoint</vt:lpstr>
      <vt:lpstr>Презентация PowerPoint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эффективных способов применения биопрепаратов и минеральных удобрений при создании газона в городских условиях</dc:title>
  <cp:lastModifiedBy>Мастюгина Ксения</cp:lastModifiedBy>
  <cp:revision>60</cp:revision>
  <dcterms:modified xsi:type="dcterms:W3CDTF">2023-12-03T11:29:07Z</dcterms:modified>
</cp:coreProperties>
</file>