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8" r:id="rId11"/>
    <p:sldId id="265" r:id="rId12"/>
    <p:sldId id="276" r:id="rId13"/>
    <p:sldId id="268" r:id="rId14"/>
    <p:sldId id="267" r:id="rId15"/>
    <p:sldId id="277" r:id="rId16"/>
  </p:sldIdLst>
  <p:sldSz cx="9144000" cy="5143500" type="screen16x9"/>
  <p:notesSz cx="9144000" cy="5143500"/>
  <p:embeddedFontLst>
    <p:embeddedFont>
      <p:font typeface="Arial Black" panose="020B0A04020102020204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ilroy" panose="020B0604020202020204" charset="-52"/>
      <p:bold r:id="rId23"/>
    </p:embeddedFont>
    <p:embeddedFont>
      <p:font typeface="Comic Sans MS" panose="030F0702030302020204" pitchFamily="66" charset="0"/>
      <p:regular r:id="rId24"/>
      <p:bold r:id="rId25"/>
      <p:italic r:id="rId26"/>
      <p:boldItalic r:id="rId27"/>
    </p:embeddedFont>
    <p:embeddedFont>
      <p:font typeface="Raleway" panose="020B0604020202020204" charset="-52"/>
      <p:regular r:id="rId28"/>
      <p:bold r:id="rId29"/>
      <p:italic r:id="rId30"/>
      <p:boldItalic r:id="rId31"/>
    </p:embeddedFont>
    <p:embeddedFont>
      <p:font typeface="Raleway SemiBold" panose="020B0604020202020204" charset="-52"/>
      <p:bold r:id="rId3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D493D"/>
    <a:srgbClr val="B5D8E1"/>
    <a:srgbClr val="FBB3C1"/>
    <a:srgbClr val="FCAF17"/>
    <a:srgbClr val="FFFFFF"/>
    <a:srgbClr val="1B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8CD7E5C-61B4-4DD2-99CC-9DF1683F1AB1}">
  <a:tblStyle styleId="{78CD7E5C-61B4-4DD2-99CC-9DF1683F1AB1}" styleName="Table_0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FB23A3F6-962D-4DDE-8E70-E37E1BC7EAC4}" styleName="Table_1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866" y="5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85AF5-6531-4BD9-9D09-3B58923653C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D4234-6AFB-4E79-881A-74106F5F8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78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 bwMode="auto"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 bwMode="auto"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1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/>
          <p:nvPr/>
        </p:nvSpPr>
        <p:spPr bwMode="auto"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 bwMode="auto"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1" userDrawn="1">
  <p:cSld name="1_Title and body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/>
          <p:nvPr/>
        </p:nvPicPr>
        <p:blipFill>
          <a:blip r:embed="rId2">
            <a:alphaModFix/>
          </a:blip>
          <a:srcRect t="1754" r="2180" b="4319"/>
          <a:stretch/>
        </p:blipFill>
        <p:spPr bwMode="auto"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/>
          <p:nvPr/>
        </p:nvPicPr>
        <p:blipFill>
          <a:blip r:embed="rId3">
            <a:alphaModFix amt="32000"/>
          </a:blip>
          <a:srcRect/>
          <a:stretch/>
        </p:blipFill>
        <p:spPr bwMode="auto"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2" userDrawn="1">
  <p:cSld name="1_Title and body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Название раздела 1" userDrawn="1">
  <p:cSld name="SECTION_HEAD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  <p:sldLayoutId id="2147483657" r:id="rId6"/>
    <p:sldLayoutId id="2147483658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 bwMode="auto">
          <a:xfrm>
            <a:off x="198316" y="469291"/>
            <a:ext cx="4787770" cy="247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sz="2800" b="1" dirty="0">
                <a:solidFill>
                  <a:schemeClr val="dk1"/>
                </a:solidFill>
                <a:latin typeface="Comic Sans MS" panose="030F0702030302020204" pitchFamily="66" charset="0"/>
                <a:ea typeface="Raleway"/>
                <a:cs typeface="Raleway"/>
              </a:rPr>
              <a:t/>
            </a:r>
            <a:br>
              <a:rPr lang="ru-RU" sz="2800" b="1" dirty="0">
                <a:solidFill>
                  <a:schemeClr val="dk1"/>
                </a:solidFill>
                <a:latin typeface="Comic Sans MS" panose="030F0702030302020204" pitchFamily="66" charset="0"/>
                <a:ea typeface="Raleway"/>
                <a:cs typeface="Raleway"/>
              </a:rPr>
            </a:br>
            <a:r>
              <a:rPr lang="ru-RU" sz="2800" b="1" dirty="0" smtClean="0">
                <a:solidFill>
                  <a:schemeClr val="dk1"/>
                </a:solidFill>
                <a:latin typeface="Comic Sans MS" panose="030F0702030302020204" pitchFamily="66" charset="0"/>
                <a:ea typeface="Raleway"/>
                <a:cs typeface="Raleway"/>
              </a:rPr>
              <a:t>Сервис доставки домашней еды между частными лицами</a:t>
            </a:r>
            <a:endParaRPr sz="1600" dirty="0">
              <a:solidFill>
                <a:schemeClr val="dk1"/>
              </a:solidFill>
              <a:latin typeface="Comic Sans MS" panose="030F0702030302020204" pitchFamily="66" charset="0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 bwMode="auto">
          <a:xfrm>
            <a:off x="115819" y="3322773"/>
            <a:ext cx="5108700" cy="1566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2400" dirty="0">
                <a:latin typeface="Comic Sans MS" panose="030F0702030302020204" pitchFamily="66" charset="0"/>
                <a:ea typeface="Raleway SemiBold"/>
                <a:cs typeface="Raleway SemiBold"/>
              </a:rPr>
              <a:t>Контакты лидера</a:t>
            </a:r>
          </a:p>
          <a:p>
            <a:pPr marL="0" lvl="0" indent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dirty="0">
                <a:latin typeface="Comic Sans MS" panose="030F0702030302020204" pitchFamily="66" charset="0"/>
                <a:ea typeface="Raleway SemiBold"/>
                <a:cs typeface="Raleway SemiBold"/>
              </a:rPr>
              <a:t>П</a:t>
            </a:r>
            <a:r>
              <a:rPr lang="ru" sz="1400" dirty="0">
                <a:latin typeface="Comic Sans MS" panose="030F0702030302020204" pitchFamily="66" charset="0"/>
                <a:ea typeface="Raleway SemiBold"/>
                <a:cs typeface="Raleway SemiBold"/>
              </a:rPr>
              <a:t>очта: </a:t>
            </a:r>
            <a:r>
              <a:rPr lang="en-US" sz="1400" dirty="0">
                <a:latin typeface="Comic Sans MS" panose="030F0702030302020204" pitchFamily="66" charset="0"/>
                <a:ea typeface="Raleway SemiBold"/>
                <a:cs typeface="Raleway SemiBold"/>
              </a:rPr>
              <a:t>chernysh_2021@list.ru</a:t>
            </a:r>
            <a:endParaRPr lang="ru" sz="1400" dirty="0">
              <a:latin typeface="Comic Sans MS" panose="030F0702030302020204" pitchFamily="66" charset="0"/>
              <a:ea typeface="Raleway SemiBold"/>
              <a:cs typeface="Raleway SemiBold"/>
            </a:endParaRPr>
          </a:p>
          <a:p>
            <a:pPr marL="0" indent="0"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ru" sz="1400" dirty="0">
                <a:latin typeface="Comic Sans MS" panose="030F0702030302020204" pitchFamily="66" charset="0"/>
                <a:ea typeface="Raleway SemiBold"/>
                <a:cs typeface="Raleway SemiBold"/>
              </a:rPr>
              <a:t>Телефон</a:t>
            </a:r>
            <a:r>
              <a:rPr lang="ru" sz="1400" dirty="0" smtClean="0">
                <a:latin typeface="Comic Sans MS" panose="030F0702030302020204" pitchFamily="66" charset="0"/>
                <a:ea typeface="Raleway SemiBold"/>
                <a:cs typeface="Raleway SemiBold"/>
              </a:rPr>
              <a:t>:</a:t>
            </a:r>
            <a:r>
              <a:rPr lang="en-US" sz="1400" dirty="0" smtClean="0">
                <a:latin typeface="Comic Sans MS" panose="030F0702030302020204" pitchFamily="66" charset="0"/>
                <a:ea typeface="Raleway SemiBold"/>
                <a:cs typeface="Raleway SemiBold"/>
              </a:rPr>
              <a:t> +7-999-620-35-71</a:t>
            </a:r>
            <a:endParaRPr sz="1400" dirty="0"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sp>
        <p:nvSpPr>
          <p:cNvPr id="109" name="Google Shape;109;p25"/>
          <p:cNvSpPr/>
          <p:nvPr/>
        </p:nvSpPr>
        <p:spPr bwMode="auto"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Google Shape;110;p25"/>
          <p:cNvSpPr/>
          <p:nvPr/>
        </p:nvSpPr>
        <p:spPr bwMode="auto">
          <a:xfrm>
            <a:off x="5224660" y="1098600"/>
            <a:ext cx="2832599" cy="403185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" name="Google Shape;111;p25"/>
          <p:cNvSpPr/>
          <p:nvPr/>
        </p:nvSpPr>
        <p:spPr bwMode="auto"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" name="Google Shape;112;p25"/>
          <p:cNvSpPr/>
          <p:nvPr/>
        </p:nvSpPr>
        <p:spPr bwMode="auto"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3" name="Google Shape;113;p25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Google Shape;116;p25" descr="логотип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11;p25">
            <a:extLst>
              <a:ext uri="{FF2B5EF4-FFF2-40B4-BE49-F238E27FC236}">
                <a16:creationId xmlns:a16="http://schemas.microsoft.com/office/drawing/2014/main" id="{A9316F3C-D41D-44B1-B2FC-3ACA5DB14EEE}"/>
              </a:ext>
            </a:extLst>
          </p:cNvPr>
          <p:cNvSpPr/>
          <p:nvPr/>
        </p:nvSpPr>
        <p:spPr bwMode="auto"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400" y="2142605"/>
            <a:ext cx="1803974" cy="1790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 bwMode="auto"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6"/>
          <p:cNvSpPr/>
          <p:nvPr/>
        </p:nvSpPr>
        <p:spPr bwMode="auto">
          <a:xfrm>
            <a:off x="7229232" y="0"/>
            <a:ext cx="1914000" cy="369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3" name="Google Shape;123;p26"/>
          <p:cNvSpPr/>
          <p:nvPr/>
        </p:nvSpPr>
        <p:spPr bwMode="auto">
          <a:xfrm>
            <a:off x="7494443" y="345884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4" name="Google Shape;124;p26"/>
          <p:cNvSpPr/>
          <p:nvPr/>
        </p:nvSpPr>
        <p:spPr bwMode="auto"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5" name="Google Shape;125;p26"/>
          <p:cNvSpPr/>
          <p:nvPr/>
        </p:nvSpPr>
        <p:spPr bwMode="auto">
          <a:xfrm>
            <a:off x="7494443" y="189171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8" name="Google Shape;128;p26"/>
          <p:cNvSpPr/>
          <p:nvPr/>
        </p:nvSpPr>
        <p:spPr bwMode="auto">
          <a:xfrm>
            <a:off x="7229232" y="30984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 bwMode="auto">
          <a:xfrm>
            <a:off x="195015" y="1593161"/>
            <a:ext cx="638459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800" dirty="0" smtClean="0">
                <a:solidFill>
                  <a:srgbClr val="132C40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Самостоятельное формирование индивидуального рациона питания</a:t>
            </a:r>
            <a:endParaRPr lang="ru-RU" sz="1800" dirty="0">
              <a:solidFill>
                <a:srgbClr val="132C40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sp>
        <p:nvSpPr>
          <p:cNvPr id="130" name="Google Shape;130;p26"/>
          <p:cNvSpPr txBox="1"/>
          <p:nvPr/>
        </p:nvSpPr>
        <p:spPr bwMode="auto">
          <a:xfrm>
            <a:off x="1254012" y="235866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 bwMode="auto">
          <a:xfrm>
            <a:off x="0" y="1009688"/>
            <a:ext cx="4728303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4" name="Google Shape;123;p26">
            <a:extLst>
              <a:ext uri="{FF2B5EF4-FFF2-40B4-BE49-F238E27FC236}">
                <a16:creationId xmlns:a16="http://schemas.microsoft.com/office/drawing/2014/main" id="{A1BC498C-E973-4F25-AE0D-069AACDDD05B}"/>
              </a:ext>
            </a:extLst>
          </p:cNvPr>
          <p:cNvSpPr/>
          <p:nvPr/>
        </p:nvSpPr>
        <p:spPr bwMode="auto">
          <a:xfrm>
            <a:off x="7504708" y="342896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E76DEDFF-905D-4AB5-BD33-D0041DF0980D}"/>
              </a:ext>
            </a:extLst>
          </p:cNvPr>
          <p:cNvSpPr/>
          <p:nvPr/>
        </p:nvSpPr>
        <p:spPr bwMode="auto">
          <a:xfrm>
            <a:off x="7504708" y="29193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" name="Google Shape;125;p26">
            <a:extLst>
              <a:ext uri="{FF2B5EF4-FFF2-40B4-BE49-F238E27FC236}">
                <a16:creationId xmlns:a16="http://schemas.microsoft.com/office/drawing/2014/main" id="{A0978384-D70E-406A-99A0-07273816AB12}"/>
              </a:ext>
            </a:extLst>
          </p:cNvPr>
          <p:cNvSpPr/>
          <p:nvPr/>
        </p:nvSpPr>
        <p:spPr bwMode="auto">
          <a:xfrm>
            <a:off x="7504708" y="186183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" name="Google Shape;128;p26">
            <a:extLst>
              <a:ext uri="{FF2B5EF4-FFF2-40B4-BE49-F238E27FC236}">
                <a16:creationId xmlns:a16="http://schemas.microsoft.com/office/drawing/2014/main" id="{79706B86-D1F8-4651-A8F9-48E1CEF59436}"/>
              </a:ext>
            </a:extLst>
          </p:cNvPr>
          <p:cNvSpPr/>
          <p:nvPr/>
        </p:nvSpPr>
        <p:spPr bwMode="auto">
          <a:xfrm>
            <a:off x="7239497" y="27996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" name="Google Shape;129;p26"/>
          <p:cNvSpPr txBox="1"/>
          <p:nvPr/>
        </p:nvSpPr>
        <p:spPr bwMode="auto">
          <a:xfrm>
            <a:off x="195015" y="2509945"/>
            <a:ext cx="7229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800" dirty="0" smtClean="0">
                <a:solidFill>
                  <a:srgbClr val="132C40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Большой выбор блюд различных национальностей</a:t>
            </a:r>
            <a:endParaRPr lang="ru-RU" sz="1800" dirty="0">
              <a:solidFill>
                <a:srgbClr val="132C40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sp>
        <p:nvSpPr>
          <p:cNvPr id="21" name="Google Shape;129;p26"/>
          <p:cNvSpPr txBox="1"/>
          <p:nvPr/>
        </p:nvSpPr>
        <p:spPr bwMode="auto">
          <a:xfrm>
            <a:off x="175860" y="3149500"/>
            <a:ext cx="7229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800" dirty="0" smtClean="0">
                <a:solidFill>
                  <a:srgbClr val="132C40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Возможность подработки на дому</a:t>
            </a:r>
            <a:endParaRPr lang="ru-RU" sz="1800" dirty="0">
              <a:solidFill>
                <a:srgbClr val="132C40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sp>
        <p:nvSpPr>
          <p:cNvPr id="22" name="Google Shape;129;p26"/>
          <p:cNvSpPr txBox="1"/>
          <p:nvPr/>
        </p:nvSpPr>
        <p:spPr bwMode="auto">
          <a:xfrm>
            <a:off x="175860" y="3789286"/>
            <a:ext cx="7229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800" dirty="0" smtClean="0">
                <a:solidFill>
                  <a:srgbClr val="132C40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Предоставление условий формирования микро - бизнеса</a:t>
            </a:r>
            <a:endParaRPr lang="ru-RU" sz="1800" dirty="0">
              <a:solidFill>
                <a:srgbClr val="132C40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 bwMode="auto">
          <a:xfrm>
            <a:off x="2378464" y="189690"/>
            <a:ext cx="4987135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ЦЕЛЕВАЯ АУДИТОРИЯ</a:t>
            </a:r>
            <a:endParaRPr sz="3000" dirty="0">
              <a:solidFill>
                <a:schemeClr val="dk1"/>
              </a:solidFill>
              <a:latin typeface="Comic Sans MS" panose="030F0702030302020204" pitchFamily="66" charset="0"/>
            </a:endParaRPr>
          </a:p>
        </p:txBody>
      </p:sp>
      <p:sp>
        <p:nvSpPr>
          <p:cNvPr id="143" name="Google Shape;143;p27"/>
          <p:cNvSpPr/>
          <p:nvPr/>
        </p:nvSpPr>
        <p:spPr bwMode="auto">
          <a:xfrm>
            <a:off x="-5085" y="4786575"/>
            <a:ext cx="2517883" cy="36752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" name="Google Shape;146;p27"/>
          <p:cNvSpPr/>
          <p:nvPr/>
        </p:nvSpPr>
        <p:spPr bwMode="auto">
          <a:xfrm rot="16200000">
            <a:off x="2961451" y="4337926"/>
            <a:ext cx="354899" cy="125219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7" name="Google Shape;147;p27"/>
          <p:cNvSpPr/>
          <p:nvPr/>
        </p:nvSpPr>
        <p:spPr bwMode="auto">
          <a:xfrm rot="16200000">
            <a:off x="8555550" y="4555050"/>
            <a:ext cx="354899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8" name="Google Shape;148;p27"/>
          <p:cNvSpPr/>
          <p:nvPr/>
        </p:nvSpPr>
        <p:spPr bwMode="auto">
          <a:xfrm rot="16200000">
            <a:off x="4631853" y="3919726"/>
            <a:ext cx="354899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9" name="Google Shape;149;p27"/>
          <p:cNvSpPr/>
          <p:nvPr/>
        </p:nvSpPr>
        <p:spPr bwMode="auto">
          <a:xfrm rot="16200000">
            <a:off x="6910352" y="3731851"/>
            <a:ext cx="354899" cy="2468397"/>
          </a:xfrm>
          <a:prstGeom prst="rect">
            <a:avLst/>
          </a:prstGeom>
          <a:solidFill>
            <a:srgbClr val="FBB3C1"/>
          </a:solidFill>
          <a:ln>
            <a:solidFill>
              <a:schemeClr val="accent1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" name="Google Shape;130;p26"/>
          <p:cNvSpPr txBox="1"/>
          <p:nvPr/>
        </p:nvSpPr>
        <p:spPr bwMode="auto">
          <a:xfrm>
            <a:off x="1212574" y="1045432"/>
            <a:ext cx="2087119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ru" sz="3000" b="0" i="0" u="none" strike="noStrike" cap="none" dirty="0" smtClean="0">
                <a:solidFill>
                  <a:srgbClr val="8F00FF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Одиночки</a:t>
            </a:r>
            <a:endParaRPr sz="3000" b="0" i="0" u="none" strike="noStrike" cap="none" dirty="0">
              <a:solidFill>
                <a:srgbClr val="8F00FF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sp>
        <p:nvSpPr>
          <p:cNvPr id="11" name="Google Shape;130;p26"/>
          <p:cNvSpPr txBox="1"/>
          <p:nvPr/>
        </p:nvSpPr>
        <p:spPr bwMode="auto">
          <a:xfrm>
            <a:off x="5211370" y="1084787"/>
            <a:ext cx="2886399" cy="61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ru" sz="3000" b="0" i="0" u="none" strike="noStrike" cap="none" dirty="0" smtClean="0">
                <a:solidFill>
                  <a:srgbClr val="8F00FF"/>
                </a:solidFill>
                <a:latin typeface="Comic Sans MS" panose="030F0702030302020204" pitchFamily="66" charset="0"/>
                <a:ea typeface="Raleway SemiBold"/>
                <a:cs typeface="Raleway SemiBold"/>
              </a:rPr>
              <a:t>Иностранцы</a:t>
            </a:r>
            <a:endParaRPr sz="3000" b="0" i="0" u="none" strike="noStrike" cap="none" dirty="0">
              <a:solidFill>
                <a:srgbClr val="8F00FF"/>
              </a:solidFill>
              <a:latin typeface="Comic Sans MS" panose="030F0702030302020204" pitchFamily="66" charset="0"/>
              <a:ea typeface="Raleway SemiBold"/>
              <a:cs typeface="Raleway SemiBold"/>
            </a:endParaRPr>
          </a:p>
        </p:txBody>
      </p:sp>
      <p:grpSp>
        <p:nvGrpSpPr>
          <p:cNvPr id="12" name="Google Shape;131;p26"/>
          <p:cNvGrpSpPr/>
          <p:nvPr/>
        </p:nvGrpSpPr>
        <p:grpSpPr bwMode="auto">
          <a:xfrm>
            <a:off x="0" y="837399"/>
            <a:ext cx="4728303" cy="97200"/>
            <a:chOff x="0" y="692501"/>
            <a:chExt cx="2624940" cy="97200"/>
          </a:xfrm>
        </p:grpSpPr>
        <p:sp>
          <p:nvSpPr>
            <p:cNvPr id="13" name="Google Shape;132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" name="Google Shape;133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5" name="Google Shape;134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35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6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96679" y="1622205"/>
            <a:ext cx="3425337" cy="231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>
              <a:buSzPts val="3000"/>
            </a:pPr>
            <a:r>
              <a:rPr lang="ru-RU" sz="2000" dirty="0">
                <a:latin typeface="Comic Sans MS" panose="030F0702030302020204" pitchFamily="66" charset="0"/>
              </a:rPr>
              <a:t>Этот типаж все тянет на себе, много работает, желает стать успешным. Готовка и домашние обязанности – груз для представителей этого типажа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4637911" y="1664332"/>
            <a:ext cx="4004696" cy="2619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>
              <a:buSzPts val="3000"/>
            </a:pPr>
            <a:r>
              <a:rPr lang="ru-RU" sz="2000" dirty="0">
                <a:latin typeface="Comic Sans MS" panose="030F0702030302020204" pitchFamily="66" charset="0"/>
              </a:rPr>
              <a:t>Л</a:t>
            </a:r>
            <a:r>
              <a:rPr lang="ru-RU" sz="2000" dirty="0" smtClean="0">
                <a:latin typeface="Comic Sans MS" panose="030F0702030302020204" pitchFamily="66" charset="0"/>
              </a:rPr>
              <a:t>юди</a:t>
            </a:r>
            <a:r>
              <a:rPr lang="ru-RU" sz="2000" dirty="0">
                <a:latin typeface="Comic Sans MS" panose="030F0702030302020204" pitchFamily="66" charset="0"/>
              </a:rPr>
              <a:t>, приезжие из других стран </a:t>
            </a:r>
            <a:r>
              <a:rPr lang="ru-RU" sz="2000" dirty="0" smtClean="0">
                <a:latin typeface="Comic Sans MS" panose="030F0702030302020204" pitchFamily="66" charset="0"/>
              </a:rPr>
              <a:t>с целью </a:t>
            </a:r>
            <a:r>
              <a:rPr lang="ru-RU" sz="2000" dirty="0">
                <a:latin typeface="Comic Sans MS" panose="030F0702030302020204" pitchFamily="66" charset="0"/>
              </a:rPr>
              <a:t>получения образования или поиска работы. Зачастую остаются на новом месте в течение нескольких лет, и за это время успевают сильно соскучиться по «своей» кухне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/>
          <p:nvPr/>
        </p:nvSpPr>
        <p:spPr bwMode="auto">
          <a:xfrm>
            <a:off x="-5084" y="0"/>
            <a:ext cx="4577084" cy="5143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 bwMode="auto">
          <a:xfrm>
            <a:off x="525251" y="121200"/>
            <a:ext cx="24228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ПРОБЛЕМ</a:t>
            </a:r>
            <a:r>
              <a:rPr lang="ru-RU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А</a:t>
            </a:r>
            <a:endParaRPr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8" name="Google Shape;158;p28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Google Shape;161;p28"/>
          <p:cNvSpPr/>
          <p:nvPr/>
        </p:nvSpPr>
        <p:spPr bwMode="auto">
          <a:xfrm>
            <a:off x="-5084" y="822000"/>
            <a:ext cx="406800" cy="2856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2" name="Google Shape;162;p28"/>
          <p:cNvSpPr/>
          <p:nvPr/>
        </p:nvSpPr>
        <p:spPr bwMode="auto">
          <a:xfrm>
            <a:off x="-5084" y="0"/>
            <a:ext cx="406800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4" name="Google Shape;164;p28"/>
          <p:cNvSpPr/>
          <p:nvPr/>
        </p:nvSpPr>
        <p:spPr bwMode="auto">
          <a:xfrm>
            <a:off x="-5084" y="3678300"/>
            <a:ext cx="406800" cy="1085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>
          <a:xfrm>
            <a:off x="670817" y="1001951"/>
            <a:ext cx="3475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Нет времени на готовку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E82575-598B-48F1-B22F-162C15FA8A21}"/>
              </a:ext>
            </a:extLst>
          </p:cNvPr>
          <p:cNvSpPr/>
          <p:nvPr/>
        </p:nvSpPr>
        <p:spPr>
          <a:xfrm>
            <a:off x="4841101" y="1775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Почему существующих вариантов решения недостаточно?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 bwMode="auto">
          <a:xfrm>
            <a:off x="670815" y="1702751"/>
            <a:ext cx="347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Есть желание питаться разнообразно и правильно, но нет идей для ужина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 bwMode="auto">
          <a:xfrm>
            <a:off x="670816" y="2660540"/>
            <a:ext cx="347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Наскучили привычные кафе и рестораны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 bwMode="auto">
          <a:xfrm>
            <a:off x="671926" y="3618329"/>
            <a:ext cx="34758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Рестораны иностранной кухни не знают коренные рецепты и готовят блюда «по-своему»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 bwMode="auto">
          <a:xfrm>
            <a:off x="4841099" y="3402885"/>
            <a:ext cx="4086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Заведения с иностранной кухней не закрывают в полной мере потребность приезжих в своей «домашней» еде</a:t>
            </a:r>
            <a:endParaRPr lang="ru-RU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 bwMode="auto">
          <a:xfrm>
            <a:off x="4859999" y="2183486"/>
            <a:ext cx="406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Новые кафе и рестораны не способны открываться с такой скоростью, с какой у потребителя меняются вкусы</a:t>
            </a:r>
            <a:endParaRPr lang="ru-RU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 bwMode="auto">
          <a:xfrm>
            <a:off x="4841099" y="1179531"/>
            <a:ext cx="39960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Основа рынка доставки готовой домашней еды – полуфабрикаты длительной заморозки</a:t>
            </a:r>
            <a:endParaRPr lang="ru-RU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859999" y="1892946"/>
            <a:ext cx="3916801" cy="0"/>
          </a:xfrm>
          <a:prstGeom prst="line">
            <a:avLst/>
          </a:prstGeom>
          <a:ln w="12700">
            <a:solidFill>
              <a:srgbClr val="8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 bwMode="auto">
          <a:xfrm>
            <a:off x="4859999" y="2922150"/>
            <a:ext cx="3916801" cy="0"/>
          </a:xfrm>
          <a:prstGeom prst="line">
            <a:avLst/>
          </a:prstGeom>
          <a:ln w="12700">
            <a:solidFill>
              <a:srgbClr val="8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 bwMode="auto">
          <a:xfrm>
            <a:off x="4838700" y="4220850"/>
            <a:ext cx="3916801" cy="0"/>
          </a:xfrm>
          <a:prstGeom prst="line">
            <a:avLst/>
          </a:prstGeom>
          <a:ln w="12700">
            <a:solidFill>
              <a:srgbClr val="8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 bwMode="auto">
          <a:xfrm flipV="1">
            <a:off x="716580" y="4356993"/>
            <a:ext cx="3384349" cy="1057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 bwMode="auto">
          <a:xfrm flipV="1">
            <a:off x="716579" y="3200553"/>
            <a:ext cx="3384349" cy="1057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 bwMode="auto">
          <a:xfrm flipV="1">
            <a:off x="762347" y="2224044"/>
            <a:ext cx="3384349" cy="1057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762346" y="1315946"/>
            <a:ext cx="3384349" cy="1057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 bwMode="auto">
          <a:xfrm>
            <a:off x="3348600" y="1281874"/>
            <a:ext cx="2060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РЕШЕНИЕ</a:t>
            </a:r>
            <a:endParaRPr sz="3000" dirty="0">
              <a:solidFill>
                <a:schemeClr val="dk1"/>
              </a:solidFill>
              <a:latin typeface="Comic Sans MS" panose="030F0702030302020204" pitchFamily="66" charset="0"/>
            </a:endParaRPr>
          </a:p>
        </p:txBody>
      </p:sp>
      <p:sp>
        <p:nvSpPr>
          <p:cNvPr id="171" name="Google Shape;171;p29"/>
          <p:cNvSpPr/>
          <p:nvPr/>
        </p:nvSpPr>
        <p:spPr bwMode="auto">
          <a:xfrm>
            <a:off x="-5084" y="4058400"/>
            <a:ext cx="406800" cy="109570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" name="Google Shape;174;p29"/>
          <p:cNvSpPr/>
          <p:nvPr/>
        </p:nvSpPr>
        <p:spPr bwMode="auto">
          <a:xfrm>
            <a:off x="401717" y="4058400"/>
            <a:ext cx="1448684" cy="10851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5" name="Google Shape;175;p29"/>
          <p:cNvSpPr/>
          <p:nvPr/>
        </p:nvSpPr>
        <p:spPr bwMode="auto">
          <a:xfrm>
            <a:off x="2707200" y="4321500"/>
            <a:ext cx="1677600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6" name="Google Shape;176;p29"/>
          <p:cNvSpPr/>
          <p:nvPr/>
        </p:nvSpPr>
        <p:spPr bwMode="auto">
          <a:xfrm>
            <a:off x="1850401" y="4058400"/>
            <a:ext cx="856799" cy="1085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" name="Google Shape;176;p29">
            <a:extLst>
              <a:ext uri="{FF2B5EF4-FFF2-40B4-BE49-F238E27FC236}">
                <a16:creationId xmlns:a16="http://schemas.microsoft.com/office/drawing/2014/main" id="{D55FDF49-0E80-4468-8C7B-A612EEEF1642}"/>
              </a:ext>
            </a:extLst>
          </p:cNvPr>
          <p:cNvSpPr/>
          <p:nvPr/>
        </p:nvSpPr>
        <p:spPr bwMode="auto">
          <a:xfrm>
            <a:off x="6739201" y="4478400"/>
            <a:ext cx="712800" cy="66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" name="Google Shape;176;p29">
            <a:extLst>
              <a:ext uri="{FF2B5EF4-FFF2-40B4-BE49-F238E27FC236}">
                <a16:creationId xmlns:a16="http://schemas.microsoft.com/office/drawing/2014/main" id="{1939AB1E-DD47-4744-AE34-53779A6AAFDB}"/>
              </a:ext>
            </a:extLst>
          </p:cNvPr>
          <p:cNvSpPr/>
          <p:nvPr/>
        </p:nvSpPr>
        <p:spPr bwMode="auto">
          <a:xfrm>
            <a:off x="1858800" y="4579199"/>
            <a:ext cx="654000" cy="55582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" name="Google Shape;175;p29">
            <a:extLst>
              <a:ext uri="{FF2B5EF4-FFF2-40B4-BE49-F238E27FC236}">
                <a16:creationId xmlns:a16="http://schemas.microsoft.com/office/drawing/2014/main" id="{824F6A81-B3F9-451B-92D9-8507DF6554B1}"/>
              </a:ext>
            </a:extLst>
          </p:cNvPr>
          <p:cNvSpPr/>
          <p:nvPr/>
        </p:nvSpPr>
        <p:spPr bwMode="auto">
          <a:xfrm>
            <a:off x="2701200" y="4058400"/>
            <a:ext cx="1677600" cy="1085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" name="Google Shape;176;p29">
            <a:extLst>
              <a:ext uri="{FF2B5EF4-FFF2-40B4-BE49-F238E27FC236}">
                <a16:creationId xmlns:a16="http://schemas.microsoft.com/office/drawing/2014/main" id="{1F10DB3F-A908-497F-94EA-BA8B490176C3}"/>
              </a:ext>
            </a:extLst>
          </p:cNvPr>
          <p:cNvSpPr/>
          <p:nvPr/>
        </p:nvSpPr>
        <p:spPr bwMode="auto">
          <a:xfrm>
            <a:off x="1844401" y="4058400"/>
            <a:ext cx="856799" cy="1085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" name="Google Shape;177;p29">
            <a:extLst>
              <a:ext uri="{FF2B5EF4-FFF2-40B4-BE49-F238E27FC236}">
                <a16:creationId xmlns:a16="http://schemas.microsoft.com/office/drawing/2014/main" id="{9316B265-6284-4159-8EB0-4843A223971D}"/>
              </a:ext>
            </a:extLst>
          </p:cNvPr>
          <p:cNvSpPr/>
          <p:nvPr/>
        </p:nvSpPr>
        <p:spPr bwMode="auto">
          <a:xfrm>
            <a:off x="4378800" y="4047796"/>
            <a:ext cx="2354400" cy="109570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" name="Google Shape;176;p29">
            <a:extLst>
              <a:ext uri="{FF2B5EF4-FFF2-40B4-BE49-F238E27FC236}">
                <a16:creationId xmlns:a16="http://schemas.microsoft.com/office/drawing/2014/main" id="{27407564-ACAC-4DDF-9D5F-C2191963A907}"/>
              </a:ext>
            </a:extLst>
          </p:cNvPr>
          <p:cNvSpPr/>
          <p:nvPr/>
        </p:nvSpPr>
        <p:spPr bwMode="auto">
          <a:xfrm>
            <a:off x="6733201" y="4042996"/>
            <a:ext cx="712800" cy="109570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1" name="Google Shape;176;p29">
            <a:extLst>
              <a:ext uri="{FF2B5EF4-FFF2-40B4-BE49-F238E27FC236}">
                <a16:creationId xmlns:a16="http://schemas.microsoft.com/office/drawing/2014/main" id="{E3533B22-E8E0-46A5-94D9-2C7AF39CAFBB}"/>
              </a:ext>
            </a:extLst>
          </p:cNvPr>
          <p:cNvSpPr/>
          <p:nvPr/>
        </p:nvSpPr>
        <p:spPr bwMode="auto">
          <a:xfrm>
            <a:off x="7446001" y="4042996"/>
            <a:ext cx="1691999" cy="109570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937AF3-1F0B-4140-BC85-47AC979F3EFE}"/>
              </a:ext>
            </a:extLst>
          </p:cNvPr>
          <p:cNvSpPr txBox="1"/>
          <p:nvPr/>
        </p:nvSpPr>
        <p:spPr bwMode="auto">
          <a:xfrm>
            <a:off x="2793727" y="1960458"/>
            <a:ext cx="3540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Сервис «</a:t>
            </a:r>
            <a:r>
              <a:rPr lang="ru-RU" sz="2400" dirty="0" err="1" smtClean="0">
                <a:latin typeface="Comic Sans MS" panose="030F0702030302020204" pitchFamily="66" charset="0"/>
              </a:rPr>
              <a:t>ХомПай</a:t>
            </a:r>
            <a:r>
              <a:rPr lang="ru-RU" sz="2400" dirty="0" smtClean="0">
                <a:latin typeface="Comic Sans MS" panose="030F0702030302020204" pitchFamily="66" charset="0"/>
              </a:rPr>
              <a:t>» 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50800" y="1866776"/>
            <a:ext cx="3274800" cy="692323"/>
          </a:xfrm>
          <a:prstGeom prst="roundRect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37AF3-1F0B-4140-BC85-47AC979F3EFE}"/>
              </a:ext>
            </a:extLst>
          </p:cNvPr>
          <p:cNvSpPr txBox="1"/>
          <p:nvPr/>
        </p:nvSpPr>
        <p:spPr bwMode="auto">
          <a:xfrm>
            <a:off x="236286" y="282366"/>
            <a:ext cx="3245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Домашние и ресторанные блюда, приготовленные людьми для людей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937AF3-1F0B-4140-BC85-47AC979F3EFE}"/>
              </a:ext>
            </a:extLst>
          </p:cNvPr>
          <p:cNvSpPr txBox="1"/>
          <p:nvPr/>
        </p:nvSpPr>
        <p:spPr bwMode="auto">
          <a:xfrm>
            <a:off x="6241654" y="280765"/>
            <a:ext cx="2594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Большой выбор блюд разных национальностей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937AF3-1F0B-4140-BC85-47AC979F3EFE}"/>
              </a:ext>
            </a:extLst>
          </p:cNvPr>
          <p:cNvSpPr txBox="1"/>
          <p:nvPr/>
        </p:nvSpPr>
        <p:spPr bwMode="auto">
          <a:xfrm>
            <a:off x="5662397" y="3009243"/>
            <a:ext cx="3567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Подработка для любителей готовки, возможность найти постоянных клиентов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937AF3-1F0B-4140-BC85-47AC979F3EFE}"/>
              </a:ext>
            </a:extLst>
          </p:cNvPr>
          <p:cNvSpPr txBox="1"/>
          <p:nvPr/>
        </p:nvSpPr>
        <p:spPr bwMode="auto">
          <a:xfrm>
            <a:off x="416060" y="3122125"/>
            <a:ext cx="2285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Плановая доставка на дом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 flipV="1">
            <a:off x="2088000" y="1345977"/>
            <a:ext cx="881627" cy="520798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2185800" y="2559099"/>
            <a:ext cx="783827" cy="520799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5571227" y="1254495"/>
            <a:ext cx="1034660" cy="612281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 bwMode="auto">
          <a:xfrm>
            <a:off x="5571227" y="2559099"/>
            <a:ext cx="762954" cy="408851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 bwMode="auto">
          <a:xfrm flipH="1" flipV="1">
            <a:off x="312095" y="1345366"/>
            <a:ext cx="2693078" cy="61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 bwMode="auto">
          <a:xfrm flipH="1">
            <a:off x="530101" y="3076132"/>
            <a:ext cx="2047612" cy="10605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 bwMode="auto">
          <a:xfrm flipH="1">
            <a:off x="6334181" y="1244885"/>
            <a:ext cx="2047612" cy="10605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 bwMode="auto">
          <a:xfrm flipH="1" flipV="1">
            <a:off x="5766581" y="2967950"/>
            <a:ext cx="3069101" cy="10293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 bwMode="auto">
          <a:xfrm>
            <a:off x="483157" y="99702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 smtClean="0">
                <a:solidFill>
                  <a:schemeClr val="dk1"/>
                </a:solidFill>
                <a:latin typeface="Comic Sans MS" panose="030F0702030302020204" pitchFamily="66" charset="0"/>
              </a:rPr>
              <a:t>ЦЕННОСТНОЕ </a:t>
            </a:r>
            <a:r>
              <a:rPr lang="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ПРЕДЛОЖЕНИЕ</a:t>
            </a:r>
            <a:endParaRPr sz="3000" dirty="0">
              <a:solidFill>
                <a:schemeClr val="dk1"/>
              </a:solidFill>
              <a:latin typeface="Comic Sans MS" panose="030F0702030302020204" pitchFamily="66" charset="0"/>
            </a:endParaRPr>
          </a:p>
        </p:txBody>
      </p:sp>
      <p:sp>
        <p:nvSpPr>
          <p:cNvPr id="186" name="Google Shape;186;p30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Google Shape;161;p28">
            <a:extLst>
              <a:ext uri="{FF2B5EF4-FFF2-40B4-BE49-F238E27FC236}">
                <a16:creationId xmlns:a16="http://schemas.microsoft.com/office/drawing/2014/main" id="{AB48342E-8757-45F6-A4DA-9AF1BBFB9727}"/>
              </a:ext>
            </a:extLst>
          </p:cNvPr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" name="Google Shape;162;p28">
            <a:extLst>
              <a:ext uri="{FF2B5EF4-FFF2-40B4-BE49-F238E27FC236}">
                <a16:creationId xmlns:a16="http://schemas.microsoft.com/office/drawing/2014/main" id="{1519AA5E-731D-4916-8041-0194303A71B8}"/>
              </a:ext>
            </a:extLst>
          </p:cNvPr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" name="Google Shape;163;p28">
            <a:extLst>
              <a:ext uri="{FF2B5EF4-FFF2-40B4-BE49-F238E27FC236}">
                <a16:creationId xmlns:a16="http://schemas.microsoft.com/office/drawing/2014/main" id="{8BA46A28-2550-4369-9A83-82FAE82007FE}"/>
              </a:ext>
            </a:extLst>
          </p:cNvPr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Google Shape;164;p28">
            <a:extLst>
              <a:ext uri="{FF2B5EF4-FFF2-40B4-BE49-F238E27FC236}">
                <a16:creationId xmlns:a16="http://schemas.microsoft.com/office/drawing/2014/main" id="{FB68B96F-9265-41BD-84A3-E0AB80D9AEC3}"/>
              </a:ext>
            </a:extLst>
          </p:cNvPr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2787" y="1904808"/>
            <a:ext cx="25592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Comic Sans MS" panose="030F0702030302020204" pitchFamily="66" charset="0"/>
              </a:rPr>
              <a:t>Индивидуальный подход и уникальный вкус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6489" y="2867133"/>
            <a:ext cx="289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Блюда, приготовленные частными поварами, имеют авторский </a:t>
            </a:r>
            <a:r>
              <a:rPr lang="ru-RU" dirty="0" smtClean="0">
                <a:latin typeface="Comic Sans MS" panose="030F0702030302020204" pitchFamily="66" charset="0"/>
              </a:rPr>
              <a:t>почерк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5477" y="830787"/>
            <a:ext cx="3012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Comic Sans MS" panose="030F0702030302020204" pitchFamily="66" charset="0"/>
              </a:rPr>
              <a:t>Разнообразие и возможность открытия новых вкусов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2071" y="1780707"/>
            <a:ext cx="33860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Сервис предлагает меню, составленное из разнообразных кухонь </a:t>
            </a:r>
            <a:r>
              <a:rPr lang="ru-RU" dirty="0" smtClean="0"/>
              <a:t>мира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65885" y="1984900"/>
            <a:ext cx="2397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Comic Sans MS" panose="030F0702030302020204" pitchFamily="66" charset="0"/>
              </a:rPr>
              <a:t>Удобство и экономия времени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82716" y="3483139"/>
            <a:ext cx="27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Comic Sans MS" panose="030F0702030302020204" pitchFamily="66" charset="0"/>
              </a:rPr>
              <a:t>Теплота и душевность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952694" y="3879061"/>
            <a:ext cx="282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Частные </a:t>
            </a:r>
            <a:r>
              <a:rPr lang="ru-RU" dirty="0" smtClean="0"/>
              <a:t>повара вкладывают </a:t>
            </a:r>
            <a:r>
              <a:rPr lang="ru-RU" dirty="0"/>
              <a:t>душу в процесс, что создает ощущение особой заботы и "домашности" в каждом блюде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929919" y="2651690"/>
            <a:ext cx="27073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Доставка </a:t>
            </a:r>
            <a:r>
              <a:rPr lang="ru-RU" dirty="0"/>
              <a:t>блюд прямо к двери — отличный выбор для занятых людей, которым некогда </a:t>
            </a:r>
            <a:r>
              <a:rPr lang="ru-RU" dirty="0" smtClean="0"/>
              <a:t>готовить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206489" y="2830228"/>
            <a:ext cx="2327102" cy="61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 bwMode="auto">
          <a:xfrm flipH="1">
            <a:off x="2730356" y="1774079"/>
            <a:ext cx="3041968" cy="2461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 bwMode="auto">
          <a:xfrm flipH="1" flipV="1">
            <a:off x="5886301" y="2638414"/>
            <a:ext cx="2693078" cy="61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 bwMode="auto">
          <a:xfrm flipH="1" flipV="1">
            <a:off x="2930950" y="3859463"/>
            <a:ext cx="2693078" cy="61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25;p26">
            <a:extLst>
              <a:ext uri="{FF2B5EF4-FFF2-40B4-BE49-F238E27FC236}">
                <a16:creationId xmlns:a16="http://schemas.microsoft.com/office/drawing/2014/main" id="{4FF90472-6B15-41F3-91EA-D211C40D5AC2}"/>
              </a:ext>
            </a:extLst>
          </p:cNvPr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2" name="Google Shape;192;p31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84;p30">
            <a:extLst>
              <a:ext uri="{FF2B5EF4-FFF2-40B4-BE49-F238E27FC236}">
                <a16:creationId xmlns:a16="http://schemas.microsoft.com/office/drawing/2014/main" id="{80ADD338-DB85-416C-85B8-52D8CD21710F}"/>
              </a:ext>
            </a:extLst>
          </p:cNvPr>
          <p:cNvSpPr txBox="1">
            <a:spLocks/>
          </p:cNvSpPr>
          <p:nvPr/>
        </p:nvSpPr>
        <p:spPr bwMode="auto">
          <a:xfrm>
            <a:off x="198316" y="144862"/>
            <a:ext cx="1664527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chemeClr val="tx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РЫНОК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01C438F4-FDF9-446E-B3CF-30DF0119CD06}"/>
              </a:ext>
            </a:extLst>
          </p:cNvPr>
          <p:cNvSpPr/>
          <p:nvPr/>
        </p:nvSpPr>
        <p:spPr>
          <a:xfrm>
            <a:off x="488061" y="839645"/>
            <a:ext cx="3995260" cy="3995260"/>
          </a:xfrm>
          <a:prstGeom prst="ellipse">
            <a:avLst/>
          </a:prstGeom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43D7F5E-3DD2-4429-BE53-383600007543}"/>
              </a:ext>
            </a:extLst>
          </p:cNvPr>
          <p:cNvSpPr/>
          <p:nvPr/>
        </p:nvSpPr>
        <p:spPr bwMode="auto">
          <a:xfrm>
            <a:off x="3434572" y="1657657"/>
            <a:ext cx="3231668" cy="32316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0D96B2C-4163-4215-BC05-5821F3324207}"/>
              </a:ext>
            </a:extLst>
          </p:cNvPr>
          <p:cNvSpPr/>
          <p:nvPr/>
        </p:nvSpPr>
        <p:spPr bwMode="auto">
          <a:xfrm>
            <a:off x="6075431" y="2896439"/>
            <a:ext cx="1938466" cy="1938466"/>
          </a:xfrm>
          <a:prstGeom prst="ellipse">
            <a:avLst/>
          </a:prstGeom>
          <a:solidFill>
            <a:srgbClr val="FD493D"/>
          </a:solidFill>
          <a:ln>
            <a:solidFill>
              <a:srgbClr val="FD4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89363" y="2551573"/>
            <a:ext cx="20008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PAM</a:t>
            </a:r>
            <a:r>
              <a:rPr lang="ru-RU" dirty="0" smtClean="0">
                <a:latin typeface="Comic Sans MS" panose="030F0702030302020204" pitchFamily="66" charset="0"/>
              </a:rPr>
              <a:t> = 500 млрд. руб.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3597" y="3018031"/>
            <a:ext cx="20489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TAM</a:t>
            </a:r>
            <a:r>
              <a:rPr lang="ru-RU" dirty="0" smtClean="0">
                <a:latin typeface="Comic Sans MS" panose="030F0702030302020204" pitchFamily="66" charset="0"/>
              </a:rPr>
              <a:t> = 250 млрд. руб.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8682" y="3642550"/>
            <a:ext cx="19030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S</a:t>
            </a:r>
            <a:r>
              <a:rPr lang="ru-RU" dirty="0" smtClean="0">
                <a:latin typeface="Comic Sans MS" panose="030F0702030302020204" pitchFamily="66" charset="0"/>
              </a:rPr>
              <a:t>О</a:t>
            </a:r>
            <a:r>
              <a:rPr lang="en-US" dirty="0" smtClean="0">
                <a:latin typeface="Comic Sans MS" panose="030F0702030302020204" pitchFamily="66" charset="0"/>
              </a:rPr>
              <a:t>M</a:t>
            </a:r>
            <a:r>
              <a:rPr lang="ru-RU" dirty="0" smtClean="0">
                <a:latin typeface="Comic Sans MS" panose="030F0702030302020204" pitchFamily="66" charset="0"/>
              </a:rPr>
              <a:t> = 4,2 млн. руб.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163;p28">
            <a:extLst>
              <a:ext uri="{FF2B5EF4-FFF2-40B4-BE49-F238E27FC236}">
                <a16:creationId xmlns:a16="http://schemas.microsoft.com/office/drawing/2014/main" id="{AE5D9433-D9B0-4AC7-92A4-239990D94F63}"/>
              </a:ext>
            </a:extLst>
          </p:cNvPr>
          <p:cNvSpPr/>
          <p:nvPr/>
        </p:nvSpPr>
        <p:spPr bwMode="auto">
          <a:xfrm>
            <a:off x="-5084" y="0"/>
            <a:ext cx="9144000" cy="7827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6" name="Google Shape;206;p32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84;p30">
            <a:extLst>
              <a:ext uri="{FF2B5EF4-FFF2-40B4-BE49-F238E27FC236}">
                <a16:creationId xmlns:a16="http://schemas.microsoft.com/office/drawing/2014/main" id="{1AFBEC8E-9A48-485D-81E4-84EBD049D105}"/>
              </a:ext>
            </a:extLst>
          </p:cNvPr>
          <p:cNvSpPr txBox="1">
            <a:spLocks/>
          </p:cNvSpPr>
          <p:nvPr/>
        </p:nvSpPr>
        <p:spPr bwMode="auto">
          <a:xfrm>
            <a:off x="578866" y="121529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КОНКУРЕНТЫ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57448"/>
              </p:ext>
            </p:extLst>
          </p:nvPr>
        </p:nvGraphicFramePr>
        <p:xfrm>
          <a:off x="819115" y="1332410"/>
          <a:ext cx="7735851" cy="3590949"/>
        </p:xfrm>
        <a:graphic>
          <a:graphicData uri="http://schemas.openxmlformats.org/drawingml/2006/table">
            <a:tbl>
              <a:tblPr firstRow="1" firstCol="1" bandRow="1">
                <a:tableStyleId>{78CD7E5C-61B4-4DD2-99CC-9DF1683F1AB1}</a:tableStyleId>
              </a:tblPr>
              <a:tblGrid>
                <a:gridCol w="2436570">
                  <a:extLst>
                    <a:ext uri="{9D8B030D-6E8A-4147-A177-3AD203B41FA5}">
                      <a16:colId xmlns:a16="http://schemas.microsoft.com/office/drawing/2014/main" val="1932520630"/>
                    </a:ext>
                  </a:extLst>
                </a:gridCol>
                <a:gridCol w="435396">
                  <a:extLst>
                    <a:ext uri="{9D8B030D-6E8A-4147-A177-3AD203B41FA5}">
                      <a16:colId xmlns:a16="http://schemas.microsoft.com/office/drawing/2014/main" val="566501732"/>
                    </a:ext>
                  </a:extLst>
                </a:gridCol>
                <a:gridCol w="435396">
                  <a:extLst>
                    <a:ext uri="{9D8B030D-6E8A-4147-A177-3AD203B41FA5}">
                      <a16:colId xmlns:a16="http://schemas.microsoft.com/office/drawing/2014/main" val="3781845580"/>
                    </a:ext>
                  </a:extLst>
                </a:gridCol>
                <a:gridCol w="449275">
                  <a:extLst>
                    <a:ext uri="{9D8B030D-6E8A-4147-A177-3AD203B41FA5}">
                      <a16:colId xmlns:a16="http://schemas.microsoft.com/office/drawing/2014/main" val="1996289928"/>
                    </a:ext>
                  </a:extLst>
                </a:gridCol>
                <a:gridCol w="449275">
                  <a:extLst>
                    <a:ext uri="{9D8B030D-6E8A-4147-A177-3AD203B41FA5}">
                      <a16:colId xmlns:a16="http://schemas.microsoft.com/office/drawing/2014/main" val="3304308704"/>
                    </a:ext>
                  </a:extLst>
                </a:gridCol>
                <a:gridCol w="448760">
                  <a:extLst>
                    <a:ext uri="{9D8B030D-6E8A-4147-A177-3AD203B41FA5}">
                      <a16:colId xmlns:a16="http://schemas.microsoft.com/office/drawing/2014/main" val="2570974329"/>
                    </a:ext>
                  </a:extLst>
                </a:gridCol>
                <a:gridCol w="448760">
                  <a:extLst>
                    <a:ext uri="{9D8B030D-6E8A-4147-A177-3AD203B41FA5}">
                      <a16:colId xmlns:a16="http://schemas.microsoft.com/office/drawing/2014/main" val="1000270901"/>
                    </a:ext>
                  </a:extLst>
                </a:gridCol>
                <a:gridCol w="445676">
                  <a:extLst>
                    <a:ext uri="{9D8B030D-6E8A-4147-A177-3AD203B41FA5}">
                      <a16:colId xmlns:a16="http://schemas.microsoft.com/office/drawing/2014/main" val="3353509064"/>
                    </a:ext>
                  </a:extLst>
                </a:gridCol>
                <a:gridCol w="445676">
                  <a:extLst>
                    <a:ext uri="{9D8B030D-6E8A-4147-A177-3AD203B41FA5}">
                      <a16:colId xmlns:a16="http://schemas.microsoft.com/office/drawing/2014/main" val="2116648541"/>
                    </a:ext>
                  </a:extLst>
                </a:gridCol>
                <a:gridCol w="445676">
                  <a:extLst>
                    <a:ext uri="{9D8B030D-6E8A-4147-A177-3AD203B41FA5}">
                      <a16:colId xmlns:a16="http://schemas.microsoft.com/office/drawing/2014/main" val="2751038592"/>
                    </a:ext>
                  </a:extLst>
                </a:gridCol>
                <a:gridCol w="431797">
                  <a:extLst>
                    <a:ext uri="{9D8B030D-6E8A-4147-A177-3AD203B41FA5}">
                      <a16:colId xmlns:a16="http://schemas.microsoft.com/office/drawing/2014/main" val="858158500"/>
                    </a:ext>
                  </a:extLst>
                </a:gridCol>
                <a:gridCol w="431797">
                  <a:extLst>
                    <a:ext uri="{9D8B030D-6E8A-4147-A177-3AD203B41FA5}">
                      <a16:colId xmlns:a16="http://schemas.microsoft.com/office/drawing/2014/main" val="1568863217"/>
                    </a:ext>
                  </a:extLst>
                </a:gridCol>
                <a:gridCol w="431797">
                  <a:extLst>
                    <a:ext uri="{9D8B030D-6E8A-4147-A177-3AD203B41FA5}">
                      <a16:colId xmlns:a16="http://schemas.microsoft.com/office/drawing/2014/main" val="3801684616"/>
                    </a:ext>
                  </a:extLst>
                </a:gridCol>
              </a:tblGrid>
              <a:tr h="18538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Критерий сравнения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Обеды в офис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Наше кафе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Саша варит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ХомПай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48416"/>
                  </a:ext>
                </a:extLst>
              </a:tr>
              <a:tr h="2410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pq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2663752890"/>
                  </a:ext>
                </a:extLst>
              </a:tr>
              <a:tr h="3362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 салата Цезарь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0,72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0,90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0,72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0,54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176383195"/>
                  </a:ext>
                </a:extLst>
              </a:tr>
              <a:tr h="428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салата Цезарь (вес блюда)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0,60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0,60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4193516173"/>
                  </a:ext>
                </a:extLst>
              </a:tr>
              <a:tr h="2883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Стоимость доставки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0,42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0,56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252969057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Скорость доставки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3711244082"/>
                  </a:ext>
                </a:extLst>
              </a:tr>
              <a:tr h="2878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Функция плановой доставки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0,12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0,09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623989720"/>
                  </a:ext>
                </a:extLst>
              </a:tr>
              <a:tr h="2909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Разнообразие блюд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0,30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0,50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29184758"/>
                  </a:ext>
                </a:extLst>
              </a:tr>
              <a:tr h="2868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Популярность сервиса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0,33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3185573748"/>
                  </a:ext>
                </a:extLst>
              </a:tr>
              <a:tr h="2162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Внешний вид блюд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0,33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0,11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2865874456"/>
                  </a:ext>
                </a:extLst>
              </a:tr>
              <a:tr h="2126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 упаковки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0,08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0,40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3499302812"/>
                  </a:ext>
                </a:extLst>
              </a:tr>
              <a:tr h="237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Удобство использования сервиса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0,05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0,25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213783330"/>
                  </a:ext>
                </a:extLst>
              </a:tr>
              <a:tr h="185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1,00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3,39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4,09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3,94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1,00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4,04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617" marR="55617" marT="0" marB="0" anchor="ctr"/>
                </a:tc>
                <a:extLst>
                  <a:ext uri="{0D108BD9-81ED-4DB2-BD59-A6C34878D82A}">
                    <a16:rowId xmlns:a16="http://schemas.microsoft.com/office/drawing/2014/main" val="367408956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15158" y="1004150"/>
            <a:ext cx="3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1</a:t>
            </a:r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777997" y="1005970"/>
            <a:ext cx="3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2</a:t>
            </a:r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497368" y="1005970"/>
            <a:ext cx="3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3</a:t>
            </a:r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3753316" y="1018083"/>
            <a:ext cx="3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72000" y="4708800"/>
            <a:ext cx="446400" cy="214559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120516" y="4708800"/>
            <a:ext cx="446400" cy="214559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6823484" y="4708800"/>
            <a:ext cx="446400" cy="214559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8115600" y="4714725"/>
            <a:ext cx="446400" cy="208634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8105084" y="2218077"/>
            <a:ext cx="446400" cy="180525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8115600" y="2560321"/>
            <a:ext cx="446400" cy="207614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112083" y="3373176"/>
            <a:ext cx="446400" cy="180525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105084" y="1830168"/>
            <a:ext cx="446400" cy="180525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4;p30">
            <a:extLst>
              <a:ext uri="{FF2B5EF4-FFF2-40B4-BE49-F238E27FC236}">
                <a16:creationId xmlns:a16="http://schemas.microsoft.com/office/drawing/2014/main" id="{A0668106-2C28-4645-BE45-E076576F27B7}"/>
              </a:ext>
            </a:extLst>
          </p:cNvPr>
          <p:cNvSpPr txBox="1">
            <a:spLocks/>
          </p:cNvSpPr>
          <p:nvPr/>
        </p:nvSpPr>
        <p:spPr bwMode="auto">
          <a:xfrm>
            <a:off x="581409" y="101036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latin typeface="Comic Sans MS" panose="030F0702030302020204" pitchFamily="66" charset="0"/>
              </a:rPr>
              <a:t>БИЗНЕС</a:t>
            </a:r>
            <a:r>
              <a:rPr lang="en-US" sz="3000" dirty="0">
                <a:latin typeface="Comic Sans MS" panose="030F0702030302020204" pitchFamily="66" charset="0"/>
              </a:rPr>
              <a:t>-</a:t>
            </a:r>
            <a:r>
              <a:rPr lang="ru-RU" sz="3000" dirty="0">
                <a:latin typeface="Comic Sans MS" panose="030F0702030302020204" pitchFamily="66" charset="0"/>
              </a:rPr>
              <a:t>МОДЕЛЬ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09" y="680440"/>
            <a:ext cx="7785734" cy="433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/>
          <p:nvPr/>
        </p:nvSpPr>
        <p:spPr bwMode="auto">
          <a:xfrm>
            <a:off x="-5084" y="4765964"/>
            <a:ext cx="406803" cy="38813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4" name="Google Shape;234;p34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84;p30">
            <a:extLst>
              <a:ext uri="{FF2B5EF4-FFF2-40B4-BE49-F238E27FC236}">
                <a16:creationId xmlns:a16="http://schemas.microsoft.com/office/drawing/2014/main" id="{7B259625-0652-480E-A367-8DDEF0562F50}"/>
              </a:ext>
            </a:extLst>
          </p:cNvPr>
          <p:cNvSpPr txBox="1">
            <a:spLocks/>
          </p:cNvSpPr>
          <p:nvPr/>
        </p:nvSpPr>
        <p:spPr bwMode="auto">
          <a:xfrm>
            <a:off x="401719" y="0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БИЗНЕС</a:t>
            </a:r>
            <a:r>
              <a:rPr lang="en-US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-</a:t>
            </a:r>
            <a:r>
              <a:rPr lang="ru-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ПЛАН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713360"/>
              </p:ext>
            </p:extLst>
          </p:nvPr>
        </p:nvGraphicFramePr>
        <p:xfrm>
          <a:off x="401719" y="465135"/>
          <a:ext cx="8618402" cy="4652835"/>
        </p:xfrm>
        <a:graphic>
          <a:graphicData uri="http://schemas.openxmlformats.org/drawingml/2006/table">
            <a:tbl>
              <a:tblPr firstRow="1" firstCol="1" bandRow="1">
                <a:tableStyleId>{78CD7E5C-61B4-4DD2-99CC-9DF1683F1AB1}</a:tableStyleId>
              </a:tblPr>
              <a:tblGrid>
                <a:gridCol w="449325">
                  <a:extLst>
                    <a:ext uri="{9D8B030D-6E8A-4147-A177-3AD203B41FA5}">
                      <a16:colId xmlns:a16="http://schemas.microsoft.com/office/drawing/2014/main" val="3680638662"/>
                    </a:ext>
                  </a:extLst>
                </a:gridCol>
                <a:gridCol w="1183809">
                  <a:extLst>
                    <a:ext uri="{9D8B030D-6E8A-4147-A177-3AD203B41FA5}">
                      <a16:colId xmlns:a16="http://schemas.microsoft.com/office/drawing/2014/main" val="3059862455"/>
                    </a:ext>
                  </a:extLst>
                </a:gridCol>
                <a:gridCol w="272663">
                  <a:extLst>
                    <a:ext uri="{9D8B030D-6E8A-4147-A177-3AD203B41FA5}">
                      <a16:colId xmlns:a16="http://schemas.microsoft.com/office/drawing/2014/main" val="948125380"/>
                    </a:ext>
                  </a:extLst>
                </a:gridCol>
                <a:gridCol w="449325">
                  <a:extLst>
                    <a:ext uri="{9D8B030D-6E8A-4147-A177-3AD203B41FA5}">
                      <a16:colId xmlns:a16="http://schemas.microsoft.com/office/drawing/2014/main" val="2711955849"/>
                    </a:ext>
                  </a:extLst>
                </a:gridCol>
                <a:gridCol w="474318">
                  <a:extLst>
                    <a:ext uri="{9D8B030D-6E8A-4147-A177-3AD203B41FA5}">
                      <a16:colId xmlns:a16="http://schemas.microsoft.com/office/drawing/2014/main" val="1325852167"/>
                    </a:ext>
                  </a:extLst>
                </a:gridCol>
                <a:gridCol w="474318">
                  <a:extLst>
                    <a:ext uri="{9D8B030D-6E8A-4147-A177-3AD203B41FA5}">
                      <a16:colId xmlns:a16="http://schemas.microsoft.com/office/drawing/2014/main" val="1663549580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2096738989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3550312111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1330794025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3622224513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3414907328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528059323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474870109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2581794453"/>
                    </a:ext>
                  </a:extLst>
                </a:gridCol>
                <a:gridCol w="524875">
                  <a:extLst>
                    <a:ext uri="{9D8B030D-6E8A-4147-A177-3AD203B41FA5}">
                      <a16:colId xmlns:a16="http://schemas.microsoft.com/office/drawing/2014/main" val="981076849"/>
                    </a:ext>
                  </a:extLst>
                </a:gridCol>
                <a:gridCol w="590769">
                  <a:extLst>
                    <a:ext uri="{9D8B030D-6E8A-4147-A177-3AD203B41FA5}">
                      <a16:colId xmlns:a16="http://schemas.microsoft.com/office/drawing/2014/main" val="2484214067"/>
                    </a:ext>
                  </a:extLst>
                </a:gridCol>
              </a:tblGrid>
              <a:tr h="12382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№ п/п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Наименование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"0"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1 год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Итого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968134"/>
                  </a:ext>
                </a:extLst>
              </a:tr>
              <a:tr h="123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авг.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сент.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окт.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нояб.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дек.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янв.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февр.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март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апр.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май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июнь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июль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69925"/>
                  </a:ext>
                </a:extLst>
              </a:tr>
              <a:tr h="123829">
                <a:tc gridSpan="1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Операционная деятельность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05498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Выручка, всего - в том числе: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74340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74340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119927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177687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232447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281707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246849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250977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275461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313945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344429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398913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2578346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4261186909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1.1.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Выручка от продажи блюд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74340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74340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116820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159300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201780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244260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181602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168150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195054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221958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248862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275766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2162232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1280184829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1.2.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Выручка от продажи подписок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3107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7887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12667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17447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35247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42827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50407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57987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65567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73147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366290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3761767301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1.3.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Выручка от продажи рекламы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262500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729250653"/>
                  </a:ext>
                </a:extLst>
              </a:tr>
              <a:tr h="327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Расходы, всего -  в том числе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-56372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-45972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-74329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-98728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-122919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-146730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-164716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-150002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-176897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-199962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-222473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-246645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-1705745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1682739562"/>
                  </a:ext>
                </a:extLst>
              </a:tr>
              <a:tr h="215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2.1.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РКО (1% от дохода)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687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687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1108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1641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2147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2602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2319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3182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3685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25783,46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3343603289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2.2.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Оплата доставки сервисом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69000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87000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99000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123000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822000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549123195"/>
                  </a:ext>
                </a:extLst>
              </a:tr>
              <a:tr h="127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2.3.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Налоги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8585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8585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11321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14786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18072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21027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18936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19184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20653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22962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24791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28060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216961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2991190497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2.4.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Затраты на термосумки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3719380402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проданных порций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16440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2785293987"/>
                  </a:ext>
                </a:extLst>
              </a:tr>
              <a:tr h="3824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2.5.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Затраты на упаковочный материал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7140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7140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11220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15300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19380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23460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27540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29580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33660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37740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41820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279480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1084792465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2.5.1.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Затраты на контейнеры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6900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8700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9900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12300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82200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2982122658"/>
                  </a:ext>
                </a:extLst>
              </a:tr>
              <a:tr h="215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2.5.2.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Затраты на бутылки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4200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4200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11400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16200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17400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24600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164400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1077054688"/>
                  </a:ext>
                </a:extLst>
              </a:tr>
              <a:tr h="127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2.5.3.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Затраты на пакеты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4440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4920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32880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3435840139"/>
                  </a:ext>
                </a:extLst>
              </a:tr>
              <a:tr h="254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2.6.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Затраты на мед. книжки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4800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51600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493086004"/>
                  </a:ext>
                </a:extLst>
              </a:tr>
              <a:tr h="5099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Сальдо денежного потока от операционной деятельности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17911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28311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45507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78824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109351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134763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81945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100784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98354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113744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121694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151964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1083150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/>
                </a:tc>
                <a:extLst>
                  <a:ext uri="{0D108BD9-81ED-4DB2-BD59-A6C34878D82A}">
                    <a16:rowId xmlns:a16="http://schemas.microsoft.com/office/drawing/2014/main" val="424938418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/>
          <p:nvPr/>
        </p:nvSpPr>
        <p:spPr bwMode="auto">
          <a:xfrm>
            <a:off x="-5084" y="4765964"/>
            <a:ext cx="406803" cy="38813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4" name="Google Shape;234;p34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84;p30">
            <a:extLst>
              <a:ext uri="{FF2B5EF4-FFF2-40B4-BE49-F238E27FC236}">
                <a16:creationId xmlns:a16="http://schemas.microsoft.com/office/drawing/2014/main" id="{7B259625-0652-480E-A367-8DDEF0562F50}"/>
              </a:ext>
            </a:extLst>
          </p:cNvPr>
          <p:cNvSpPr txBox="1">
            <a:spLocks/>
          </p:cNvSpPr>
          <p:nvPr/>
        </p:nvSpPr>
        <p:spPr bwMode="auto">
          <a:xfrm>
            <a:off x="401719" y="81023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БИЗНЕС</a:t>
            </a:r>
            <a:r>
              <a:rPr lang="en-US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-</a:t>
            </a:r>
            <a:r>
              <a:rPr lang="ru-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ПЛАН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655433"/>
              </p:ext>
            </p:extLst>
          </p:nvPr>
        </p:nvGraphicFramePr>
        <p:xfrm>
          <a:off x="311149" y="1076809"/>
          <a:ext cx="8521703" cy="2553960"/>
        </p:xfrm>
        <a:graphic>
          <a:graphicData uri="http://schemas.openxmlformats.org/drawingml/2006/table">
            <a:tbl>
              <a:tblPr firstRow="1" firstCol="1" bandRow="1">
                <a:tableStyleId>{78CD7E5C-61B4-4DD2-99CC-9DF1683F1AB1}</a:tableStyleId>
              </a:tblPr>
              <a:tblGrid>
                <a:gridCol w="299099">
                  <a:extLst>
                    <a:ext uri="{9D8B030D-6E8A-4147-A177-3AD203B41FA5}">
                      <a16:colId xmlns:a16="http://schemas.microsoft.com/office/drawing/2014/main" val="183459945"/>
                    </a:ext>
                  </a:extLst>
                </a:gridCol>
                <a:gridCol w="1712703">
                  <a:extLst>
                    <a:ext uri="{9D8B030D-6E8A-4147-A177-3AD203B41FA5}">
                      <a16:colId xmlns:a16="http://schemas.microsoft.com/office/drawing/2014/main" val="1322657140"/>
                    </a:ext>
                  </a:extLst>
                </a:gridCol>
                <a:gridCol w="182944">
                  <a:extLst>
                    <a:ext uri="{9D8B030D-6E8A-4147-A177-3AD203B41FA5}">
                      <a16:colId xmlns:a16="http://schemas.microsoft.com/office/drawing/2014/main" val="3611658871"/>
                    </a:ext>
                  </a:extLst>
                </a:gridCol>
                <a:gridCol w="468104">
                  <a:extLst>
                    <a:ext uri="{9D8B030D-6E8A-4147-A177-3AD203B41FA5}">
                      <a16:colId xmlns:a16="http://schemas.microsoft.com/office/drawing/2014/main" val="4011012258"/>
                    </a:ext>
                  </a:extLst>
                </a:gridCol>
                <a:gridCol w="468104">
                  <a:extLst>
                    <a:ext uri="{9D8B030D-6E8A-4147-A177-3AD203B41FA5}">
                      <a16:colId xmlns:a16="http://schemas.microsoft.com/office/drawing/2014/main" val="1954840056"/>
                    </a:ext>
                  </a:extLst>
                </a:gridCol>
                <a:gridCol w="416415">
                  <a:extLst>
                    <a:ext uri="{9D8B030D-6E8A-4147-A177-3AD203B41FA5}">
                      <a16:colId xmlns:a16="http://schemas.microsoft.com/office/drawing/2014/main" val="2406528177"/>
                    </a:ext>
                  </a:extLst>
                </a:gridCol>
                <a:gridCol w="468685">
                  <a:extLst>
                    <a:ext uri="{9D8B030D-6E8A-4147-A177-3AD203B41FA5}">
                      <a16:colId xmlns:a16="http://schemas.microsoft.com/office/drawing/2014/main" val="1807439168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975329847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1164145116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1764114854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4283618361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973787982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4149351674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3697144254"/>
                    </a:ext>
                  </a:extLst>
                </a:gridCol>
                <a:gridCol w="494820">
                  <a:extLst>
                    <a:ext uri="{9D8B030D-6E8A-4147-A177-3AD203B41FA5}">
                      <a16:colId xmlns:a16="http://schemas.microsoft.com/office/drawing/2014/main" val="1382040706"/>
                    </a:ext>
                  </a:extLst>
                </a:gridCol>
                <a:gridCol w="547089">
                  <a:extLst>
                    <a:ext uri="{9D8B030D-6E8A-4147-A177-3AD203B41FA5}">
                      <a16:colId xmlns:a16="http://schemas.microsoft.com/office/drawing/2014/main" val="2656588998"/>
                    </a:ext>
                  </a:extLst>
                </a:gridCol>
              </a:tblGrid>
              <a:tr h="171158">
                <a:tc gridSpan="1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Инвестиционная деятельность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07222"/>
                  </a:ext>
                </a:extLst>
              </a:tr>
              <a:tr h="1672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Инвестиционные доходы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1432432335"/>
                  </a:ext>
                </a:extLst>
              </a:tr>
              <a:tr h="348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Инвестиционные расходы, всего - в том числе: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-74630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-34630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-34630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-159190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2605010817"/>
                  </a:ext>
                </a:extLst>
              </a:tr>
              <a:tr h="298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5.1.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Сайт + интернет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20400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532146907"/>
                  </a:ext>
                </a:extLst>
              </a:tr>
              <a:tr h="298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5.2.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Услуги юриста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2687438566"/>
                  </a:ext>
                </a:extLst>
              </a:tr>
              <a:tr h="298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5.3.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Рекламные кампании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42930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108790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964778603"/>
                  </a:ext>
                </a:extLst>
              </a:tr>
              <a:tr h="3403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Сальдо денежного потока от инвестиционной деятельности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-74630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-34630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-34630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-159190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2253038322"/>
                  </a:ext>
                </a:extLst>
              </a:tr>
              <a:tr h="4646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Сальдо денежного потока от операционной и инвестиционной деятельности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-56719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26611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43807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44194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107651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133063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80245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99084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96654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79114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119994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150264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923960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4068039363"/>
                  </a:ext>
                </a:extLst>
              </a:tr>
              <a:tr h="1672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-56719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-30108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57893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165544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298607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378851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477935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574589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653702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773696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923960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724" marR="62724" marT="0" marB="0" anchor="ctr"/>
                </a:tc>
                <a:extLst>
                  <a:ext uri="{0D108BD9-81ED-4DB2-BD59-A6C34878D82A}">
                    <a16:rowId xmlns:a16="http://schemas.microsoft.com/office/drawing/2014/main" val="184020522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590636"/>
              </p:ext>
            </p:extLst>
          </p:nvPr>
        </p:nvGraphicFramePr>
        <p:xfrm>
          <a:off x="311149" y="823449"/>
          <a:ext cx="8521700" cy="253360"/>
        </p:xfrm>
        <a:graphic>
          <a:graphicData uri="http://schemas.openxmlformats.org/drawingml/2006/table">
            <a:tbl>
              <a:tblPr firstRow="1" firstCol="1" bandRow="1">
                <a:tableStyleId>{78CD7E5C-61B4-4DD2-99CC-9DF1683F1AB1}</a:tableStyleId>
              </a:tblPr>
              <a:tblGrid>
                <a:gridCol w="384689">
                  <a:extLst>
                    <a:ext uri="{9D8B030D-6E8A-4147-A177-3AD203B41FA5}">
                      <a16:colId xmlns:a16="http://schemas.microsoft.com/office/drawing/2014/main" val="3172942288"/>
                    </a:ext>
                  </a:extLst>
                </a:gridCol>
                <a:gridCol w="1620642">
                  <a:extLst>
                    <a:ext uri="{9D8B030D-6E8A-4147-A177-3AD203B41FA5}">
                      <a16:colId xmlns:a16="http://schemas.microsoft.com/office/drawing/2014/main" val="434759519"/>
                    </a:ext>
                  </a:extLst>
                </a:gridCol>
                <a:gridCol w="186690">
                  <a:extLst>
                    <a:ext uri="{9D8B030D-6E8A-4147-A177-3AD203B41FA5}">
                      <a16:colId xmlns:a16="http://schemas.microsoft.com/office/drawing/2014/main" val="686830739"/>
                    </a:ext>
                  </a:extLst>
                </a:gridCol>
                <a:gridCol w="445770">
                  <a:extLst>
                    <a:ext uri="{9D8B030D-6E8A-4147-A177-3AD203B41FA5}">
                      <a16:colId xmlns:a16="http://schemas.microsoft.com/office/drawing/2014/main" val="466548167"/>
                    </a:ext>
                  </a:extLst>
                </a:gridCol>
                <a:gridCol w="540691">
                  <a:extLst>
                    <a:ext uri="{9D8B030D-6E8A-4147-A177-3AD203B41FA5}">
                      <a16:colId xmlns:a16="http://schemas.microsoft.com/office/drawing/2014/main" val="229986531"/>
                    </a:ext>
                  </a:extLst>
                </a:gridCol>
                <a:gridCol w="421932">
                  <a:extLst>
                    <a:ext uri="{9D8B030D-6E8A-4147-A177-3AD203B41FA5}">
                      <a16:colId xmlns:a16="http://schemas.microsoft.com/office/drawing/2014/main" val="3625832464"/>
                    </a:ext>
                  </a:extLst>
                </a:gridCol>
                <a:gridCol w="462116">
                  <a:extLst>
                    <a:ext uri="{9D8B030D-6E8A-4147-A177-3AD203B41FA5}">
                      <a16:colId xmlns:a16="http://schemas.microsoft.com/office/drawing/2014/main" val="2604749597"/>
                    </a:ext>
                  </a:extLst>
                </a:gridCol>
                <a:gridCol w="482208">
                  <a:extLst>
                    <a:ext uri="{9D8B030D-6E8A-4147-A177-3AD203B41FA5}">
                      <a16:colId xmlns:a16="http://schemas.microsoft.com/office/drawing/2014/main" val="2827774640"/>
                    </a:ext>
                  </a:extLst>
                </a:gridCol>
                <a:gridCol w="487231">
                  <a:extLst>
                    <a:ext uri="{9D8B030D-6E8A-4147-A177-3AD203B41FA5}">
                      <a16:colId xmlns:a16="http://schemas.microsoft.com/office/drawing/2014/main" val="1125726526"/>
                    </a:ext>
                  </a:extLst>
                </a:gridCol>
                <a:gridCol w="502300">
                  <a:extLst>
                    <a:ext uri="{9D8B030D-6E8A-4147-A177-3AD203B41FA5}">
                      <a16:colId xmlns:a16="http://schemas.microsoft.com/office/drawing/2014/main" val="4247136604"/>
                    </a:ext>
                  </a:extLst>
                </a:gridCol>
                <a:gridCol w="487231">
                  <a:extLst>
                    <a:ext uri="{9D8B030D-6E8A-4147-A177-3AD203B41FA5}">
                      <a16:colId xmlns:a16="http://schemas.microsoft.com/office/drawing/2014/main" val="3741700214"/>
                    </a:ext>
                  </a:extLst>
                </a:gridCol>
                <a:gridCol w="487231">
                  <a:extLst>
                    <a:ext uri="{9D8B030D-6E8A-4147-A177-3AD203B41FA5}">
                      <a16:colId xmlns:a16="http://schemas.microsoft.com/office/drawing/2014/main" val="722234191"/>
                    </a:ext>
                  </a:extLst>
                </a:gridCol>
                <a:gridCol w="532438">
                  <a:extLst>
                    <a:ext uri="{9D8B030D-6E8A-4147-A177-3AD203B41FA5}">
                      <a16:colId xmlns:a16="http://schemas.microsoft.com/office/drawing/2014/main" val="2580545841"/>
                    </a:ext>
                  </a:extLst>
                </a:gridCol>
                <a:gridCol w="377405">
                  <a:extLst>
                    <a:ext uri="{9D8B030D-6E8A-4147-A177-3AD203B41FA5}">
                      <a16:colId xmlns:a16="http://schemas.microsoft.com/office/drawing/2014/main" val="4143138682"/>
                    </a:ext>
                  </a:extLst>
                </a:gridCol>
                <a:gridCol w="577835">
                  <a:extLst>
                    <a:ext uri="{9D8B030D-6E8A-4147-A177-3AD203B41FA5}">
                      <a16:colId xmlns:a16="http://schemas.microsoft.com/office/drawing/2014/main" val="1993086872"/>
                    </a:ext>
                  </a:extLst>
                </a:gridCol>
                <a:gridCol w="525291">
                  <a:extLst>
                    <a:ext uri="{9D8B030D-6E8A-4147-A177-3AD203B41FA5}">
                      <a16:colId xmlns:a16="http://schemas.microsoft.com/office/drawing/2014/main" val="3550015556"/>
                    </a:ext>
                  </a:extLst>
                </a:gridCol>
              </a:tblGrid>
              <a:tr h="12668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№ п/п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Наименование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</a:rPr>
                        <a:t>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1 год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Итого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706925"/>
                  </a:ext>
                </a:extLst>
              </a:tr>
              <a:tr h="126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авг.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сент.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окт.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нояб.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дек.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янв.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февр.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март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апр.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май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июнь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июль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0642" marR="40642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546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5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Google Shape;226;p33">
            <a:extLst>
              <a:ext uri="{FF2B5EF4-FFF2-40B4-BE49-F238E27FC236}">
                <a16:creationId xmlns:a16="http://schemas.microsoft.com/office/drawing/2014/main" id="{166D69BD-08FB-44BF-B892-FDC28C35B6D1}"/>
              </a:ext>
            </a:extLst>
          </p:cNvPr>
          <p:cNvSpPr/>
          <p:nvPr/>
        </p:nvSpPr>
        <p:spPr bwMode="auto">
          <a:xfrm>
            <a:off x="0" y="3312000"/>
            <a:ext cx="3297600" cy="1831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" name="Google Shape;226;p33">
            <a:extLst>
              <a:ext uri="{FF2B5EF4-FFF2-40B4-BE49-F238E27FC236}">
                <a16:creationId xmlns:a16="http://schemas.microsoft.com/office/drawing/2014/main" id="{AA6DAADB-6ED8-4715-A36B-AF41D4BFB058}"/>
              </a:ext>
            </a:extLst>
          </p:cNvPr>
          <p:cNvSpPr/>
          <p:nvPr/>
        </p:nvSpPr>
        <p:spPr bwMode="auto">
          <a:xfrm>
            <a:off x="2505600" y="3312000"/>
            <a:ext cx="4024800" cy="1180800"/>
          </a:xfrm>
          <a:prstGeom prst="rect">
            <a:avLst/>
          </a:prstGeom>
          <a:solidFill>
            <a:srgbClr val="FD493D"/>
          </a:solidFill>
          <a:ln>
            <a:solidFill>
              <a:srgbClr val="FD493D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0" name="Google Shape;280;p37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1" name="Google Shape;281;p3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 smtClean="0">
                <a:solidFill>
                  <a:schemeClr val="lt1"/>
                </a:solidFill>
                <a:latin typeface="Arial"/>
                <a:ea typeface="Arial"/>
                <a:cs typeface="Arial"/>
              </a:rPr>
              <a:t>12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8" name="Google Shape;288;p37"/>
          <p:cNvSpPr txBox="1"/>
          <p:nvPr/>
        </p:nvSpPr>
        <p:spPr bwMode="auto">
          <a:xfrm>
            <a:off x="-5975550" y="2330425"/>
            <a:ext cx="5021399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28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8" name="Google Shape;278;p37"/>
          <p:cNvSpPr txBox="1">
            <a:spLocks noGrp="1"/>
          </p:cNvSpPr>
          <p:nvPr>
            <p:ph type="title"/>
          </p:nvPr>
        </p:nvSpPr>
        <p:spPr bwMode="auto">
          <a:xfrm>
            <a:off x="1385976" y="103709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2800" dirty="0">
                <a:solidFill>
                  <a:schemeClr val="dk1"/>
                </a:solidFill>
                <a:latin typeface="Comic Sans MS" panose="030F0702030302020204" pitchFamily="66" charset="0"/>
              </a:rPr>
              <a:t>ПЛАНЫ РАЗВИТИЯ</a:t>
            </a:r>
            <a:endParaRPr sz="2800" dirty="0">
              <a:solidFill>
                <a:schemeClr val="dk1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Google Shape;226;p33">
            <a:extLst>
              <a:ext uri="{FF2B5EF4-FFF2-40B4-BE49-F238E27FC236}">
                <a16:creationId xmlns:a16="http://schemas.microsoft.com/office/drawing/2014/main" id="{C728C881-E92D-48A4-B0D0-463649815E36}"/>
              </a:ext>
            </a:extLst>
          </p:cNvPr>
          <p:cNvSpPr/>
          <p:nvPr/>
        </p:nvSpPr>
        <p:spPr bwMode="auto">
          <a:xfrm>
            <a:off x="2505600" y="4492800"/>
            <a:ext cx="6636668" cy="6507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1" name="Google Shape;227;p33">
            <a:extLst>
              <a:ext uri="{FF2B5EF4-FFF2-40B4-BE49-F238E27FC236}">
                <a16:creationId xmlns:a16="http://schemas.microsoft.com/office/drawing/2014/main" id="{78C0C3DF-466C-47C4-B519-3B7531EC5DD1}"/>
              </a:ext>
            </a:extLst>
          </p:cNvPr>
          <p:cNvSpPr/>
          <p:nvPr/>
        </p:nvSpPr>
        <p:spPr bwMode="auto">
          <a:xfrm>
            <a:off x="6530400" y="2716350"/>
            <a:ext cx="2611868" cy="1776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2" name="Google Shape;224;p33">
            <a:extLst>
              <a:ext uri="{FF2B5EF4-FFF2-40B4-BE49-F238E27FC236}">
                <a16:creationId xmlns:a16="http://schemas.microsoft.com/office/drawing/2014/main" id="{F741145E-1BC7-46A2-B301-1073E8E53320}"/>
              </a:ext>
            </a:extLst>
          </p:cNvPr>
          <p:cNvSpPr/>
          <p:nvPr/>
        </p:nvSpPr>
        <p:spPr bwMode="auto">
          <a:xfrm>
            <a:off x="6530400" y="0"/>
            <a:ext cx="2612735" cy="271635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2309304" y="663013"/>
            <a:ext cx="280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Регистрация ИП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2037908" y="1033790"/>
            <a:ext cx="280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Поиск исполнителей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1371224" y="1404567"/>
            <a:ext cx="424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Создание дизайн – проекта сайта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1195244" y="1797610"/>
            <a:ext cx="449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Трудоустройство курьеров и поваров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1806677" y="2155974"/>
            <a:ext cx="449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Создание пробных заказов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2172226" y="2525306"/>
            <a:ext cx="449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Сбор обратной связи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79E121-7C9C-4BEB-86A8-57F431E8D37B}"/>
              </a:ext>
            </a:extLst>
          </p:cNvPr>
          <p:cNvSpPr txBox="1"/>
          <p:nvPr/>
        </p:nvSpPr>
        <p:spPr bwMode="auto">
          <a:xfrm>
            <a:off x="2468651" y="2872702"/>
            <a:ext cx="1947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Корректировка</a:t>
            </a:r>
            <a:endParaRPr lang="ru-RU" sz="18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 bwMode="auto">
          <a:xfrm>
            <a:off x="2244150" y="2493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 dirty="0">
                <a:solidFill>
                  <a:schemeClr val="dk1"/>
                </a:solidFill>
                <a:latin typeface="Comic Sans MS" panose="030F0702030302020204" pitchFamily="66" charset="0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Comic Sans MS" panose="030F0702030302020204" pitchFamily="66" charset="0"/>
            </a:endParaRPr>
          </a:p>
        </p:txBody>
      </p:sp>
      <p:sp>
        <p:nvSpPr>
          <p:cNvPr id="265" name="Google Shape;265;p36"/>
          <p:cNvSpPr/>
          <p:nvPr/>
        </p:nvSpPr>
        <p:spPr bwMode="auto">
          <a:xfrm>
            <a:off x="0" y="4775288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" name="Google Shape;267;p36"/>
          <p:cNvSpPr/>
          <p:nvPr/>
        </p:nvSpPr>
        <p:spPr bwMode="auto">
          <a:xfrm>
            <a:off x="-5081" y="1353600"/>
            <a:ext cx="416962" cy="735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8" name="Google Shape;268;p36"/>
          <p:cNvSpPr/>
          <p:nvPr/>
        </p:nvSpPr>
        <p:spPr bwMode="auto">
          <a:xfrm>
            <a:off x="-5081" y="1540838"/>
            <a:ext cx="416962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9" name="Google Shape;269;p36"/>
          <p:cNvSpPr/>
          <p:nvPr/>
        </p:nvSpPr>
        <p:spPr bwMode="auto">
          <a:xfrm>
            <a:off x="0" y="3629438"/>
            <a:ext cx="411881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0" name="Google Shape;270;p36"/>
          <p:cNvSpPr/>
          <p:nvPr/>
        </p:nvSpPr>
        <p:spPr bwMode="auto">
          <a:xfrm>
            <a:off x="0" y="0"/>
            <a:ext cx="411881" cy="1366051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026" name="Picture 2" descr="https://sun9-43.userapi.com/impg/HopqUfkGA1moZ1_owVrCU9k-7inTqTnQ_HzpeQ/jgxa3uiRrjI.jpg?size=994x1280&amp;quality=95&amp;sign=60d35335442a91f5dd7d61e4ad49e4f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20" y="1097280"/>
            <a:ext cx="2063305" cy="265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263;p36"/>
          <p:cNvSpPr txBox="1">
            <a:spLocks/>
          </p:cNvSpPr>
          <p:nvPr/>
        </p:nvSpPr>
        <p:spPr bwMode="auto">
          <a:xfrm>
            <a:off x="2620070" y="3754252"/>
            <a:ext cx="4655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r>
              <a:rPr lang="ru-RU" sz="1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Дарья Александровна Черныш</a:t>
            </a:r>
            <a:endParaRPr lang="ru-RU" sz="1800" dirty="0">
              <a:solidFill>
                <a:schemeClr val="tx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Google Shape;263;p36"/>
          <p:cNvSpPr txBox="1">
            <a:spLocks/>
          </p:cNvSpPr>
          <p:nvPr/>
        </p:nvSpPr>
        <p:spPr bwMode="auto">
          <a:xfrm>
            <a:off x="1594515" y="4071578"/>
            <a:ext cx="595497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r>
              <a:rPr lang="ru-RU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Основательница проекта, занимающая все его должности</a:t>
            </a:r>
            <a:endParaRPr lang="ru-RU" sz="1600" dirty="0">
              <a:solidFill>
                <a:schemeClr val="tx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 bwMode="auto">
          <a:xfrm>
            <a:off x="180020" y="238650"/>
            <a:ext cx="4787770" cy="247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sz="2800" b="1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/>
            </a:r>
            <a:br>
              <a:rPr lang="ru-RU" sz="2800" b="1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</a:br>
            <a:r>
              <a:rPr lang="ru-RU" sz="2800" b="1" dirty="0" smtClean="0">
                <a:solidFill>
                  <a:schemeClr val="dk1"/>
                </a:solidFill>
                <a:latin typeface="Gilroy" panose="00000900000000000000" pitchFamily="2" charset="-52"/>
                <a:ea typeface="Raleway"/>
                <a:cs typeface="Raleway"/>
              </a:rPr>
              <a:t>Сервис доставки домашней еды между частными лицами</a:t>
            </a:r>
            <a:endParaRPr sz="1600" dirty="0">
              <a:solidFill>
                <a:schemeClr val="dk1"/>
              </a:solidFill>
              <a:latin typeface="Gilroy" panose="00000900000000000000" pitchFamily="2" charset="-52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 bwMode="auto">
          <a:xfrm>
            <a:off x="198316" y="3017958"/>
            <a:ext cx="5108700" cy="1566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2400" dirty="0">
                <a:latin typeface="Gilroy" panose="00000900000000000000" pitchFamily="2" charset="-52"/>
                <a:ea typeface="Raleway SemiBold"/>
                <a:cs typeface="Raleway SemiBold"/>
              </a:rPr>
              <a:t>Контакты лидера</a:t>
            </a:r>
          </a:p>
          <a:p>
            <a:pPr marL="0" lvl="0" indent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dirty="0">
                <a:latin typeface="Arial Black" panose="020B0A04020102020204" pitchFamily="34" charset="0"/>
                <a:ea typeface="Raleway SemiBold"/>
                <a:cs typeface="Raleway SemiBold"/>
              </a:rPr>
              <a:t>П</a:t>
            </a:r>
            <a:r>
              <a:rPr lang="ru" sz="1400" dirty="0">
                <a:latin typeface="Arial Black" panose="020B0A04020102020204" pitchFamily="34" charset="0"/>
                <a:ea typeface="Raleway SemiBold"/>
                <a:cs typeface="Raleway SemiBold"/>
              </a:rPr>
              <a:t>очта: </a:t>
            </a:r>
            <a:r>
              <a:rPr lang="en-US" sz="1400" dirty="0">
                <a:latin typeface="Arial Black" panose="020B0A04020102020204" pitchFamily="34" charset="0"/>
                <a:ea typeface="Raleway SemiBold"/>
                <a:cs typeface="Raleway SemiBold"/>
              </a:rPr>
              <a:t>chernysh_2021@list.ru</a:t>
            </a:r>
            <a:endParaRPr lang="ru" sz="1400" dirty="0">
              <a:latin typeface="Arial Black" panose="020B0A04020102020204" pitchFamily="34" charset="0"/>
              <a:ea typeface="Raleway SemiBold"/>
              <a:cs typeface="Raleway SemiBold"/>
            </a:endParaRPr>
          </a:p>
          <a:p>
            <a:pPr marL="0" indent="0"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ru" sz="1400" dirty="0">
                <a:latin typeface="Arial Black" panose="020B0A04020102020204" pitchFamily="34" charset="0"/>
                <a:ea typeface="Raleway SemiBold"/>
                <a:cs typeface="Raleway SemiBold"/>
              </a:rPr>
              <a:t>Телефон</a:t>
            </a:r>
            <a:r>
              <a:rPr lang="ru" sz="1400" dirty="0" smtClean="0">
                <a:latin typeface="Arial Black" panose="020B0A04020102020204" pitchFamily="34" charset="0"/>
                <a:ea typeface="Raleway SemiBold"/>
                <a:cs typeface="Raleway SemiBold"/>
              </a:rPr>
              <a:t>:</a:t>
            </a:r>
            <a:r>
              <a:rPr lang="en-US" sz="1400" dirty="0" smtClean="0">
                <a:latin typeface="Arial Black" panose="020B0A04020102020204" pitchFamily="34" charset="0"/>
                <a:ea typeface="Raleway SemiBold"/>
                <a:cs typeface="Raleway SemiBold"/>
              </a:rPr>
              <a:t> +7-999-620-35-71</a:t>
            </a:r>
            <a:endParaRPr sz="1400" dirty="0">
              <a:latin typeface="Arial Black" panose="020B0A04020102020204" pitchFamily="34" charset="0"/>
              <a:ea typeface="Raleway SemiBold"/>
              <a:cs typeface="Raleway SemiBold"/>
            </a:endParaRPr>
          </a:p>
        </p:txBody>
      </p:sp>
      <p:sp>
        <p:nvSpPr>
          <p:cNvPr id="109" name="Google Shape;109;p25"/>
          <p:cNvSpPr/>
          <p:nvPr/>
        </p:nvSpPr>
        <p:spPr bwMode="auto"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Google Shape;110;p25"/>
          <p:cNvSpPr/>
          <p:nvPr/>
        </p:nvSpPr>
        <p:spPr bwMode="auto">
          <a:xfrm>
            <a:off x="5224660" y="1098600"/>
            <a:ext cx="2832599" cy="403185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" name="Google Shape;111;p25"/>
          <p:cNvSpPr/>
          <p:nvPr/>
        </p:nvSpPr>
        <p:spPr bwMode="auto"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" name="Google Shape;112;p25"/>
          <p:cNvSpPr/>
          <p:nvPr/>
        </p:nvSpPr>
        <p:spPr bwMode="auto"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3" name="Google Shape;113;p25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Google Shape;116;p25" descr="логотип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11;p25">
            <a:extLst>
              <a:ext uri="{FF2B5EF4-FFF2-40B4-BE49-F238E27FC236}">
                <a16:creationId xmlns:a16="http://schemas.microsoft.com/office/drawing/2014/main" id="{A9316F3C-D41D-44B1-B2FC-3ACA5DB14EEE}"/>
              </a:ext>
            </a:extLst>
          </p:cNvPr>
          <p:cNvSpPr/>
          <p:nvPr/>
        </p:nvSpPr>
        <p:spPr bwMode="auto"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400" y="2142605"/>
            <a:ext cx="1803974" cy="179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9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1108</Words>
  <Application>Microsoft Office PowerPoint</Application>
  <PresentationFormat>Экран (16:9)</PresentationFormat>
  <Paragraphs>657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Arial Black</vt:lpstr>
      <vt:lpstr>Times New Roman</vt:lpstr>
      <vt:lpstr>Helvetica Neue</vt:lpstr>
      <vt:lpstr>Calibri</vt:lpstr>
      <vt:lpstr>Gilroy</vt:lpstr>
      <vt:lpstr>Comic Sans MS</vt:lpstr>
      <vt:lpstr>Raleway</vt:lpstr>
      <vt:lpstr>Raleway SemiBold</vt:lpstr>
      <vt:lpstr>Simple Light</vt:lpstr>
      <vt:lpstr>Simple Light</vt:lpstr>
      <vt:lpstr> Сервис доставки домашней еды между частными лицами</vt:lpstr>
      <vt:lpstr>Презентация PowerPoint</vt:lpstr>
      <vt:lpstr>ЦЕЛЕВАЯ АУДИТОРИЯ</vt:lpstr>
      <vt:lpstr>ПРОБЛЕМА</vt:lpstr>
      <vt:lpstr>РЕШЕНИЕ</vt:lpstr>
      <vt:lpstr>ЦЕННОСТНОЕ ПРЕДЛОЖЕНИЕ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ПЛАНЫ РАЗВИТИЯ</vt:lpstr>
      <vt:lpstr>КОМАНДА СТАРТАПА</vt:lpstr>
      <vt:lpstr> Сервис доставки домашней еды между частными лицами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ZOV-1</dc:title>
  <dc:creator>Snow_wolf</dc:creator>
  <cp:lastModifiedBy>Дарья Черныш</cp:lastModifiedBy>
  <cp:revision>67</cp:revision>
  <dcterms:modified xsi:type="dcterms:W3CDTF">2024-10-28T09:01:29Z</dcterms:modified>
</cp:coreProperties>
</file>