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6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3"/>
      <p:bold r:id="rId14"/>
      <p:italic r:id="rId15"/>
      <p:boldItalic r:id="rId16"/>
    </p:embeddedFont>
    <p:embeddedFont>
      <p:font typeface="Roboto Black" panose="02000000000000000000" pitchFamily="2" charset="0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4" userDrawn="1">
          <p15:clr>
            <a:srgbClr val="000000"/>
          </p15:clr>
        </p15:guide>
        <p15:guide id="2" orient="horz" pos="509" userDrawn="1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i4q026gHjQpDXAKUSEG0xgtE9u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B54654-33BD-468D-A293-360721370151}">
  <a:tblStyle styleId="{6CB54654-33BD-468D-A293-36072137015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pos="544"/>
        <p:guide orient="horz" pos="5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48d42dd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g1948d42dd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9737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3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1pPr>
            <a:lvl2pPr marL="685800" lvl="1" indent="-17145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2pPr>
            <a:lvl3pPr marL="1028700" lvl="2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3pPr>
            <a:lvl4pPr marL="1371600" lvl="3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4pPr>
            <a:lvl5pPr marL="1714500" lvl="4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5pPr>
            <a:lvl6pPr marL="2057400" lvl="5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6pPr>
            <a:lvl7pPr marL="2400300" lvl="6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7pPr>
            <a:lvl8pPr marL="2743200" lvl="7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8pPr>
            <a:lvl9pPr marL="3086100" lvl="8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3048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1pPr>
            <a:lvl2pPr marL="6858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800"/>
            </a:lvl2pPr>
            <a:lvl3pPr marL="1028700" lvl="2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350"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350"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3048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1pPr>
            <a:lvl2pPr marL="685800" lvl="1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800"/>
            </a:lvl2pPr>
            <a:lvl3pPr marL="1028700" lvl="2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350"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350"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1pPr>
            <a:lvl2pPr marL="685800" lvl="1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3pPr>
            <a:lvl4pPr marL="1371600" lvl="3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200"/>
            </a:lvl4pPr>
            <a:lvl5pPr marL="1714500" lvl="4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200"/>
            </a:lvl5pPr>
            <a:lvl6pPr marL="2057400" lvl="5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685800" lvl="1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1pPr>
            <a:lvl2pPr marL="685800" lvl="1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3pPr>
            <a:lvl4pPr marL="1371600" lvl="3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200"/>
            </a:lvl4pPr>
            <a:lvl5pPr marL="1714500" lvl="4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200"/>
            </a:lvl5pPr>
            <a:lvl6pPr marL="2057400" lvl="5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400" cy="87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5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32385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400"/>
            </a:lvl1pPr>
            <a:lvl2pPr marL="685800" lvl="1" indent="-3048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100"/>
            </a:lvl2pPr>
            <a:lvl3pPr marL="1028700" lvl="2" indent="-2857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3pPr>
            <a:lvl4pPr marL="1371600" lvl="3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500"/>
            </a:lvl4pPr>
            <a:lvl5pPr marL="1714500" lvl="4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500"/>
            </a:lvl5pPr>
            <a:lvl6pPr marL="2057400" lvl="5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marL="2400300" lvl="6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marL="2743200" lvl="7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marL="3086100" lvl="8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400" cy="351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1pPr>
            <a:lvl2pPr marL="685800" lvl="1" indent="-17145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2pPr>
            <a:lvl3pPr marL="1028700" lvl="2" indent="-17145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3pPr>
            <a:lvl4pPr marL="1371600" lvl="3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4pPr>
            <a:lvl5pPr marL="1714500" lvl="4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5pPr>
            <a:lvl6pPr marL="2057400" lvl="5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6pPr>
            <a:lvl7pPr marL="2400300" lvl="6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7pPr>
            <a:lvl8pPr marL="2743200" lvl="7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8pPr>
            <a:lvl9pPr marL="3086100" lvl="8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5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1792288" y="4025504"/>
            <a:ext cx="5486400" cy="60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1pPr>
            <a:lvl2pPr marL="685800" lvl="1" indent="-17145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2pPr>
            <a:lvl3pPr marL="1028700" lvl="2" indent="-17145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3pPr>
            <a:lvl4pPr marL="1371600" lvl="3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4pPr>
            <a:lvl5pPr marL="1714500" lvl="4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5pPr>
            <a:lvl6pPr marL="2057400" lvl="5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6pPr>
            <a:lvl7pPr marL="2400300" lvl="6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7pPr>
            <a:lvl8pPr marL="2743200" lvl="7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8pPr>
            <a:lvl9pPr marL="3086100" lvl="8" indent="-17145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 rot="5400000">
            <a:off x="2874825" y="-1217475"/>
            <a:ext cx="339435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 rot="5400000">
            <a:off x="5463788" y="1371591"/>
            <a:ext cx="43886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1272787" y="-609609"/>
            <a:ext cx="43886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t="109" b="109"/>
          <a:stretch/>
        </p:blipFill>
        <p:spPr>
          <a:xfrm>
            <a:off x="3077854" y="722119"/>
            <a:ext cx="6096379" cy="442121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786849" y="1130822"/>
            <a:ext cx="4314600" cy="305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АКСЕЛЕРАТОР</a:t>
            </a:r>
            <a:endParaRPr sz="2775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>
              <a:buSzPts val="35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ПЕРМСКОГО ПОЛИТЕХА</a:t>
            </a:r>
            <a:endParaRPr sz="1200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>
              <a:buSzPts val="3500"/>
            </a:pPr>
            <a:endParaRPr sz="2625" b="1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en-US" sz="2400" b="1" dirty="0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LFG BRIDGE</a:t>
            </a:r>
            <a:endParaRPr sz="1050" dirty="0">
              <a:solidFill>
                <a:srgbClr val="E14D3C"/>
              </a:solidFill>
            </a:endParaRPr>
          </a:p>
          <a:p>
            <a:pPr>
              <a:buSzPts val="3200"/>
            </a:pPr>
            <a:endParaRPr sz="24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Торопов Максим</a:t>
            </a:r>
            <a:r>
              <a:rPr lang="en-US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ru-RU" sz="1200" b="1" dirty="0" err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Грухин</a:t>
            </a:r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Ярослав, Лысенко Даниил, Крылов Александр, Кайгородов Владимир, </a:t>
            </a:r>
            <a:r>
              <a:rPr lang="ru-RU" sz="1200" b="1" dirty="0" err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Насуртдинов</a:t>
            </a:r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Тимур, </a:t>
            </a:r>
            <a:endParaRPr sz="1050" dirty="0">
              <a:solidFill>
                <a:srgbClr val="434343"/>
              </a:solidFill>
            </a:endParaRPr>
          </a:p>
          <a:p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79519346477, </a:t>
            </a:r>
            <a:r>
              <a:rPr lang="en-US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mtoropov438@gmail.com</a:t>
            </a:r>
            <a:endParaRPr sz="12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ПНИПУ, Пермь</a:t>
            </a:r>
            <a:endParaRPr sz="1050" dirty="0">
              <a:solidFill>
                <a:srgbClr val="434343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74E66F-EA3E-1549-25A3-430919234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586F00-989A-9081-8099-7D81DC199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83808D-D285-9DF5-8DCE-86CBF1D604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8706C5-1172-FE24-120F-FCABD793D6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E2A98C-CF55-0DD8-4EF1-884C160329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48d42ddd2_0_5"/>
          <p:cNvSpPr txBox="1"/>
          <p:nvPr/>
        </p:nvSpPr>
        <p:spPr>
          <a:xfrm>
            <a:off x="795786" y="880239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ПРОБЛЕМА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g1948d42ddd2_0_5"/>
          <p:cNvSpPr txBox="1"/>
          <p:nvPr/>
        </p:nvSpPr>
        <p:spPr>
          <a:xfrm>
            <a:off x="5110386" y="944319"/>
            <a:ext cx="3465578" cy="337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dirty="0">
                <a:solidFill>
                  <a:srgbClr val="434343"/>
                </a:solidFill>
                <a:latin typeface="+mn-lt"/>
                <a:ea typeface="Roboto Black"/>
                <a:cs typeface="Roboto Black"/>
                <a:sym typeface="Roboto Black"/>
              </a:rPr>
              <a:t>Проблема: многим геймерам сложно быстро найти подходящих </a:t>
            </a:r>
            <a:r>
              <a:rPr lang="ru-RU" dirty="0" err="1">
                <a:solidFill>
                  <a:srgbClr val="434343"/>
                </a:solidFill>
                <a:latin typeface="+mn-lt"/>
                <a:ea typeface="Roboto Black"/>
                <a:cs typeface="Roboto Black"/>
                <a:sym typeface="Roboto Black"/>
              </a:rPr>
              <a:t>тиммейтов</a:t>
            </a:r>
            <a:r>
              <a:rPr lang="ru-RU" dirty="0">
                <a:solidFill>
                  <a:srgbClr val="434343"/>
                </a:solidFill>
                <a:latin typeface="+mn-lt"/>
                <a:ea typeface="Roboto Black"/>
                <a:cs typeface="Roboto Black"/>
                <a:sym typeface="Roboto Black"/>
              </a:rPr>
              <a:t> для совместной игры. В среднем игроки тратят на поиск </a:t>
            </a:r>
            <a:r>
              <a:rPr lang="ru-RU" dirty="0" err="1">
                <a:solidFill>
                  <a:srgbClr val="434343"/>
                </a:solidFill>
                <a:latin typeface="+mn-lt"/>
                <a:ea typeface="Roboto Black"/>
                <a:cs typeface="Roboto Black"/>
                <a:sym typeface="Roboto Black"/>
              </a:rPr>
              <a:t>тиммейта</a:t>
            </a:r>
            <a:r>
              <a:rPr lang="ru-RU" dirty="0">
                <a:solidFill>
                  <a:srgbClr val="434343"/>
                </a:solidFill>
                <a:latin typeface="+mn-lt"/>
                <a:ea typeface="Roboto Black"/>
                <a:cs typeface="Roboto Black"/>
                <a:sym typeface="Roboto Black"/>
              </a:rPr>
              <a:t> - </a:t>
            </a:r>
          </a:p>
          <a:p>
            <a:endParaRPr dirty="0">
              <a:solidFill>
                <a:srgbClr val="434343"/>
              </a:solidFill>
              <a:latin typeface="+mn-lt"/>
              <a:ea typeface="Roboto Black"/>
              <a:cs typeface="Roboto Black"/>
              <a:sym typeface="Roboto Black"/>
            </a:endParaRPr>
          </a:p>
          <a:p>
            <a:r>
              <a:rPr lang="ru-RU" dirty="0">
                <a:solidFill>
                  <a:srgbClr val="434343"/>
                </a:solidFill>
                <a:latin typeface="+mn-lt"/>
                <a:ea typeface="Roboto Black"/>
                <a:cs typeface="Roboto Black"/>
                <a:sym typeface="Roboto Black"/>
              </a:rPr>
              <a:t>Кому нужен продукт: игроки, которым важен комфорт и дружелюбная атмосфера, киберспортсмены, которым нужен быстрый подбор команды по уровню и дисциплине.</a:t>
            </a:r>
            <a:endParaRPr dirty="0">
              <a:solidFill>
                <a:srgbClr val="434343"/>
              </a:solidFill>
              <a:latin typeface="+mn-lt"/>
              <a:ea typeface="Roboto Black"/>
              <a:cs typeface="Roboto Black"/>
              <a:sym typeface="Roboto Black"/>
            </a:endParaRPr>
          </a:p>
          <a:p>
            <a:endParaRPr lang="ru-RU" dirty="0">
              <a:solidFill>
                <a:srgbClr val="434343"/>
              </a:solidFill>
              <a:latin typeface="+mn-lt"/>
              <a:ea typeface="Roboto Black"/>
              <a:cs typeface="Roboto Black"/>
              <a:sym typeface="Roboto Black"/>
            </a:endParaRPr>
          </a:p>
          <a:p>
            <a:r>
              <a:rPr lang="ru-RU" dirty="0">
                <a:solidFill>
                  <a:srgbClr val="434343"/>
                </a:solidFill>
                <a:latin typeface="+mn-lt"/>
                <a:ea typeface="Roboto Black"/>
                <a:cs typeface="Roboto Black"/>
                <a:sym typeface="Roboto Black"/>
              </a:rPr>
              <a:t>Рынок онлайн-игр растёт, а социальная составляющая становится ключевой. Игроки хотят не просто играть, а находить единомышленников.</a:t>
            </a:r>
            <a:endParaRPr dirty="0">
              <a:solidFill>
                <a:srgbClr val="434343"/>
              </a:solidFill>
              <a:latin typeface="+mn-lt"/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3139F791-8989-8FCA-85B6-4405AD03C6C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BCF214-4693-AF10-C516-095E1DAA5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B9BC5C-BFA0-07D5-B1AD-71198AEA9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D560F1-3F5F-197C-DD67-F6ECA54290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507FFE-B069-E024-B807-D97D3EE08C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976F97-80E5-6E1C-46C4-689DB5240C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AF038AF-B4D5-00B3-369B-9C76BB47CA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942" y="1445756"/>
            <a:ext cx="4436482" cy="12275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9678D6-9460-C611-9E11-C2202358C148}"/>
              </a:ext>
            </a:extLst>
          </p:cNvPr>
          <p:cNvSpPr txBox="1"/>
          <p:nvPr/>
        </p:nvSpPr>
        <p:spPr>
          <a:xfrm>
            <a:off x="213942" y="2633912"/>
            <a:ext cx="4640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 6 до 10 тысяч ежемесячно ищут </a:t>
            </a:r>
            <a:r>
              <a:rPr lang="ru-RU" dirty="0" err="1"/>
              <a:t>тиммейтов</a:t>
            </a:r>
            <a:r>
              <a:rPr lang="ru-RU" dirty="0"/>
              <a:t> в Яндексе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EDECE75-112F-4B20-6E82-6A6D8588BF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619" y="3238777"/>
            <a:ext cx="2290886" cy="16480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8E44B9-990E-410A-95BD-AE791DB8FC51}"/>
              </a:ext>
            </a:extLst>
          </p:cNvPr>
          <p:cNvSpPr txBox="1"/>
          <p:nvPr/>
        </p:nvSpPr>
        <p:spPr>
          <a:xfrm>
            <a:off x="2534231" y="3504230"/>
            <a:ext cx="16973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Количество игроков в компьютерные игры растет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786850" y="1119351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РЕШЕНИЕ ПРОБЛЕМЫ</a:t>
            </a:r>
            <a:endParaRPr sz="2775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786849" y="1724846"/>
            <a:ext cx="4685696" cy="2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Продукт: </a:t>
            </a:r>
            <a:r>
              <a:rPr lang="ru-RU" sz="12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Telegram</a:t>
            </a:r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-мини-приложение LFG Bridge ("</a:t>
            </a:r>
            <a:r>
              <a:rPr lang="ru-RU" sz="12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Looking</a:t>
            </a:r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For Group Bridge").</a:t>
            </a:r>
          </a:p>
          <a:p>
            <a:endParaRPr lang="ru-RU" sz="12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Характеристики:</a:t>
            </a:r>
          </a:p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• быстрый подбор </a:t>
            </a:r>
            <a:r>
              <a:rPr lang="ru-RU" sz="12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тиммейтов</a:t>
            </a:r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по игре, уровню и предпочтениям,</a:t>
            </a:r>
          </a:p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• интеграция с </a:t>
            </a:r>
            <a:r>
              <a:rPr lang="ru-RU" sz="12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Telegram</a:t>
            </a:r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для удобства и привычного интерфейса,</a:t>
            </a:r>
          </a:p>
          <a:p>
            <a:endParaRPr lang="ru-RU" sz="12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Этап разработки: разработка концепта</a:t>
            </a:r>
          </a:p>
          <a:p>
            <a:endParaRPr lang="ru-RU" sz="12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Ключевые особенности: умный алгоритм подбора игроков,</a:t>
            </a:r>
          </a:p>
          <a:p>
            <a:r>
              <a:rPr lang="ru-RU" sz="12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минималистичный интерфейс без лишних действий, возможность создавать постоянные команды</a:t>
            </a: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6A9F768F-FBA5-52CF-4B9B-71A0AA3A3D2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AAAD26-BF00-2763-442E-551598CD7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DAF926-07F7-5C3C-A46F-B9596CB92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4D542B-C99C-3158-808A-D305409632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1F5B8A-AFE9-EC04-F584-476261650D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39CE1D-59C0-0D87-3592-BCFCBA3C61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7F9F236-2E6F-6AFF-0202-CBF034F781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1531" y="1371096"/>
            <a:ext cx="1977736" cy="296660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/>
        </p:nvSpPr>
        <p:spPr>
          <a:xfrm>
            <a:off x="796681" y="1119351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ТЕХНОЛОГИЯ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796680" y="1724845"/>
            <a:ext cx="6273450" cy="29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AI-алгоритм совместимости: Кластеризация пользователей на основе многомерных данных (игровая статистика, анкета).</a:t>
            </a:r>
          </a:p>
          <a:p>
            <a:endParaRPr lang="ru-RU"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Бесшовная интеграция с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Telegram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Bot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API: Интуитивный UX с кнопками и меню.</a:t>
            </a:r>
          </a:p>
          <a:p>
            <a:endParaRPr lang="ru-RU"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Высоконагруженная архитектура: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Микросервисы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/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бессерверные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вычисления для масштабирования (до 10 000 запросов в минуту, время отклика &lt;3 сек).</a:t>
            </a:r>
          </a:p>
          <a:p>
            <a:endParaRPr lang="ru-RU"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Новизна: Первое решение, которое решает проблему совместимости, а не просто предоставляет доску объявлений.</a:t>
            </a:r>
            <a:endParaRPr lang="ru-RU" sz="1050" dirty="0">
              <a:solidFill>
                <a:srgbClr val="434343"/>
              </a:solidFill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14F108C0-20F5-2D89-601E-15BC771504E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0CDC2E-9B75-502A-EF36-DB9780ADE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FB97D5-487C-D7E8-FA7F-004C950B5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7E7E38-B0DD-74BB-78CC-B6A0646F2F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DEF969-7D68-CE61-0509-5057CA6291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2B41D2-68B6-2B7A-1262-6D1BE2A751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795787" y="1119351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ПОТРЕБИТЕЛИ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795786" y="1724846"/>
            <a:ext cx="6273450" cy="1292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Целевая аудитория: студенты и молодые люди 16–30 лет, активно играющие в онлайн-игры, любители киберспорта. Игроки, заинтересованные в премиум-функциях (расширенные фильтры, приоритетный поиск).</a:t>
            </a:r>
          </a:p>
          <a:p>
            <a:endParaRPr lang="ru-RU"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09B84EA3-FCAC-9F71-0643-BB6982C7CD6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76406C-A633-D715-D171-4D02359C4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F7A1F4-89F0-CEA1-B27A-8FD1DB79A6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5907F5-EC61-CC2D-851F-A22267A099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1872DD-EFE8-DF4D-8244-9D0F8F6B23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3FC3B8-F72F-C121-6170-23116E1D7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863601" y="840319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ОЦЕНКА РЫНКА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6379722" y="1637469"/>
            <a:ext cx="2656673" cy="221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Оценка рынка: рынок онлайн-игр в России и мире растёт ежегодно,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Telegram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активно развивается как платформа для мини-приложений, что открывает широкие возможности для масштабирования.</a:t>
            </a:r>
            <a:endParaRPr sz="1050" dirty="0">
              <a:solidFill>
                <a:srgbClr val="434343"/>
              </a:solidFill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09B84EA3-FCAC-9F71-0643-BB6982C7CD6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76406C-A633-D715-D171-4D02359C4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F7A1F4-89F0-CEA1-B27A-8FD1DB79A6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5907F5-EC61-CC2D-851F-A22267A099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1872DD-EFE8-DF4D-8244-9D0F8F6B23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3FC3B8-F72F-C121-6170-23116E1D7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887D433F-3239-C7BD-0ADD-5197911C9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909293"/>
              </p:ext>
            </p:extLst>
          </p:nvPr>
        </p:nvGraphicFramePr>
        <p:xfrm>
          <a:off x="318285" y="1336778"/>
          <a:ext cx="5090583" cy="3779738"/>
        </p:xfrm>
        <a:graphic>
          <a:graphicData uri="http://schemas.openxmlformats.org/drawingml/2006/table">
            <a:tbl>
              <a:tblPr firstRow="1" bandRow="1">
                <a:tableStyleId>{6CB54654-33BD-468D-A293-360721370151}</a:tableStyleId>
              </a:tblPr>
              <a:tblGrid>
                <a:gridCol w="1696861">
                  <a:extLst>
                    <a:ext uri="{9D8B030D-6E8A-4147-A177-3AD203B41FA5}">
                      <a16:colId xmlns:a16="http://schemas.microsoft.com/office/drawing/2014/main" val="896611993"/>
                    </a:ext>
                  </a:extLst>
                </a:gridCol>
                <a:gridCol w="1696861">
                  <a:extLst>
                    <a:ext uri="{9D8B030D-6E8A-4147-A177-3AD203B41FA5}">
                      <a16:colId xmlns:a16="http://schemas.microsoft.com/office/drawing/2014/main" val="1536664811"/>
                    </a:ext>
                  </a:extLst>
                </a:gridCol>
                <a:gridCol w="1696861">
                  <a:extLst>
                    <a:ext uri="{9D8B030D-6E8A-4147-A177-3AD203B41FA5}">
                      <a16:colId xmlns:a16="http://schemas.microsoft.com/office/drawing/2014/main" val="800897863"/>
                    </a:ext>
                  </a:extLst>
                </a:gridCol>
              </a:tblGrid>
              <a:tr h="427083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ЭТАП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ОПИСАНИЕ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ОЦЕНКА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14560"/>
                  </a:ext>
                </a:extLst>
              </a:tr>
              <a:tr h="905416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 (Total Addressable Market)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 геймеры, использующие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Telegram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заинтересованные в поиске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тиммейтов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 млн MAU </a:t>
                      </a:r>
                      <a:r>
                        <a:rPr lang="ru-RU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Telegram</a:t>
                      </a:r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Mini </a:t>
                      </a:r>
                      <a:r>
                        <a:rPr lang="ru-RU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Apps</a:t>
                      </a:r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миру, из них ~33 млн — геймерские сервисы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000" dirty="0"/>
                        <a:t>16,5 млрд ₽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год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675621"/>
                  </a:ext>
                </a:extLst>
              </a:tr>
              <a:tr h="1144582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 (Serviceable Available Market)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Геймеры, использующие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Telegram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СНГ и заинтересованные в подборе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тиммейтов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5–7 млн активных пользователей </a:t>
                      </a:r>
                      <a:r>
                        <a:rPr lang="ru-RU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Telegram</a:t>
                      </a:r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-геймерских мини-приложений в СНГ - 3–4,2 млрд ₽/год</a:t>
                      </a:r>
                    </a:p>
                    <a:p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54043"/>
                  </a:ext>
                </a:extLst>
              </a:tr>
              <a:tr h="905416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 (Serviceable Obtainable Market)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Доля, которую может занять LFG Bridge в первые 1–2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100–300 тыс. пользователей при грамотном продвижении и интеграции в игровые комьюнити - 60–180 млн ₽/год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398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762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789237" y="1119351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КОНКУРЕНТЫ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34" name="Google Shape;134;p18"/>
          <p:cNvGraphicFramePr/>
          <p:nvPr>
            <p:extLst>
              <p:ext uri="{D42A27DB-BD31-4B8C-83A1-F6EECF244321}">
                <p14:modId xmlns:p14="http://schemas.microsoft.com/office/powerpoint/2010/main" val="2364663025"/>
              </p:ext>
            </p:extLst>
          </p:nvPr>
        </p:nvGraphicFramePr>
        <p:xfrm>
          <a:off x="1539689" y="1818949"/>
          <a:ext cx="6145030" cy="3206175"/>
        </p:xfrm>
        <a:graphic>
          <a:graphicData uri="http://schemas.openxmlformats.org/drawingml/2006/table">
            <a:tbl>
              <a:tblPr firstRow="1" bandRow="1">
                <a:noFill/>
                <a:tableStyleId>{6CB54654-33BD-468D-A293-360721370151}</a:tableStyleId>
              </a:tblPr>
              <a:tblGrid>
                <a:gridCol w="1229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9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9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50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29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240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/>
                        <a:t>Характеристики продукта</a:t>
                      </a:r>
                      <a:endParaRPr sz="1100" u="none" strike="noStrike" cap="none"/>
                    </a:p>
                  </a:txBody>
                  <a:tcPr marL="68588" marR="68588" marT="34294" marB="34294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/>
                        <a:t>LFG Bridge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 err="1"/>
                        <a:t>GamePals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dirty="0" err="1"/>
                        <a:t>GamerLink</a:t>
                      </a:r>
                      <a:r>
                        <a:rPr lang="en-US" sz="1100" dirty="0"/>
                        <a:t> </a:t>
                      </a:r>
                      <a:endParaRPr sz="1100" dirty="0"/>
                    </a:p>
                  </a:txBody>
                  <a:tcPr marL="68588" marR="68588" marT="34294" marB="34294">
                    <a:solidFill>
                      <a:srgbClr val="F2A11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100" u="none" strike="noStrike" cap="none" dirty="0" err="1"/>
                        <a:t>GameTree</a:t>
                      </a:r>
                      <a:endParaRPr sz="800" dirty="0"/>
                    </a:p>
                  </a:txBody>
                  <a:tcPr marL="68588" marR="68588" marT="34294" marB="34294">
                    <a:solidFill>
                      <a:srgbClr val="F2A1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58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Платформа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/>
                        <a:t>Telegram app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/>
                        <a:t>Telegram bot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/>
                        <a:t>Ios, </a:t>
                      </a:r>
                      <a:r>
                        <a:rPr lang="en-US" sz="1100" u="none" strike="noStrike" cap="none" dirty="0" err="1"/>
                        <a:t>andoid</a:t>
                      </a:r>
                      <a:r>
                        <a:rPr lang="en-US" sz="1100" u="none" strike="noStrike" cap="none" dirty="0"/>
                        <a:t> app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/>
                        <a:t>Web + discord 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412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Основной функционал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Поиск </a:t>
                      </a:r>
                      <a:r>
                        <a:rPr lang="ru-RU" sz="1100" dirty="0" err="1"/>
                        <a:t>тиммейтов</a:t>
                      </a:r>
                      <a:r>
                        <a:rPr lang="ru-RU" sz="1100" dirty="0"/>
                        <a:t> для игр внутри </a:t>
                      </a:r>
                      <a:r>
                        <a:rPr lang="ru-RU" sz="1100" dirty="0" err="1"/>
                        <a:t>Telegram</a:t>
                      </a:r>
                      <a:r>
                        <a:rPr lang="ru-RU" sz="1100" dirty="0"/>
                        <a:t>, быстрый </a:t>
                      </a:r>
                      <a:r>
                        <a:rPr lang="ru-RU" sz="1100" dirty="0" err="1"/>
                        <a:t>матчмейкинг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Создание постов LFG, уведомления о новых игроках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Поддержка 300+ игр, профили игроков, фильтры по платформам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dirty="0"/>
                        <a:t>AI‑подбор игроков по стилю игры и интересам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26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Уникальные преимущества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Интеграция в </a:t>
                      </a:r>
                      <a:r>
                        <a:rPr lang="ru-RU" sz="1100" dirty="0" err="1"/>
                        <a:t>Telegram</a:t>
                      </a:r>
                      <a:r>
                        <a:rPr lang="ru-RU" sz="1100" dirty="0"/>
                        <a:t>, лёгкий доступ без установки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Простота: бот в </a:t>
                      </a:r>
                      <a:r>
                        <a:rPr lang="en-US" sz="1100" dirty="0"/>
                        <a:t>Telegram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Большая база игр и игроков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AI‑алгоритмы для персонализированного подбора</a:t>
                      </a:r>
                      <a:endParaRPr sz="1100" u="none" strike="noStrike" cap="none" dirty="0"/>
                    </a:p>
                  </a:txBody>
                  <a:tcPr marL="68588" marR="68588" marT="34294" marB="34294">
                    <a:solidFill>
                      <a:srgbClr val="B3D5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58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u="none" strike="noStrike" cap="none" dirty="0"/>
                        <a:t>Скорость поиска</a:t>
                      </a:r>
                      <a:endParaRPr sz="1100" u="none" strike="noStrike" cap="none" dirty="0"/>
                    </a:p>
                  </a:txBody>
                  <a:tcPr marL="68588" marR="68588" marT="34294" marB="3429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Мгновенно через мини‑приложение</a:t>
                      </a:r>
                      <a:endParaRPr sz="1100" u="none" strike="noStrike" cap="none" dirty="0"/>
                    </a:p>
                  </a:txBody>
                  <a:tcPr marL="68588" marR="68588" marT="34294" marB="3429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Уведомления в реальном времени</a:t>
                      </a:r>
                      <a:endParaRPr sz="1100" u="none" strike="noStrike" cap="none" dirty="0"/>
                    </a:p>
                  </a:txBody>
                  <a:tcPr marL="68588" marR="68588" marT="34294" marB="3429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Зависит от фильтров и активности</a:t>
                      </a:r>
                      <a:endParaRPr sz="1100" u="none" strike="noStrike" cap="none" dirty="0"/>
                    </a:p>
                  </a:txBody>
                  <a:tcPr marL="68588" marR="68588" marT="34294" marB="34294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/>
                        <a:t>Подбор через AI, может занимать время</a:t>
                      </a:r>
                      <a:endParaRPr sz="1100" u="none" strike="noStrike" cap="none" dirty="0"/>
                    </a:p>
                  </a:txBody>
                  <a:tcPr marL="68588" marR="68588" marT="34294" marB="3429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097E2925-304E-1A35-5294-84ACF30658D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54D66F-D443-8664-B8BA-83864B4F8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17E419-6675-9341-9908-EBAB43C7FD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A0F268-1DE9-6A25-73C7-759B5A14CF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E94AA7-B36D-B4A8-B718-39B89B8100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9699E7-4213-E3E1-1CB4-D24B7C9857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/>
        </p:nvSpPr>
        <p:spPr>
          <a:xfrm>
            <a:off x="786849" y="1119351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КОМАНДА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168337" y="1796508"/>
            <a:ext cx="2995171" cy="96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Торопов Максим</a:t>
            </a:r>
            <a:endParaRPr sz="900" dirty="0">
              <a:solidFill>
                <a:srgbClr val="434343"/>
              </a:solidFill>
            </a:endParaRPr>
          </a:p>
          <a:p>
            <a:endParaRPr sz="135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en-US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Tech Lead / Backend-</a:t>
            </a:r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разработчик, </a:t>
            </a:r>
            <a:endParaRPr sz="900" dirty="0">
              <a:solidFill>
                <a:srgbClr val="434343"/>
              </a:solidFill>
            </a:endParaRPr>
          </a:p>
          <a:p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Нет опыта</a:t>
            </a:r>
            <a:endParaRPr sz="135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3197399" y="1796508"/>
            <a:ext cx="3337517" cy="96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35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Грухин</a:t>
            </a:r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Ярослав</a:t>
            </a:r>
            <a:endParaRPr sz="900" dirty="0">
              <a:solidFill>
                <a:srgbClr val="434343"/>
              </a:solidFill>
            </a:endParaRPr>
          </a:p>
          <a:p>
            <a:endParaRPr sz="135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en-US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Frontend-</a:t>
            </a:r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разработчик, </a:t>
            </a:r>
            <a:endParaRPr sz="900" dirty="0">
              <a:solidFill>
                <a:srgbClr val="434343"/>
              </a:solidFill>
            </a:endParaRPr>
          </a:p>
          <a:p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Нет опыта</a:t>
            </a:r>
            <a:endParaRPr sz="135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6210033" y="1739304"/>
            <a:ext cx="2731739" cy="96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Крылов Александр</a:t>
            </a:r>
            <a:endParaRPr sz="900" dirty="0">
              <a:solidFill>
                <a:srgbClr val="434343"/>
              </a:solidFill>
            </a:endParaRPr>
          </a:p>
          <a:p>
            <a:endParaRPr sz="135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en-US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Product </a:t>
            </a:r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менеджер, </a:t>
            </a:r>
            <a:endParaRPr sz="900" dirty="0">
              <a:solidFill>
                <a:srgbClr val="434343"/>
              </a:solidFill>
            </a:endParaRPr>
          </a:p>
          <a:p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Нет опыта</a:t>
            </a:r>
            <a:endParaRPr sz="135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9CF60914-E66E-8EF6-AD83-DF54A47A1AF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22EEFC-77BB-9DC4-AEC4-CC0DA182F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80CB28-DA3B-9EDD-6D71-701ADA8C74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610EA1-9373-1FAE-8C86-610AD07239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7272F2-B7AB-4F74-5AA2-D7CDF52891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962929-B550-1C0C-A87D-8972EDDBBD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  <p:sp>
        <p:nvSpPr>
          <p:cNvPr id="12" name="Google Shape;147;p19">
            <a:extLst>
              <a:ext uri="{FF2B5EF4-FFF2-40B4-BE49-F238E27FC236}">
                <a16:creationId xmlns:a16="http://schemas.microsoft.com/office/drawing/2014/main" id="{4FB5DE28-18BF-D320-1024-186B9B747343}"/>
              </a:ext>
            </a:extLst>
          </p:cNvPr>
          <p:cNvSpPr txBox="1"/>
          <p:nvPr/>
        </p:nvSpPr>
        <p:spPr>
          <a:xfrm>
            <a:off x="3197399" y="3134833"/>
            <a:ext cx="2692508" cy="96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Кайгородов Владимир</a:t>
            </a:r>
          </a:p>
          <a:p>
            <a:endParaRPr sz="135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en-US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UX/UI</a:t>
            </a:r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Дизайнер, </a:t>
            </a:r>
            <a:endParaRPr sz="900" dirty="0">
              <a:solidFill>
                <a:srgbClr val="434343"/>
              </a:solidFill>
            </a:endParaRPr>
          </a:p>
          <a:p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Нет опыта</a:t>
            </a:r>
            <a:endParaRPr sz="135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3" name="Google Shape;148;p19">
            <a:extLst>
              <a:ext uri="{FF2B5EF4-FFF2-40B4-BE49-F238E27FC236}">
                <a16:creationId xmlns:a16="http://schemas.microsoft.com/office/drawing/2014/main" id="{B7618551-EF83-90FC-FA78-D254B0F4FB6C}"/>
              </a:ext>
            </a:extLst>
          </p:cNvPr>
          <p:cNvSpPr txBox="1"/>
          <p:nvPr/>
        </p:nvSpPr>
        <p:spPr>
          <a:xfrm>
            <a:off x="168337" y="3142186"/>
            <a:ext cx="2146119" cy="761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35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Насуртдинов</a:t>
            </a:r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Тимур</a:t>
            </a:r>
            <a:endParaRPr sz="135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Менеджер маркетинга, </a:t>
            </a:r>
            <a:endParaRPr sz="900" dirty="0">
              <a:solidFill>
                <a:srgbClr val="434343"/>
              </a:solidFill>
            </a:endParaRPr>
          </a:p>
          <a:p>
            <a:r>
              <a:rPr lang="ru-RU" sz="135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Нет опыта</a:t>
            </a:r>
            <a:endParaRPr sz="135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DB05A3-DBA3-ACB3-17C6-4179843E8200}"/>
              </a:ext>
            </a:extLst>
          </p:cNvPr>
          <p:cNvSpPr txBox="1"/>
          <p:nvPr/>
        </p:nvSpPr>
        <p:spPr>
          <a:xfrm>
            <a:off x="6210033" y="3157679"/>
            <a:ext cx="220206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Лысенко Даниил</a:t>
            </a:r>
          </a:p>
          <a:p>
            <a:endParaRPr lang="ru-RU" sz="135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r>
              <a:rPr lang="ru-RU" sz="1350" b="1" dirty="0">
                <a:solidFill>
                  <a:schemeClr val="tx1"/>
                </a:solidFill>
                <a:effectLst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Бизнес-аналитик,</a:t>
            </a:r>
          </a:p>
          <a:p>
            <a:r>
              <a:rPr lang="ru-RU" sz="1350" b="1" dirty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Нет опыта</a:t>
            </a:r>
            <a:endParaRPr lang="ru-RU" sz="1350" b="1" dirty="0">
              <a:solidFill>
                <a:schemeClr val="tx1"/>
              </a:solidFill>
              <a:effectLst/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endParaRPr lang="ru-RU" sz="1350" dirty="0">
              <a:solidFill>
                <a:schemeClr val="tx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/>
        </p:nvSpPr>
        <p:spPr>
          <a:xfrm>
            <a:off x="795787" y="1119351"/>
            <a:ext cx="4314600" cy="56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УРОВЕНЬ ГОТОВНОСТИ</a:t>
            </a:r>
            <a:endParaRPr sz="2625" b="1" dirty="0">
              <a:solidFill>
                <a:srgbClr val="8F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0"/>
          <p:cNvSpPr txBox="1"/>
          <p:nvPr/>
        </p:nvSpPr>
        <p:spPr>
          <a:xfrm>
            <a:off x="795786" y="1724846"/>
            <a:ext cx="6273450" cy="313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- Сформирована идея проекта —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Telegram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‑мини‑приложение для поиска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тиммейтов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в компьютерных играх.</a:t>
            </a:r>
          </a:p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- Подготовлен паспорт проекта с описанием целей, задач и базовой концепции.</a:t>
            </a:r>
          </a:p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- Проведено первичное исследование рынка (понимание, что есть спрос на LFG‑сервисы и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Telegram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‑экосистему).</a:t>
            </a:r>
          </a:p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- Определена целевое назначение и аудитория (геймеры, активные пользователи </a:t>
            </a:r>
            <a:r>
              <a:rPr lang="ru-RU" sz="1500" dirty="0" err="1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Telegram</a:t>
            </a:r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).</a:t>
            </a:r>
          </a:p>
          <a:p>
            <a:r>
              <a:rPr lang="ru-RU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   На данный момент проект находится на стадии идея + концептуальная документация. Прототип, MVP и продажи ещё не реализованы.</a:t>
            </a:r>
          </a:p>
          <a:p>
            <a:endParaRPr lang="ru-RU"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r>
              <a:rPr lang="en-US" sz="1500" dirty="0">
                <a:solidFill>
                  <a:srgbClr val="434343"/>
                </a:solidFill>
                <a:latin typeface="Roboto Black"/>
                <a:ea typeface="Roboto Black"/>
                <a:cs typeface="Roboto Black"/>
                <a:sym typeface="Roboto Black"/>
              </a:rPr>
              <a:t>TRL=3</a:t>
            </a:r>
            <a:endParaRPr lang="ru-RU" sz="1500" dirty="0">
              <a:solidFill>
                <a:srgbClr val="434343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2" name="Google Shape;82;p14">
            <a:extLst>
              <a:ext uri="{FF2B5EF4-FFF2-40B4-BE49-F238E27FC236}">
                <a16:creationId xmlns:a16="http://schemas.microsoft.com/office/drawing/2014/main" id="{FCD09C49-7609-1B63-FE4D-5B5985BA75D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83933"/>
            <a:ext cx="9143999" cy="15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BFB48B-528C-B1EF-5E1F-52BF557886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3326A9-476D-3B61-0293-1CC3C635F5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A5553B-E8FC-EC6D-52C0-9453A768BF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71542A-C0B2-3588-A17B-38F3F8A112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D20EC6-1643-CB7C-A22A-0A448CE9AC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 txBox="1"/>
          <p:nvPr/>
        </p:nvSpPr>
        <p:spPr>
          <a:xfrm>
            <a:off x="794774" y="1115072"/>
            <a:ext cx="4314600" cy="2504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37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АКСЕЛЕРАТОР</a:t>
            </a:r>
            <a:endParaRPr sz="2775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>
              <a:buSzPts val="3500"/>
            </a:pPr>
            <a:r>
              <a:rPr lang="ru-RU" sz="2775" dirty="0">
                <a:solidFill>
                  <a:srgbClr val="8F00FF"/>
                </a:solidFill>
                <a:latin typeface="Roboto Black"/>
                <a:ea typeface="Roboto Black"/>
                <a:cs typeface="Roboto Black"/>
                <a:sym typeface="Roboto Black"/>
              </a:rPr>
              <a:t>ПЕРМСКОГО ПОЛИТЕХА</a:t>
            </a:r>
            <a:endParaRPr sz="1200" dirty="0">
              <a:solidFill>
                <a:srgbClr val="8F00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>
              <a:buSzPts val="3500"/>
            </a:pPr>
            <a:endParaRPr sz="2625" b="1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2400" b="1" dirty="0">
                <a:solidFill>
                  <a:srgbClr val="E14D3C"/>
                </a:solidFill>
                <a:latin typeface="Roboto"/>
                <a:ea typeface="Roboto"/>
                <a:cs typeface="Roboto"/>
                <a:sym typeface="Roboto"/>
              </a:rPr>
              <a:t>Спасибо за внимание!</a:t>
            </a:r>
            <a:endParaRPr sz="2400" b="1" dirty="0">
              <a:solidFill>
                <a:srgbClr val="E14D3C"/>
              </a:solidFill>
              <a:latin typeface="Roboto"/>
              <a:ea typeface="Roboto"/>
              <a:cs typeface="Roboto"/>
              <a:sym typeface="Roboto"/>
            </a:endParaRPr>
          </a:p>
          <a:p>
            <a:endParaRPr sz="12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endParaRPr sz="1200" b="1" dirty="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Торопов Максим</a:t>
            </a:r>
            <a:endParaRPr sz="1050" dirty="0">
              <a:solidFill>
                <a:srgbClr val="434343"/>
              </a:solidFill>
            </a:endParaRPr>
          </a:p>
          <a:p>
            <a:r>
              <a:rPr lang="ru-RU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79519346477, </a:t>
            </a:r>
            <a:r>
              <a:rPr lang="en-US" sz="1200" b="1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mtoropov438@gmail.com</a:t>
            </a:r>
            <a:endParaRPr sz="1200" b="1" dirty="0">
              <a:solidFill>
                <a:srgbClr val="2A4BA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8" name="Google Shape;168;p21"/>
          <p:cNvPicPr preferRelativeResize="0"/>
          <p:nvPr/>
        </p:nvPicPr>
        <p:blipFill rotWithShape="1">
          <a:blip r:embed="rId3">
            <a:alphaModFix/>
          </a:blip>
          <a:srcRect t="109" b="109"/>
          <a:stretch/>
        </p:blipFill>
        <p:spPr>
          <a:xfrm>
            <a:off x="3047621" y="722287"/>
            <a:ext cx="6096379" cy="4421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9E1F97-A83F-B1A0-0D3C-8D0D3C5DD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374733"/>
            <a:ext cx="1102851" cy="4333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F7D62F-33CF-55F5-4229-009DFCEDB6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702" y="355990"/>
            <a:ext cx="581479" cy="4520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EC35CC-1B30-3406-1DA8-39C6DE0B9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95" y="373135"/>
            <a:ext cx="1177764" cy="4520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DD24AA-54EA-CB04-735D-EBC2768A85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50" y="455627"/>
            <a:ext cx="1058205" cy="2692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A4C6C8-E963-2574-F0A6-9C321D2D6F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424" y="501022"/>
            <a:ext cx="1239483" cy="2238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676</Words>
  <Application>Microsoft Office PowerPoint</Application>
  <PresentationFormat>Экран (16:9)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Roboto Black</vt:lpstr>
      <vt:lpstr>Arial</vt:lpstr>
      <vt:lpstr>Calibri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Максим Торопов</cp:lastModifiedBy>
  <cp:revision>9</cp:revision>
  <dcterms:created xsi:type="dcterms:W3CDTF">2022-10-14T05:19:08Z</dcterms:created>
  <dcterms:modified xsi:type="dcterms:W3CDTF">2025-12-04T18:18:26Z</dcterms:modified>
</cp:coreProperties>
</file>