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5"/>
  </p:notesMasterIdLst>
  <p:sldIdLst>
    <p:sldId id="256" r:id="rId2"/>
    <p:sldId id="257" r:id="rId3"/>
    <p:sldId id="258" r:id="rId4"/>
    <p:sldId id="259" r:id="rId5"/>
    <p:sldId id="260" r:id="rId6"/>
    <p:sldId id="261" r:id="rId7"/>
    <p:sldId id="265" r:id="rId8"/>
    <p:sldId id="266" r:id="rId9"/>
    <p:sldId id="267" r:id="rId10"/>
    <p:sldId id="268" r:id="rId11"/>
    <p:sldId id="262" r:id="rId12"/>
    <p:sldId id="263" r:id="rId13"/>
    <p:sldId id="264" r:id="rId14"/>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Nunito" pitchFamily="2" charset="0"/>
      <p:regular r:id="rId20"/>
      <p:bold r:id="rId21"/>
      <p:italic r:id="rId22"/>
      <p:boldItalic r:id="rId23"/>
    </p:embeddedFont>
    <p:embeddedFont>
      <p:font typeface="Verdana" panose="020B0604030504040204" pitchFamily="34" charset="0"/>
      <p:regular r:id="rId24"/>
      <p:bold r:id="rId25"/>
      <p:italic r:id="rId26"/>
      <p:boldItalic r:id="rId27"/>
    </p:embeddedFont>
    <p:embeddedFont>
      <p:font typeface="Wingdings 2" pitchFamily="2" charset="2"/>
      <p:regular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0"/>
  </p:normalViewPr>
  <p:slideViewPr>
    <p:cSldViewPr snapToGrid="0">
      <p:cViewPr varScale="1">
        <p:scale>
          <a:sx n="134" d="100"/>
          <a:sy n="134" d="100"/>
        </p:scale>
        <p:origin x="100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400" b="1" dirty="0">
                <a:effectLst/>
              </a:rPr>
              <a:t>Что побудило бы вас рассмотреть возможность работы в судоходной компании?</a:t>
            </a:r>
            <a:endParaRPr lang="ru-RU" sz="1400"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3"/>
                <c:pt idx="0">
                  <c:v>ЗП</c:v>
                </c:pt>
                <c:pt idx="1">
                  <c:v>Перспективы</c:v>
                </c:pt>
                <c:pt idx="2">
                  <c:v>Романтика</c:v>
                </c:pt>
              </c:strCache>
            </c:strRef>
          </c:cat>
          <c:val>
            <c:numRef>
              <c:f>Лист1!$B$2:$B$5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0-AAD2-C34B-A5DF-7B970AB1E6A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r>
              <a:rPr lang="ru-RU" sz="1200" b="1" dirty="0">
                <a:effectLst/>
              </a:rPr>
              <a:t>Какие современные технологии и методы работы вы бы хотели видеть в компании для привлечения молодых специалистов?</a:t>
            </a:r>
            <a:endParaRPr lang="ru-RU" sz="12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2"/>
                <c:pt idx="0">
                  <c:v>Технологии</c:v>
                </c:pt>
                <c:pt idx="1">
                  <c:v>Соц.Пакет</c:v>
                </c:pt>
              </c:strCache>
            </c:strRef>
          </c:cat>
          <c:val>
            <c:numRef>
              <c:f>Лист1!$B$2:$B$5</c:f>
              <c:numCache>
                <c:formatCode>General</c:formatCode>
                <c:ptCount val="4"/>
                <c:pt idx="0">
                  <c:v>8.1999999999999993</c:v>
                </c:pt>
                <c:pt idx="1">
                  <c:v>3.2</c:v>
                </c:pt>
              </c:numCache>
            </c:numRef>
          </c:val>
          <c:extLst>
            <c:ext xmlns:c16="http://schemas.microsoft.com/office/drawing/2014/chart" uri="{C3380CC4-5D6E-409C-BE32-E72D297353CC}">
              <c16:uniqueId val="{00000000-069A-3C4B-989E-33BF5E51570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r>
              <a:rPr lang="ru-RU" sz="1400" b="1" dirty="0">
                <a:effectLst/>
              </a:rPr>
              <a:t>Какие факторы могут повлиять на ваше желание работать в компании, занимающейся речными грузоперевозками?</a:t>
            </a:r>
            <a:endParaRPr lang="ru-RU" sz="14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prstClr val="white">
                    <a:lumMod val="65000"/>
                    <a:lumOff val="35000"/>
                  </a:prstClr>
                </a:solidFill>
              </a:defRPr>
            </a:pPr>
            <a:endParaRPr lang="ru-RU" dirty="0"/>
          </a:p>
        </c:rich>
      </c:tx>
      <c:layout>
        <c:manualLayout>
          <c:xMode val="edge"/>
          <c:yMode val="edge"/>
          <c:x val="0.40271866797900263"/>
          <c:y val="3.4375000000000003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B85-204D-92DF-764EAEBAE7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B85-204D-92DF-764EAEBAE7A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B85-204D-92DF-764EAEBAE7A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B85-204D-92DF-764EAEBAE7AC}"/>
              </c:ext>
            </c:extLst>
          </c:dPt>
          <c:cat>
            <c:strRef>
              <c:f>Лист1!$A$2:$A$5</c:f>
              <c:strCache>
                <c:ptCount val="4"/>
                <c:pt idx="0">
                  <c:v>ЗП</c:v>
                </c:pt>
                <c:pt idx="1">
                  <c:v>Баланс работа/жизнь</c:v>
                </c:pt>
                <c:pt idx="2">
                  <c:v>Соц.льготы</c:v>
                </c:pt>
                <c:pt idx="3">
                  <c:v>Удаленность</c:v>
                </c:pt>
              </c:strCache>
            </c:strRef>
          </c:cat>
          <c:val>
            <c:numRef>
              <c:f>Лист1!$B$2:$B$5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7B85-204D-92DF-764EAEBAE7A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400" b="1" dirty="0">
                <a:effectLst/>
              </a:rPr>
              <a:t>Какой фактор мог бы вас убедить остаться в компании на долгий срок?</a:t>
            </a:r>
            <a:endParaRPr lang="ru-RU" sz="1400" dirty="0">
              <a:effectLst/>
            </a:endParaRPr>
          </a:p>
        </c:rich>
      </c:tx>
      <c:layout>
        <c:manualLayout>
          <c:xMode val="edge"/>
          <c:yMode val="edge"/>
          <c:x val="0.1017383926147162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3"/>
                <c:pt idx="0">
                  <c:v>Забота </c:v>
                </c:pt>
                <c:pt idx="1">
                  <c:v>Развитие/карьерный рост</c:v>
                </c:pt>
                <c:pt idx="2">
                  <c:v>Стабильность</c:v>
                </c:pt>
              </c:strCache>
            </c:strRef>
          </c:cat>
          <c:val>
            <c:numRef>
              <c:f>Лист1!$B$2:$B$5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0-857C-2442-9C34-98303BBC8DA3}"/>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b="1" dirty="0">
                <a:effectLst/>
              </a:rPr>
              <a:t>Какой из факторов повлияет на ваш выбор в пользу нашей компании при том, что зарплата будет такой же, как и в других организациях?</a:t>
            </a:r>
            <a:endParaRPr lang="ru-RU" sz="1200"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3"/>
                <c:pt idx="0">
                  <c:v>Соц.пакет (расшир) </c:v>
                </c:pt>
                <c:pt idx="1">
                  <c:v>Комфортные условия труда</c:v>
                </c:pt>
                <c:pt idx="2">
                  <c:v>Интересная работа</c:v>
                </c:pt>
              </c:strCache>
            </c:strRef>
          </c:cat>
          <c:val>
            <c:numRef>
              <c:f>Лист1!$B$2:$B$5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0-EB0B-BC4E-904A-DDF3960C904A}"/>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layout>
        <c:manualLayout>
          <c:xMode val="edge"/>
          <c:yMode val="edge"/>
          <c:x val="0.12389102701760325"/>
          <c:y val="0.78269097287009737"/>
          <c:w val="0.75798385635891385"/>
          <c:h val="0.1888730081725566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r>
              <a:rPr lang="ru-RU" sz="1400" b="1" dirty="0">
                <a:effectLst/>
              </a:rPr>
              <a:t>Какие аспекты работы вас больше всего пугают?</a:t>
            </a:r>
            <a:endParaRPr lang="ru-RU" sz="14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dirty="0"/>
          </a:p>
        </c:rich>
      </c:tx>
      <c:layout>
        <c:manualLayout>
          <c:xMode val="edge"/>
          <c:yMode val="edge"/>
          <c:x val="0.12704320791041032"/>
          <c:y val="0"/>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4"/>
                <c:pt idx="0">
                  <c:v>проблемы в адаптаци</c:v>
                </c:pt>
                <c:pt idx="1">
                  <c:v>вахтовый метод</c:v>
                </c:pt>
                <c:pt idx="2">
                  <c:v>дедовщина</c:v>
                </c:pt>
                <c:pt idx="3">
                  <c:v>нет страхов</c:v>
                </c:pt>
              </c:strCache>
            </c:strRef>
          </c:cat>
          <c:val>
            <c:numRef>
              <c:f>Лист1!$B$2:$B$5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DB3-F64E-8133-545369337AA0}"/>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3459733406995469E-2"/>
          <c:y val="0.71104451990894491"/>
          <c:w val="0.93393634803099446"/>
          <c:h val="0.26051946113370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r>
              <a:rPr lang="ru-RU" sz="1400" b="1" dirty="0">
                <a:effectLst/>
              </a:rPr>
              <a:t>Что для вас является самым сложным в начале карьеры?</a:t>
            </a:r>
            <a:endParaRPr lang="ru-RU" sz="14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white">
                  <a:lumMod val="65000"/>
                  <a:lumOff val="35000"/>
                </a:prst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Лист1!$A$2:$A$5</c:f>
              <c:strCache>
                <c:ptCount val="2"/>
                <c:pt idx="0">
                  <c:v>Адаптация</c:v>
                </c:pt>
                <c:pt idx="1">
                  <c:v>Недостаток опыта</c:v>
                </c:pt>
              </c:strCache>
            </c:strRef>
          </c:cat>
          <c:val>
            <c:numRef>
              <c:f>Лист1!$B$2:$B$5</c:f>
              <c:numCache>
                <c:formatCode>General</c:formatCode>
                <c:ptCount val="4"/>
                <c:pt idx="0">
                  <c:v>8.1999999999999993</c:v>
                </c:pt>
                <c:pt idx="1">
                  <c:v>3.2</c:v>
                </c:pt>
              </c:numCache>
            </c:numRef>
          </c:val>
          <c:extLst>
            <c:ext xmlns:c16="http://schemas.microsoft.com/office/drawing/2014/chart" uri="{C3380CC4-5D6E-409C-BE32-E72D297353CC}">
              <c16:uniqueId val="{00000000-A313-6F4B-972F-D97C8CB5B033}"/>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762385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которую вы решаете, не существует в вакууме.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возникает не на пустом месте.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Хороший индикатор:</a:t>
            </a:r>
            <a:r>
              <a:rPr lang="ru">
                <a:solidFill>
                  <a:schemeClr val="dk1"/>
                </a:solidFill>
              </a:rPr>
              <a:t> пользователь вынужден тратить дополнительное время, деньги, нервы, здоровье, чтобы решить свою первоначальную задачу.</a:t>
            </a:r>
            <a:endParaRPr>
              <a:solidFill>
                <a:schemeClr val="dk1"/>
              </a:solidFill>
            </a:endParaRPr>
          </a:p>
          <a:p>
            <a:pPr marL="0" lvl="0" indent="0" algn="l" rtl="0">
              <a:lnSpc>
                <a:spcPct val="115000"/>
              </a:lnSpc>
              <a:spcBef>
                <a:spcPts val="1200"/>
              </a:spcBef>
              <a:spcAft>
                <a:spcPts val="1200"/>
              </a:spcAft>
              <a:buNone/>
            </a:pPr>
            <a:r>
              <a:rPr lang="ru">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Мы используем такой шаблон формулировки решения, но не настаиваем на нем: </a:t>
            </a:r>
            <a:endParaRPr/>
          </a:p>
          <a:p>
            <a:pPr marL="0" lvl="0" indent="0" algn="l" rtl="0">
              <a:spcBef>
                <a:spcPts val="0"/>
              </a:spcBef>
              <a:spcAft>
                <a:spcPts val="0"/>
              </a:spcAft>
              <a:buNone/>
            </a:pPr>
            <a:r>
              <a:rPr lang="ru" i="1"/>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p>
          <a:p>
            <a:pPr marL="0" lvl="0" indent="0" algn="l" rtl="0">
              <a:spcBef>
                <a:spcPts val="0"/>
              </a:spcBef>
              <a:spcAft>
                <a:spcPts val="0"/>
              </a:spcAft>
              <a:buNone/>
            </a:pPr>
            <a:endParaRPr/>
          </a:p>
          <a:p>
            <a:pPr marL="0" lvl="0" indent="0" algn="l" rtl="0">
              <a:spcBef>
                <a:spcPts val="0"/>
              </a:spcBef>
              <a:spcAft>
                <a:spcPts val="0"/>
              </a:spcAft>
              <a:buNone/>
            </a:pPr>
            <a:r>
              <a:rPr lang="ru"/>
              <a:t>Так или иначе, из описания вашего решения должно быть понятно следующее:</a:t>
            </a:r>
            <a:endParaRPr/>
          </a:p>
          <a:p>
            <a:pPr marL="457200" lvl="0" indent="-298450" algn="l" rtl="0">
              <a:spcBef>
                <a:spcPts val="0"/>
              </a:spcBef>
              <a:spcAft>
                <a:spcPts val="0"/>
              </a:spcAft>
              <a:buSzPts val="1100"/>
              <a:buChar char="-"/>
            </a:pPr>
            <a:r>
              <a:rPr lang="ru"/>
              <a:t>чья проблема решается</a:t>
            </a:r>
            <a:endParaRPr/>
          </a:p>
          <a:p>
            <a:pPr marL="457200" lvl="0" indent="-298450" algn="l" rtl="0">
              <a:spcBef>
                <a:spcPts val="0"/>
              </a:spcBef>
              <a:spcAft>
                <a:spcPts val="0"/>
              </a:spcAft>
              <a:buSzPts val="1100"/>
              <a:buChar char="-"/>
            </a:pPr>
            <a:r>
              <a:rPr lang="ru"/>
              <a:t>что это за проблема</a:t>
            </a:r>
            <a:endParaRPr/>
          </a:p>
          <a:p>
            <a:pPr marL="457200" lvl="0" indent="-298450" algn="l" rtl="0">
              <a:spcBef>
                <a:spcPts val="0"/>
              </a:spcBef>
              <a:spcAft>
                <a:spcPts val="0"/>
              </a:spcAft>
              <a:buSzPts val="1100"/>
              <a:buChar char="-"/>
            </a:pPr>
            <a:r>
              <a:rPr lang="ru"/>
              <a:t>что представляет собой ваше решение</a:t>
            </a:r>
            <a:endParaRPr/>
          </a:p>
          <a:p>
            <a:pPr marL="457200" lvl="0" indent="-298450" algn="l" rtl="0">
              <a:spcBef>
                <a:spcPts val="0"/>
              </a:spcBef>
              <a:spcAft>
                <a:spcPts val="0"/>
              </a:spcAft>
              <a:buSzPts val="1100"/>
              <a:buChar char="-"/>
            </a:pPr>
            <a:r>
              <a:rPr lang="ru"/>
              <a:t>чем оно лучше аналогичных</a:t>
            </a:r>
            <a:endParaRPr/>
          </a:p>
          <a:p>
            <a:pPr marL="0" lvl="0" indent="0" algn="l" rtl="0">
              <a:spcBef>
                <a:spcPts val="0"/>
              </a:spcBef>
              <a:spcAft>
                <a:spcPts val="0"/>
              </a:spcAft>
              <a:buNone/>
            </a:pPr>
            <a:endParaRPr/>
          </a:p>
          <a:p>
            <a:pPr marL="0" lvl="0" indent="0" algn="l" rtl="0">
              <a:spcBef>
                <a:spcPts val="0"/>
              </a:spcBef>
              <a:spcAft>
                <a:spcPts val="0"/>
              </a:spcAft>
              <a:buNone/>
            </a:pPr>
            <a:r>
              <a:rPr lang="ru"/>
              <a:t>Например</a:t>
            </a:r>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Для </a:t>
            </a:r>
            <a:r>
              <a:rPr lang="ru" b="1">
                <a:solidFill>
                  <a:schemeClr val="dk1"/>
                </a:solidFill>
              </a:rPr>
              <a:t>&lt;мам с колясками&gt;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которым нужно </a:t>
            </a:r>
            <a:r>
              <a:rPr lang="ru" b="1">
                <a:solidFill>
                  <a:schemeClr val="dk1"/>
                </a:solidFill>
              </a:rPr>
              <a:t>&lt;два раза в день гулять с ребенком&gt;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наше </a:t>
            </a:r>
            <a:r>
              <a:rPr lang="ru" b="1">
                <a:solidFill>
                  <a:schemeClr val="dk1"/>
                </a:solidFill>
              </a:rPr>
              <a:t>&lt;мобильное приложение&gt;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будет </a:t>
            </a:r>
            <a:r>
              <a:rPr lang="ru" b="1">
                <a:solidFill>
                  <a:schemeClr val="dk1"/>
                </a:solidFill>
              </a:rPr>
              <a:t>&lt;строить удобные и интересные пешеходные маршруты прогулок&gt;.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отличие от </a:t>
            </a:r>
            <a:r>
              <a:rPr lang="ru" b="1">
                <a:solidFill>
                  <a:schemeClr val="dk1"/>
                </a:solidFill>
              </a:rPr>
              <a:t>&lt;Яндекс.Карт, Google Maps и 2Gis&gt;</a:t>
            </a:r>
            <a:r>
              <a:rPr lang="ru">
                <a:solidFill>
                  <a:schemeClr val="dk1"/>
                </a:solidFill>
              </a:rPr>
              <a:t>, наше приложение будет лучше тем,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что </a:t>
            </a:r>
            <a:r>
              <a:rPr lang="ru" b="1">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Зачем их искать?</a:t>
            </a:r>
            <a:r>
              <a:rPr lang="ru">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ru"/>
              <a:t>Слайд можно оформить в виде простой таблицы, из которой </a:t>
            </a:r>
            <a:r>
              <a:rPr lang="ru" b="1"/>
              <a:t>понятны интересы стейкхолдеров и как они могут повлиять</a:t>
            </a:r>
            <a:r>
              <a:rPr lang="ru"/>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a:p>
          <a:p>
            <a:pPr marL="0" lvl="0" indent="0" algn="l" rtl="0">
              <a:spcBef>
                <a:spcPts val="0"/>
              </a:spcBef>
              <a:spcAft>
                <a:spcPts val="0"/>
              </a:spcAft>
              <a:buNone/>
            </a:pPr>
            <a:r>
              <a:rPr lang="ru"/>
              <a:t>Если вы достаточно хорошо изучили проблему, можете изложить свои наблюдения в виде диаграммы связей</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e49c100d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fe49c100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вы можете выписать вопросы, которые появились у вас на начальном этапе работы над проектом.</a:t>
            </a:r>
            <a:endParaRPr/>
          </a:p>
          <a:p>
            <a:pPr marL="0" lvl="0" indent="0" algn="l" rtl="0">
              <a:spcBef>
                <a:spcPts val="0"/>
              </a:spcBef>
              <a:spcAft>
                <a:spcPts val="0"/>
              </a:spcAft>
              <a:buNone/>
            </a:pPr>
            <a:r>
              <a:rPr lang="ru"/>
              <a:t>Постарайтесь воздержаться от вопросов вроде где нам рекламировать ваш продукт или как бороться с конкурентами — пока никакого продукта нет, эти вопросы преждевременны.</a:t>
            </a:r>
            <a:endParaRPr/>
          </a:p>
          <a:p>
            <a:pPr marL="0" lvl="0" indent="0" algn="l" rtl="0">
              <a:spcBef>
                <a:spcPts val="0"/>
              </a:spcBef>
              <a:spcAft>
                <a:spcPts val="0"/>
              </a:spcAft>
              <a:buNone/>
            </a:pPr>
            <a:endParaRPr/>
          </a:p>
          <a:p>
            <a:pPr marL="0" lvl="0" indent="0" algn="l" rtl="0">
              <a:spcBef>
                <a:spcPts val="0"/>
              </a:spcBef>
              <a:spcAft>
                <a:spcPts val="0"/>
              </a:spcAft>
              <a:buNone/>
            </a:pPr>
            <a:r>
              <a:rPr lang="ru"/>
              <a:t>Обсудите с командой, как будете проводить исследование, и выпишите то, что осталось для вас непонятным.</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790972" y="3778934"/>
            <a:ext cx="1419712"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582216"/>
            <a:ext cx="8062912" cy="1102519"/>
          </a:xfrm>
        </p:spPr>
        <p:txBody>
          <a:bodyPr anchor="b">
            <a:normAutofit/>
          </a:bodyPr>
          <a:lstStyle>
            <a:lvl1pPr algn="r">
              <a:defRPr sz="4400"/>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540544" y="1687710"/>
            <a:ext cx="8062912" cy="131445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1371600" y="4509492"/>
            <a:ext cx="5791200" cy="273844"/>
          </a:xfrm>
        </p:spPr>
        <p:txBody>
          <a:bodyPr tIns="0" bIns="0" anchor="t"/>
          <a:lstStyle>
            <a:lvl1pPr algn="r">
              <a:defRPr sz="1000"/>
            </a:lvl1pPr>
          </a:lstStyle>
          <a:p>
            <a:fld id="{0106B4A3-4212-4E39-93DE-E053E8F69C28}" type="datetimeFigureOut">
              <a:rPr lang="en-US" smtClean="0"/>
              <a:t>4/17/25</a:t>
            </a:fld>
            <a:endParaRPr lang="en-US"/>
          </a:p>
        </p:txBody>
      </p:sp>
      <p:sp>
        <p:nvSpPr>
          <p:cNvPr id="17" name="Нижний колонтитул 16"/>
          <p:cNvSpPr>
            <a:spLocks noGrp="1"/>
          </p:cNvSpPr>
          <p:nvPr>
            <p:ph type="ftr" sz="quarter" idx="11"/>
          </p:nvPr>
        </p:nvSpPr>
        <p:spPr>
          <a:xfrm>
            <a:off x="1371600" y="4238028"/>
            <a:ext cx="5791200" cy="273844"/>
          </a:xfrm>
        </p:spPr>
        <p:txBody>
          <a:bodyPr tIns="0" bIns="0" anchor="b"/>
          <a:lstStyle>
            <a:lvl1pPr algn="r">
              <a:defRPr sz="1100"/>
            </a:lvl1pPr>
          </a:lstStyle>
          <a:p>
            <a:endParaRPr kumimoji="0" lang="en-US"/>
          </a:p>
        </p:txBody>
      </p:sp>
      <p:sp>
        <p:nvSpPr>
          <p:cNvPr id="29" name="Номер слайда 28"/>
          <p:cNvSpPr>
            <a:spLocks noGrp="1"/>
          </p:cNvSpPr>
          <p:nvPr>
            <p:ph type="sldNum" sz="quarter" idx="12"/>
          </p:nvPr>
        </p:nvSpPr>
        <p:spPr>
          <a:xfrm>
            <a:off x="8392247" y="4314231"/>
            <a:ext cx="502920" cy="273844"/>
          </a:xfrm>
        </p:spPr>
        <p:txBody>
          <a:bodyPr anchor="ctr"/>
          <a:lstStyle>
            <a:lvl1pPr algn="ctr">
              <a:defRPr sz="1300">
                <a:solidFill>
                  <a:srgbClr val="FFFFFF"/>
                </a:solidFill>
              </a:defRPr>
            </a:lvl1p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0620"/>
            <a:ext cx="8229600" cy="1049274"/>
          </a:xfrm>
        </p:spPr>
        <p:txBody>
          <a:bodyPr/>
          <a:lstStyle/>
          <a:p>
            <a:r>
              <a:rPr kumimoji="0" lang="ru-RU"/>
              <a:t>Образец заголовка</a:t>
            </a:r>
            <a:endParaRPr kumimoji="0" lang="en-US"/>
          </a:p>
        </p:txBody>
      </p:sp>
      <p:sp>
        <p:nvSpPr>
          <p:cNvPr id="3" name="Объект 2"/>
          <p:cNvSpPr>
            <a:spLocks noGrp="1"/>
          </p:cNvSpPr>
          <p:nvPr>
            <p:ph idx="1"/>
          </p:nvPr>
        </p:nvSpPr>
        <p:spPr>
          <a:xfrm>
            <a:off x="457200" y="1412106"/>
            <a:ext cx="8229600" cy="3429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a:xfrm>
            <a:off x="4791456" y="4860036"/>
            <a:ext cx="2133600" cy="226314"/>
          </a:xfrm>
        </p:spPr>
        <p:txBody>
          <a:bodyPr/>
          <a:lstStyle/>
          <a:p>
            <a:fld id="{0106B4A3-4212-4E39-93DE-E053E8F69C28}" type="datetimeFigureOut">
              <a:rPr lang="en-US" smtClean="0"/>
              <a:t>4/17/25</a:t>
            </a:fld>
            <a:endParaRPr lang="en-US"/>
          </a:p>
        </p:txBody>
      </p:sp>
      <p:sp>
        <p:nvSpPr>
          <p:cNvPr id="5" name="Нижний колонтитул 4"/>
          <p:cNvSpPr>
            <a:spLocks noGrp="1"/>
          </p:cNvSpPr>
          <p:nvPr>
            <p:ph type="ftr" sz="quarter" idx="11"/>
          </p:nvPr>
        </p:nvSpPr>
        <p:spPr>
          <a:xfrm>
            <a:off x="457200" y="4860727"/>
            <a:ext cx="4260056" cy="225623"/>
          </a:xfrm>
        </p:spPr>
        <p:txBody>
          <a:bodyPr/>
          <a:lstStyle/>
          <a:p>
            <a:endParaRPr kumimoji="0" lang="en-US"/>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5276"/>
            <a:ext cx="9129932" cy="5127674"/>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790972" y="70339"/>
            <a:ext cx="1419712"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4857750"/>
            <a:ext cx="2133600" cy="228600"/>
          </a:xfrm>
        </p:spPr>
        <p:txBody>
          <a:bodyPr/>
          <a:lstStyle/>
          <a:p>
            <a:fld id="{0106B4A3-4212-4E39-93DE-E053E8F69C28}" type="datetimeFigureOut">
              <a:rPr lang="en-US" smtClean="0"/>
              <a:t>4/17/25</a:t>
            </a:fld>
            <a:endParaRPr lang="en-US"/>
          </a:p>
        </p:txBody>
      </p:sp>
      <p:sp>
        <p:nvSpPr>
          <p:cNvPr id="5" name="Нижний колонтитул 4"/>
          <p:cNvSpPr>
            <a:spLocks noGrp="1"/>
          </p:cNvSpPr>
          <p:nvPr>
            <p:ph type="ftr" sz="quarter" idx="11"/>
          </p:nvPr>
        </p:nvSpPr>
        <p:spPr>
          <a:xfrm>
            <a:off x="2619376" y="4860727"/>
            <a:ext cx="4260056" cy="225623"/>
          </a:xfrm>
        </p:spPr>
        <p:txBody>
          <a:bodyPr/>
          <a:lstStyle/>
          <a:p>
            <a:endParaRPr kumimoji="0" lang="en-US"/>
          </a:p>
        </p:txBody>
      </p:sp>
      <p:sp>
        <p:nvSpPr>
          <p:cNvPr id="6" name="Номер слайда 5"/>
          <p:cNvSpPr>
            <a:spLocks noGrp="1"/>
          </p:cNvSpPr>
          <p:nvPr>
            <p:ph type="sldNum" sz="quarter" idx="12"/>
          </p:nvPr>
        </p:nvSpPr>
        <p:spPr>
          <a:xfrm>
            <a:off x="8451056" y="607219"/>
            <a:ext cx="502920" cy="225623"/>
          </a:xfrm>
        </p:spPr>
        <p:txBody>
          <a:bodyPr/>
          <a:lstStyle/>
          <a:p>
            <a:pPr marL="0" lvl="0" indent="0" algn="r" rtl="0">
              <a:spcBef>
                <a:spcPts val="0"/>
              </a:spcBef>
              <a:spcAft>
                <a:spcPts val="0"/>
              </a:spcAft>
              <a:buNone/>
            </a:pPr>
            <a:fld id="{00000000-1234-1234-1234-123412341234}" type="slidenum">
              <a:rPr lang="ru" smtClean="0"/>
              <a:t>‹#›</a:t>
            </a:fld>
            <a:endParaRPr lang="ru"/>
          </a:p>
        </p:txBody>
      </p:sp>
      <p:cxnSp>
        <p:nvCxnSpPr>
          <p:cNvPr id="11" name="Прямая соединительная линия 10"/>
          <p:cNvCxnSpPr/>
          <p:nvPr/>
        </p:nvCxnSpPr>
        <p:spPr>
          <a:xfrm rot="10800000">
            <a:off x="6468795" y="7036"/>
            <a:ext cx="2672861" cy="142515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5276"/>
            <a:ext cx="9136966" cy="513295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03599"/>
            <a:ext cx="7239000" cy="1021556"/>
          </a:xfrm>
        </p:spPr>
        <p:txBody>
          <a:bodyPr anchor="ctr"/>
          <a:lstStyle>
            <a:lvl1pPr marL="0" algn="l">
              <a:buNone/>
              <a:defRPr sz="3600" b="1"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381000" y="1225152"/>
            <a:ext cx="3886200" cy="17145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a:t>Образец заголовка</a:t>
            </a:r>
            <a:endParaRPr kumimoji="0" lang="en-US"/>
          </a:p>
        </p:txBody>
      </p:sp>
      <p:sp>
        <p:nvSpPr>
          <p:cNvPr id="3" name="Объект 2"/>
          <p:cNvSpPr>
            <a:spLocks noGrp="1"/>
          </p:cNvSpPr>
          <p:nvPr>
            <p:ph sz="half" idx="1"/>
          </p:nvPr>
        </p:nvSpPr>
        <p:spPr>
          <a:xfrm>
            <a:off x="457200" y="1291828"/>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4648200" y="1291828"/>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4791456" y="4860727"/>
            <a:ext cx="2133600" cy="226314"/>
          </a:xfrm>
        </p:spPr>
        <p:txBody>
          <a:bodyPr/>
          <a:lstStyle/>
          <a:p>
            <a:fld id="{0106B4A3-4212-4E39-93DE-E053E8F69C28}" type="datetimeFigureOut">
              <a:rPr lang="en-US" smtClean="0"/>
              <a:t>4/17/25</a:t>
            </a:fld>
            <a:endParaRPr lang="en-US"/>
          </a:p>
        </p:txBody>
      </p:sp>
      <p:sp>
        <p:nvSpPr>
          <p:cNvPr id="6" name="Нижний колонтитул 5"/>
          <p:cNvSpPr>
            <a:spLocks noGrp="1"/>
          </p:cNvSpPr>
          <p:nvPr>
            <p:ph type="ftr" sz="quarter" idx="11"/>
          </p:nvPr>
        </p:nvSpPr>
        <p:spPr>
          <a:xfrm>
            <a:off x="457200" y="4860727"/>
            <a:ext cx="4260056" cy="226314"/>
          </a:xfrm>
        </p:spPr>
        <p:txBody>
          <a:bodyPr/>
          <a:lstStyle/>
          <a:p>
            <a:endParaRPr kumimoji="0" lang="en-US"/>
          </a:p>
        </p:txBody>
      </p:sp>
      <p:sp>
        <p:nvSpPr>
          <p:cNvPr id="7" name="Номер слайда 6"/>
          <p:cNvSpPr>
            <a:spLocks noGrp="1"/>
          </p:cNvSpPr>
          <p:nvPr>
            <p:ph type="sldNum" sz="quarter" idx="12"/>
          </p:nvPr>
        </p:nvSpPr>
        <p:spPr>
          <a:xfrm>
            <a:off x="7589520" y="4860727"/>
            <a:ext cx="502920" cy="226314"/>
          </a:xfrm>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18049"/>
            <a:ext cx="1066800" cy="4615434"/>
          </a:xfrm>
        </p:spPr>
        <p:txBody>
          <a:bodyPr vert="vert270" anchor="b"/>
          <a:lstStyle>
            <a:lvl1pPr marL="0" algn="ctr">
              <a:defRPr sz="3300" b="1">
                <a:ln w="6350">
                  <a:solidFill>
                    <a:schemeClr val="tx1"/>
                  </a:solidFill>
                </a:ln>
                <a:solidFill>
                  <a:schemeClr val="tx1"/>
                </a:solidFill>
              </a:defRPr>
            </a:lvl1pPr>
          </a:lstStyle>
          <a:p>
            <a:r>
              <a:rPr kumimoji="0" lang="ru-RU"/>
              <a:t>Образец заголовка</a:t>
            </a:r>
            <a:endParaRPr kumimoji="0" lang="en-US"/>
          </a:p>
        </p:txBody>
      </p:sp>
      <p:sp>
        <p:nvSpPr>
          <p:cNvPr id="3" name="Текст 2"/>
          <p:cNvSpPr>
            <a:spLocks noGrp="1"/>
          </p:cNvSpPr>
          <p:nvPr>
            <p:ph type="body" idx="1"/>
          </p:nvPr>
        </p:nvSpPr>
        <p:spPr>
          <a:xfrm>
            <a:off x="1365006" y="218049"/>
            <a:ext cx="581024" cy="226314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1365006" y="2570343"/>
            <a:ext cx="581024" cy="226314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Объект 4"/>
          <p:cNvSpPr>
            <a:spLocks noGrp="1"/>
          </p:cNvSpPr>
          <p:nvPr>
            <p:ph sz="quarter" idx="2"/>
          </p:nvPr>
        </p:nvSpPr>
        <p:spPr>
          <a:xfrm>
            <a:off x="2022230" y="218049"/>
            <a:ext cx="6858000" cy="226314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2022230" y="2570343"/>
            <a:ext cx="6858000" cy="226314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a:xfrm>
            <a:off x="4791456" y="4860727"/>
            <a:ext cx="2130552" cy="226314"/>
          </a:xfrm>
        </p:spPr>
        <p:txBody>
          <a:bodyPr/>
          <a:lstStyle/>
          <a:p>
            <a:fld id="{0106B4A3-4212-4E39-93DE-E053E8F69C28}" type="datetimeFigureOut">
              <a:rPr lang="en-US" smtClean="0"/>
              <a:t>4/17/25</a:t>
            </a:fld>
            <a:endParaRPr lang="en-US"/>
          </a:p>
        </p:txBody>
      </p:sp>
      <p:sp>
        <p:nvSpPr>
          <p:cNvPr id="8" name="Нижний колонтитул 7"/>
          <p:cNvSpPr>
            <a:spLocks noGrp="1"/>
          </p:cNvSpPr>
          <p:nvPr>
            <p:ph type="ftr" sz="quarter" idx="11"/>
          </p:nvPr>
        </p:nvSpPr>
        <p:spPr>
          <a:xfrm>
            <a:off x="457200" y="4860727"/>
            <a:ext cx="4261104" cy="226314"/>
          </a:xfrm>
        </p:spPr>
        <p:txBody>
          <a:bodyPr/>
          <a:lstStyle/>
          <a:p>
            <a:endParaRPr kumimoji="0" lang="en-US"/>
          </a:p>
        </p:txBody>
      </p:sp>
      <p:sp>
        <p:nvSpPr>
          <p:cNvPr id="9" name="Номер слайда 8"/>
          <p:cNvSpPr>
            <a:spLocks noGrp="1"/>
          </p:cNvSpPr>
          <p:nvPr>
            <p:ph type="sldNum" sz="quarter" idx="12"/>
          </p:nvPr>
        </p:nvSpPr>
        <p:spPr>
          <a:xfrm>
            <a:off x="7589520" y="4862322"/>
            <a:ext cx="502920" cy="226314"/>
          </a:xfrm>
        </p:spPr>
        <p:txBody>
          <a:bodyPr/>
          <a:lstStyle>
            <a:lvl1pPr algn="ctr">
              <a:defRPr/>
            </a:lvl1pPr>
          </a:lstStyle>
          <a:p>
            <a:pPr marL="0" lvl="0" indent="0" algn="r" rtl="0">
              <a:spcBef>
                <a:spcPts val="0"/>
              </a:spcBef>
              <a:spcAft>
                <a:spcPts val="0"/>
              </a:spcAft>
              <a:buNone/>
            </a:pPr>
            <a:fld id="{00000000-1234-1234-1234-123412341234}" type="slidenum">
              <a:rPr lang="ru" smtClean="0"/>
              <a:t>‹#›</a:t>
            </a:fld>
            <a:endParaRPr lang="ru"/>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106B4A3-4212-4E39-93DE-E053E8F69C28}" type="datetimeFigureOut">
              <a:rPr lang="en-US" smtClean="0"/>
              <a:t>4/17/25</a:t>
            </a:fld>
            <a:endParaRPr lang="en-US"/>
          </a:p>
        </p:txBody>
      </p:sp>
      <p:sp>
        <p:nvSpPr>
          <p:cNvPr id="4" name="Нижний колонтитул 3"/>
          <p:cNvSpPr>
            <a:spLocks noGrp="1"/>
          </p:cNvSpPr>
          <p:nvPr>
            <p:ph type="ftr" sz="quarter" idx="11"/>
          </p:nvPr>
        </p:nvSpPr>
        <p:spPr/>
        <p:txBody>
          <a:bodyPr/>
          <a:lstStyle/>
          <a:p>
            <a:endParaRPr kumimoji="0" lang="en-US"/>
          </a:p>
        </p:txBody>
      </p:sp>
      <p:sp>
        <p:nvSpPr>
          <p:cNvPr id="5" name="Номер слайда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4860727"/>
            <a:ext cx="2133600" cy="226314"/>
          </a:xfrm>
        </p:spPr>
        <p:txBody>
          <a:bodyPr/>
          <a:lstStyle/>
          <a:p>
            <a:fld id="{0106B4A3-4212-4E39-93DE-E053E8F69C28}" type="datetimeFigureOut">
              <a:rPr lang="en-US" smtClean="0"/>
              <a:t>4/17/25</a:t>
            </a:fld>
            <a:endParaRPr lang="en-US"/>
          </a:p>
        </p:txBody>
      </p:sp>
      <p:sp>
        <p:nvSpPr>
          <p:cNvPr id="3" name="Нижний колонтитул 2"/>
          <p:cNvSpPr>
            <a:spLocks noGrp="1"/>
          </p:cNvSpPr>
          <p:nvPr>
            <p:ph type="ftr" sz="quarter" idx="11"/>
          </p:nvPr>
        </p:nvSpPr>
        <p:spPr>
          <a:xfrm>
            <a:off x="457200" y="4861418"/>
            <a:ext cx="4260056" cy="225623"/>
          </a:xfrm>
        </p:spPr>
        <p:txBody>
          <a:bodyPr/>
          <a:lstStyle/>
          <a:p>
            <a:endParaRPr kumimoji="0" lang="en-US"/>
          </a:p>
        </p:txBody>
      </p:sp>
      <p:sp>
        <p:nvSpPr>
          <p:cNvPr id="4" name="Номер слайда 3"/>
          <p:cNvSpPr>
            <a:spLocks noGrp="1"/>
          </p:cNvSpPr>
          <p:nvPr>
            <p:ph type="sldNum" sz="quarter" idx="12"/>
          </p:nvPr>
        </p:nvSpPr>
        <p:spPr>
          <a:xfrm>
            <a:off x="7589520" y="4860727"/>
            <a:ext cx="502920" cy="226314"/>
          </a:xfrm>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275748"/>
            <a:ext cx="914400" cy="4457700"/>
          </a:xfrm>
        </p:spPr>
        <p:txBody>
          <a:bodyPr vert="vert270" anchor="b"/>
          <a:lstStyle>
            <a:lvl1pPr marL="0" marR="18288" algn="r">
              <a:spcBef>
                <a:spcPts val="0"/>
              </a:spcBef>
              <a:buNone/>
              <a:defRPr sz="2900" b="0" cap="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1135856" y="275748"/>
            <a:ext cx="2438400" cy="44577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Объект 3"/>
          <p:cNvSpPr>
            <a:spLocks noGrp="1"/>
          </p:cNvSpPr>
          <p:nvPr>
            <p:ph sz="half" idx="1"/>
          </p:nvPr>
        </p:nvSpPr>
        <p:spPr>
          <a:xfrm>
            <a:off x="3651250" y="240030"/>
            <a:ext cx="5276088" cy="449199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6278976" y="4917186"/>
            <a:ext cx="2133600" cy="226314"/>
          </a:xfrm>
        </p:spPr>
        <p:txBody>
          <a:bodyPr/>
          <a:lstStyle>
            <a:lvl1pPr>
              <a:defRPr sz="900"/>
            </a:lvl1pPr>
          </a:lstStyle>
          <a:p>
            <a:fld id="{0106B4A3-4212-4E39-93DE-E053E8F69C28}" type="datetimeFigureOut">
              <a:rPr lang="en-US" smtClean="0"/>
              <a:t>4/17/25</a:t>
            </a:fld>
            <a:endParaRPr lang="en-US"/>
          </a:p>
        </p:txBody>
      </p:sp>
      <p:sp>
        <p:nvSpPr>
          <p:cNvPr id="6" name="Нижний колонтитул 5"/>
          <p:cNvSpPr>
            <a:spLocks noGrp="1"/>
          </p:cNvSpPr>
          <p:nvPr>
            <p:ph type="ftr" sz="quarter" idx="11"/>
          </p:nvPr>
        </p:nvSpPr>
        <p:spPr>
          <a:xfrm>
            <a:off x="1135856" y="4917186"/>
            <a:ext cx="5143120" cy="226314"/>
          </a:xfrm>
        </p:spPr>
        <p:txBody>
          <a:bodyPr/>
          <a:lstStyle>
            <a:lvl1pPr>
              <a:defRPr sz="900"/>
            </a:lvl1pPr>
          </a:lstStyle>
          <a:p>
            <a:endParaRPr kumimoji="0" lang="en-US"/>
          </a:p>
        </p:txBody>
      </p:sp>
      <p:sp>
        <p:nvSpPr>
          <p:cNvPr id="7" name="Номер слайда 6"/>
          <p:cNvSpPr>
            <a:spLocks noGrp="1"/>
          </p:cNvSpPr>
          <p:nvPr>
            <p:ph type="sldNum" sz="quarter" idx="12"/>
          </p:nvPr>
        </p:nvSpPr>
        <p:spPr>
          <a:xfrm>
            <a:off x="8410576" y="4917186"/>
            <a:ext cx="502920" cy="226314"/>
          </a:xfrm>
        </p:spPr>
        <p:txBody>
          <a:bodyPr/>
          <a:lstStyle>
            <a:lvl1pPr>
              <a:defRPr sz="900"/>
            </a:lvl1pPr>
          </a:lstStyle>
          <a:p>
            <a:pPr marL="0" lvl="0" indent="0" algn="r" rtl="0">
              <a:spcBef>
                <a:spcPts val="0"/>
              </a:spcBef>
              <a:spcAft>
                <a:spcPts val="0"/>
              </a:spcAft>
              <a:buNone/>
            </a:pPr>
            <a:fld id="{00000000-1234-1234-1234-123412341234}" type="slidenum">
              <a:rPr lang="ru" smtClean="0"/>
              <a:t>‹#›</a:t>
            </a:fld>
            <a:endParaRPr lang="ru"/>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13172"/>
            <a:ext cx="914400" cy="4800600"/>
          </a:xfrm>
        </p:spPr>
        <p:txBody>
          <a:bodyPr vert="vert270" anchor="b"/>
          <a:lstStyle>
            <a:lvl1pPr marL="0" algn="l">
              <a:buNone/>
              <a:defRPr sz="3000" b="0" cap="all" baseline="0"/>
            </a:lvl1pPr>
          </a:lstStyle>
          <a:p>
            <a:r>
              <a:rPr kumimoji="0" lang="ru-RU"/>
              <a:t>Образец заголовка</a:t>
            </a:r>
            <a:endParaRPr kumimoji="0" lang="en-US"/>
          </a:p>
        </p:txBody>
      </p:sp>
      <p:sp>
        <p:nvSpPr>
          <p:cNvPr id="3" name="Рисунок 2"/>
          <p:cNvSpPr>
            <a:spLocks noGrp="1"/>
          </p:cNvSpPr>
          <p:nvPr>
            <p:ph type="pic" idx="1"/>
          </p:nvPr>
        </p:nvSpPr>
        <p:spPr>
          <a:xfrm>
            <a:off x="1138237" y="280475"/>
            <a:ext cx="7333488" cy="4114800"/>
          </a:xfrm>
          <a:solidFill>
            <a:schemeClr val="bg2">
              <a:shade val="50000"/>
            </a:schemeClr>
          </a:solidFill>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1143000" y="4400550"/>
            <a:ext cx="7333488" cy="51435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a:xfrm>
            <a:off x="6108192" y="4917186"/>
            <a:ext cx="2103120" cy="226314"/>
          </a:xfrm>
        </p:spPr>
        <p:txBody>
          <a:bodyPr/>
          <a:lstStyle>
            <a:lvl1pPr>
              <a:defRPr sz="900"/>
            </a:lvl1pPr>
          </a:lstStyle>
          <a:p>
            <a:fld id="{0106B4A3-4212-4E39-93DE-E053E8F69C28}" type="datetimeFigureOut">
              <a:rPr lang="en-US" smtClean="0"/>
              <a:t>4/17/25</a:t>
            </a:fld>
            <a:endParaRPr lang="en-US"/>
          </a:p>
        </p:txBody>
      </p:sp>
      <p:sp>
        <p:nvSpPr>
          <p:cNvPr id="6" name="Нижний колонтитул 5"/>
          <p:cNvSpPr>
            <a:spLocks noGrp="1"/>
          </p:cNvSpPr>
          <p:nvPr>
            <p:ph type="ftr" sz="quarter" idx="11"/>
          </p:nvPr>
        </p:nvSpPr>
        <p:spPr>
          <a:xfrm>
            <a:off x="1170432" y="4917877"/>
            <a:ext cx="4948072" cy="226314"/>
          </a:xfrm>
        </p:spPr>
        <p:txBody>
          <a:bodyPr/>
          <a:lstStyle>
            <a:lvl1pPr>
              <a:defRPr sz="900"/>
            </a:lvl1pPr>
          </a:lstStyle>
          <a:p>
            <a:endParaRPr kumimoji="0" lang="en-US"/>
          </a:p>
        </p:txBody>
      </p:sp>
      <p:sp>
        <p:nvSpPr>
          <p:cNvPr id="7" name="Номер слайда 6"/>
          <p:cNvSpPr>
            <a:spLocks noGrp="1"/>
          </p:cNvSpPr>
          <p:nvPr>
            <p:ph type="sldNum" sz="quarter" idx="12"/>
          </p:nvPr>
        </p:nvSpPr>
        <p:spPr>
          <a:xfrm>
            <a:off x="8217192" y="4917186"/>
            <a:ext cx="365760" cy="226314"/>
          </a:xfrm>
        </p:spPr>
        <p:txBody>
          <a:bodyPr/>
          <a:lstStyle>
            <a:lvl1pPr algn="ctr">
              <a:defRPr sz="900"/>
            </a:lvl1pPr>
          </a:lstStyle>
          <a:p>
            <a:pPr marL="0" lvl="0" indent="0" algn="r" rtl="0">
              <a:spcBef>
                <a:spcPts val="0"/>
              </a:spcBef>
              <a:spcAft>
                <a:spcPts val="0"/>
              </a:spcAft>
              <a:buNone/>
            </a:pPr>
            <a:fld id="{00000000-1234-1234-1234-123412341234}" type="slidenum">
              <a:rPr lang="ru" smtClean="0"/>
              <a:t>‹#›</a:t>
            </a:fld>
            <a:endParaRPr lang="ru"/>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106B4A3-4212-4E39-93DE-E053E8F69C28}" type="datetimeFigureOut">
              <a:rPr lang="en-US" smtClean="0"/>
              <a:t>4/17/25</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285750"/>
            <a:ext cx="1905000" cy="4114800"/>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85750"/>
            <a:ext cx="6248400" cy="411480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106B4A3-4212-4E39-93DE-E053E8F69C28}" type="datetimeFigureOut">
              <a:rPr lang="en-US" smtClean="0"/>
              <a:t>4/17/25</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0552"/>
            <a:ext cx="9129932" cy="5127674"/>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5276"/>
            <a:ext cx="9136966" cy="513295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5" y="3711307"/>
            <a:ext cx="2672861" cy="142515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00620"/>
            <a:ext cx="8229600" cy="1049274"/>
          </a:xfrm>
          <a:prstGeom prst="rect">
            <a:avLst/>
          </a:prstGeom>
        </p:spPr>
        <p:txBody>
          <a:bodyPr vert="horz" anchor="ctr">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412106"/>
            <a:ext cx="8229600" cy="3429000"/>
          </a:xfrm>
          <a:prstGeom prst="rect">
            <a:avLst/>
          </a:prstGeom>
        </p:spPr>
        <p:txBody>
          <a:bodyPr vert="horz" anchor="t">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791456" y="4860727"/>
            <a:ext cx="2133600" cy="226314"/>
          </a:xfrm>
          <a:prstGeom prst="rect">
            <a:avLst/>
          </a:prstGeom>
        </p:spPr>
        <p:txBody>
          <a:bodyPr vert="horz" anchor="b"/>
          <a:lstStyle>
            <a:lvl1pPr algn="l" eaLnBrk="1" latinLnBrk="0" hangingPunct="1">
              <a:defRPr kumimoji="0" sz="1000" b="0">
                <a:solidFill>
                  <a:schemeClr val="tx1"/>
                </a:solidFill>
              </a:defRPr>
            </a:lvl1pPr>
          </a:lstStyle>
          <a:p>
            <a:fld id="{0106B4A3-4212-4E39-93DE-E053E8F69C28}" type="datetimeFigureOut">
              <a:rPr lang="en-US" smtClean="0"/>
              <a:t>4/17/25</a:t>
            </a:fld>
            <a:endParaRPr lang="en-US"/>
          </a:p>
        </p:txBody>
      </p:sp>
      <p:sp>
        <p:nvSpPr>
          <p:cNvPr id="3" name="Нижний колонтитул 2"/>
          <p:cNvSpPr>
            <a:spLocks noGrp="1"/>
          </p:cNvSpPr>
          <p:nvPr>
            <p:ph type="ftr" sz="quarter" idx="3"/>
          </p:nvPr>
        </p:nvSpPr>
        <p:spPr>
          <a:xfrm>
            <a:off x="457200" y="4861418"/>
            <a:ext cx="4260056" cy="225623"/>
          </a:xfrm>
          <a:prstGeom prst="rect">
            <a:avLst/>
          </a:prstGeom>
        </p:spPr>
        <p:txBody>
          <a:bodyPr vert="horz" anchor="b"/>
          <a:lstStyle>
            <a:lvl1pPr algn="r" eaLnBrk="1" latinLnBrk="0" hangingPunct="1">
              <a:defRPr kumimoji="0" sz="1000">
                <a:solidFill>
                  <a:schemeClr val="tx1"/>
                </a:solidFill>
              </a:defRPr>
            </a:lvl1pPr>
          </a:lstStyle>
          <a:p>
            <a:endParaRPr kumimoji="0" lang="en-US"/>
          </a:p>
        </p:txBody>
      </p:sp>
      <p:sp>
        <p:nvSpPr>
          <p:cNvPr id="23" name="Номер слайда 22"/>
          <p:cNvSpPr>
            <a:spLocks noGrp="1"/>
          </p:cNvSpPr>
          <p:nvPr>
            <p:ph type="sldNum" sz="quarter" idx="4"/>
          </p:nvPr>
        </p:nvSpPr>
        <p:spPr>
          <a:xfrm>
            <a:off x="7589520" y="4860727"/>
            <a:ext cx="502920" cy="226314"/>
          </a:xfrm>
          <a:prstGeom prst="rect">
            <a:avLst/>
          </a:prstGeom>
        </p:spPr>
        <p:txBody>
          <a:bodyPr vert="horz" anchor="b"/>
          <a:lstStyle>
            <a:lvl1pPr algn="ctr" eaLnBrk="1" latinLnBrk="0" hangingPunct="1">
              <a:defRPr kumimoji="0" sz="1200">
                <a:solidFill>
                  <a:schemeClr val="tx1"/>
                </a:solidFill>
              </a:defRPr>
            </a:lvl1pPr>
          </a:lstStyle>
          <a:p>
            <a:pPr marL="0" lvl="0" indent="0" algn="r" rtl="0">
              <a:spcBef>
                <a:spcPts val="0"/>
              </a:spcBef>
              <a:spcAft>
                <a:spcPts val="0"/>
              </a:spcAft>
              <a:buNone/>
            </a:pPr>
            <a:fld id="{00000000-1234-1234-1234-123412341234}" type="slidenum">
              <a:rPr lang="ru" smtClean="0"/>
              <a:t>‹#›</a:t>
            </a:fld>
            <a:endParaRPr lang="ru"/>
          </a:p>
        </p:txBody>
      </p:sp>
    </p:spTree>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sldNum="0"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511375"/>
            <a:ext cx="8520600" cy="1285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 dirty="0">
                <a:latin typeface="Nunito"/>
                <a:ea typeface="Nunito"/>
                <a:cs typeface="Nunito"/>
                <a:sym typeface="Nunito"/>
              </a:rPr>
              <a:t>Навигация к успеху</a:t>
            </a:r>
            <a:endParaRPr dirty="0">
              <a:latin typeface="Nunito"/>
              <a:ea typeface="Nunito"/>
              <a:cs typeface="Nunito"/>
              <a:sym typeface="Nunito"/>
            </a:endParaRPr>
          </a:p>
        </p:txBody>
      </p:sp>
      <p:sp>
        <p:nvSpPr>
          <p:cNvPr id="55" name="Google Shape;55;p13"/>
          <p:cNvSpPr txBox="1">
            <a:spLocks noGrp="1"/>
          </p:cNvSpPr>
          <p:nvPr>
            <p:ph type="subTitle" idx="1"/>
          </p:nvPr>
        </p:nvSpPr>
        <p:spPr>
          <a:xfrm>
            <a:off x="583216" y="547758"/>
            <a:ext cx="8062912" cy="1314450"/>
          </a:xfrm>
          <a:prstGeom prst="rect">
            <a:avLst/>
          </a:prstGeom>
          <a:noFill/>
          <a:ln>
            <a:noFill/>
          </a:ln>
        </p:spPr>
        <p:txBody>
          <a:bodyPr spcFirstLastPara="1" wrap="square" lIns="91425" tIns="91425" rIns="91425" bIns="91425" anchor="t" anchorCtr="0">
            <a:normAutofit fontScale="92500"/>
          </a:bodyPr>
          <a:lstStyle/>
          <a:p>
            <a:pPr marL="0" lvl="0" indent="0" algn="ctr" rtl="0">
              <a:spcBef>
                <a:spcPts val="0"/>
              </a:spcBef>
              <a:spcAft>
                <a:spcPts val="0"/>
              </a:spcAft>
              <a:buNone/>
            </a:pPr>
            <a:r>
              <a:rPr lang="ru" dirty="0">
                <a:ln>
                  <a:noFill/>
                </a:ln>
                <a:solidFill>
                  <a:schemeClr val="bg1"/>
                </a:solidFill>
                <a:highlight>
                  <a:srgbClr val="C0C0C0"/>
                </a:highlight>
                <a:latin typeface="Nunito"/>
                <a:ea typeface="Nunito"/>
                <a:cs typeface="Nunito"/>
                <a:sym typeface="Nunito"/>
              </a:rPr>
              <a:t>Самарский национальный исследовательский университет имени академика С.П.Королёва</a:t>
            </a:r>
            <a:endParaRPr dirty="0">
              <a:ln>
                <a:noFill/>
              </a:ln>
              <a:solidFill>
                <a:schemeClr val="bg1"/>
              </a:solidFill>
              <a:highlight>
                <a:srgbClr val="C0C0C0"/>
              </a:highlight>
              <a:latin typeface="Nunito"/>
              <a:ea typeface="Nunito"/>
              <a:cs typeface="Nunito"/>
              <a:sym typeface="Nunito"/>
            </a:endParaRPr>
          </a:p>
        </p:txBody>
      </p:sp>
      <p:sp>
        <p:nvSpPr>
          <p:cNvPr id="56" name="Google Shape;56;p13"/>
          <p:cNvSpPr txBox="1">
            <a:spLocks noGrp="1"/>
          </p:cNvSpPr>
          <p:nvPr>
            <p:ph type="subTitle" idx="4294967295"/>
          </p:nvPr>
        </p:nvSpPr>
        <p:spPr>
          <a:xfrm>
            <a:off x="121920" y="3714052"/>
            <a:ext cx="8521700" cy="792162"/>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latin typeface="Nunito"/>
                <a:ea typeface="Nunito"/>
                <a:cs typeface="Nunito"/>
                <a:sym typeface="Nunito"/>
              </a:rPr>
              <a:t>Инициативная разработка</a:t>
            </a:r>
            <a:endParaRPr dirty="0">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shade val="48000"/>
                <a:satMod val="230000"/>
              </a:schemeClr>
            </a:gs>
            <a:gs pos="24000">
              <a:schemeClr val="bg2">
                <a:shade val="92000"/>
                <a:satMod val="230000"/>
              </a:schemeClr>
            </a:gs>
            <a:gs pos="100000">
              <a:schemeClr val="bg2">
                <a:tint val="85000"/>
                <a:satMod val="400000"/>
              </a:schemeClr>
            </a:gs>
          </a:gsLst>
          <a:lin ang="5400000" scaled="1"/>
          <a:tileRect/>
        </a:gradFill>
        <a:effectLst/>
      </p:bgPr>
    </p:bg>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2882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Пользователь и его проблема</a:t>
            </a:r>
            <a:endParaRPr dirty="0">
              <a:latin typeface="Nunito"/>
              <a:ea typeface="Nunito"/>
              <a:cs typeface="Nunito"/>
              <a:sym typeface="Nunito"/>
            </a:endParaRPr>
          </a:p>
        </p:txBody>
      </p:sp>
      <p:sp>
        <p:nvSpPr>
          <p:cNvPr id="63" name="Google Shape;63;p14"/>
          <p:cNvSpPr txBox="1">
            <a:spLocks noGrp="1"/>
          </p:cNvSpPr>
          <p:nvPr>
            <p:ph type="body" idx="1"/>
          </p:nvPr>
        </p:nvSpPr>
        <p:spPr>
          <a:xfrm>
            <a:off x="311700" y="1152475"/>
            <a:ext cx="8180028" cy="3416400"/>
          </a:xfrm>
          <a:prstGeom prst="rect">
            <a:avLst/>
          </a:prstGeom>
        </p:spPr>
        <p:txBody>
          <a:bodyPr spcFirstLastPara="1" wrap="square" lIns="91425" tIns="91425" rIns="91425" bIns="91425" anchor="t" anchorCtr="0">
            <a:normAutofit lnSpcReduction="10000"/>
          </a:bodyPr>
          <a:lstStyle/>
          <a:p>
            <a:pPr algn="just">
              <a:buNone/>
            </a:pPr>
            <a:r>
              <a:rPr lang="ru-RU" sz="1800" dirty="0">
                <a:effectLst/>
                <a:latin typeface=""/>
              </a:rPr>
              <a:t>В последнее время возникают проблемы с тем, что судоходство, как вид грузоперевозок, постепенно уходит в тень. Этот способ транспортировки грузов утратил свою актуальность, и многие компании сталкиваются с финансовыми потерями и снижением популярности. К сожалению, это также приводит к утрате квалифицированных сотрудников. В результате, множество организаций не могут привлечь новых специалистов, что негативно сказывается на </a:t>
            </a:r>
            <a:r>
              <a:rPr lang="ru-RU" sz="1800" dirty="0" err="1">
                <a:effectLst/>
                <a:latin typeface=""/>
              </a:rPr>
              <a:t>всеи</a:t>
            </a:r>
            <a:r>
              <a:rPr lang="ru-RU" sz="1800" dirty="0">
                <a:effectLst/>
                <a:latin typeface=""/>
              </a:rPr>
              <a:t>̆ отрасли и не предвещает ничего хорошего. </a:t>
            </a:r>
            <a:endParaRPr lang="ru-RU" dirty="0">
              <a:latin typeface=""/>
            </a:endParaRPr>
          </a:p>
          <a:p>
            <a:pPr algn="just"/>
            <a:endParaRPr lang="ru-RU" sz="1800" b="1" dirty="0">
              <a:effectLst/>
              <a:latin typeface=""/>
            </a:endParaRPr>
          </a:p>
          <a:p>
            <a:pPr algn="just"/>
            <a:r>
              <a:rPr lang="ru-RU" sz="1800" b="1" dirty="0">
                <a:effectLst/>
                <a:latin typeface=""/>
              </a:rPr>
              <a:t>Наши клиенты — судоходные компании</a:t>
            </a:r>
            <a:r>
              <a:rPr lang="ru-RU" sz="1800" dirty="0">
                <a:effectLst/>
                <a:latin typeface=""/>
              </a:rPr>
              <a:t> по </a:t>
            </a:r>
            <a:r>
              <a:rPr lang="ru-RU" sz="1800" dirty="0" err="1">
                <a:effectLst/>
                <a:latin typeface=""/>
              </a:rPr>
              <a:t>всеи</a:t>
            </a:r>
            <a:r>
              <a:rPr lang="ru-RU" sz="1800" dirty="0">
                <a:effectLst/>
                <a:latin typeface=""/>
              </a:rPr>
              <a:t>̆ России, стремящиеся сохранить свою деятельность на плаву и стать привлекательными для нового поколения </a:t>
            </a:r>
            <a:endParaRPr lang="ru-RU" dirty="0">
              <a:latin typefa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проблема решается сейчас </a:t>
            </a:r>
            <a:endParaRPr dirty="0">
              <a:latin typeface="Nunito"/>
              <a:ea typeface="Nunito"/>
              <a:cs typeface="Nunito"/>
              <a:sym typeface="Nunito"/>
            </a:endParaRPr>
          </a:p>
        </p:txBody>
      </p:sp>
      <p:sp>
        <p:nvSpPr>
          <p:cNvPr id="69" name="Google Shape;69;p15"/>
          <p:cNvSpPr txBox="1">
            <a:spLocks noGrp="1"/>
          </p:cNvSpPr>
          <p:nvPr>
            <p:ph type="body" idx="1"/>
          </p:nvPr>
        </p:nvSpPr>
        <p:spPr>
          <a:xfrm>
            <a:off x="354372" y="1445083"/>
            <a:ext cx="7698444" cy="2486075"/>
          </a:xfrm>
          <a:prstGeom prst="rect">
            <a:avLst/>
          </a:prstGeom>
        </p:spPr>
        <p:txBody>
          <a:bodyPr spcFirstLastPara="1" wrap="square" lIns="91425" tIns="91425" rIns="91425" bIns="91425" anchor="t" anchorCtr="0">
            <a:normAutofit/>
          </a:bodyPr>
          <a:lstStyle/>
          <a:p>
            <a:pPr algn="just">
              <a:buFont typeface="+mj-lt"/>
              <a:buAutoNum type="arabicPeriod"/>
            </a:pPr>
            <a:r>
              <a:rPr lang="ru-RU" sz="1800" dirty="0">
                <a:effectLst/>
                <a:latin typeface=""/>
              </a:rPr>
              <a:t>Сотрудничество с университетами и колледжами, заключение целевых договоров </a:t>
            </a:r>
          </a:p>
          <a:p>
            <a:pPr algn="just">
              <a:buFont typeface="+mj-lt"/>
              <a:buAutoNum type="arabicPeriod"/>
            </a:pPr>
            <a:endParaRPr lang="ru-RU" sz="1800" dirty="0">
              <a:effectLst/>
              <a:latin typeface=""/>
            </a:endParaRPr>
          </a:p>
          <a:p>
            <a:pPr algn="just">
              <a:buFont typeface="+mj-lt"/>
              <a:buAutoNum type="arabicPeriod"/>
            </a:pPr>
            <a:r>
              <a:rPr lang="ru-RU" sz="1800" dirty="0">
                <a:effectLst/>
                <a:latin typeface=""/>
              </a:rPr>
              <a:t>Разработка новых программ адаптации </a:t>
            </a:r>
          </a:p>
          <a:p>
            <a:pPr algn="just">
              <a:buFont typeface="+mj-lt"/>
              <a:buAutoNum type="arabicPeriod"/>
            </a:pPr>
            <a:endParaRPr lang="ru-RU" sz="1800" dirty="0">
              <a:effectLst/>
              <a:latin typeface=""/>
            </a:endParaRPr>
          </a:p>
          <a:p>
            <a:pPr algn="just">
              <a:buFont typeface="+mj-lt"/>
              <a:buAutoNum type="arabicPeriod"/>
            </a:pPr>
            <a:r>
              <a:rPr lang="ru-RU" sz="1800" dirty="0">
                <a:effectLst/>
                <a:latin typeface=""/>
              </a:rPr>
              <a:t>Разработка социально-</a:t>
            </a:r>
            <a:r>
              <a:rPr lang="ru-RU" sz="1800" dirty="0" err="1">
                <a:effectLst/>
                <a:latin typeface=""/>
              </a:rPr>
              <a:t>экономическои</a:t>
            </a:r>
            <a:r>
              <a:rPr lang="ru-RU" sz="1800" dirty="0">
                <a:effectLst/>
                <a:latin typeface=""/>
              </a:rPr>
              <a:t>̆ поддержки сотрудников </a:t>
            </a:r>
          </a:p>
          <a:p>
            <a:pPr algn="just">
              <a:buFont typeface="+mj-lt"/>
              <a:buAutoNum type="arabicPeriod"/>
            </a:pPr>
            <a:endParaRPr lang="ru-RU" sz="1800" dirty="0">
              <a:effectLst/>
              <a:latin typeface=""/>
            </a:endParaRPr>
          </a:p>
          <a:p>
            <a:pPr algn="just">
              <a:buFont typeface="+mj-lt"/>
              <a:buAutoNum type="arabicPeriod"/>
            </a:pPr>
            <a:r>
              <a:rPr lang="ru-RU" sz="1800" dirty="0">
                <a:effectLst/>
                <a:latin typeface=""/>
              </a:rPr>
              <a:t>Различные льготы </a:t>
            </a:r>
          </a:p>
          <a:p>
            <a:pPr marL="0" lvl="0" indent="0" algn="l" rtl="0">
              <a:spcBef>
                <a:spcPts val="0"/>
              </a:spcBef>
              <a:spcAft>
                <a:spcPts val="0"/>
              </a:spcAft>
              <a:buNone/>
            </a:pPr>
            <a:endParaRPr sz="1400" dirty="0">
              <a:solidFill>
                <a:srgbClr val="980000"/>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Решение</a:t>
            </a:r>
            <a:endParaRPr>
              <a:latin typeface="Nunito"/>
              <a:ea typeface="Nunito"/>
              <a:cs typeface="Nunito"/>
              <a:sym typeface="Nunito"/>
            </a:endParaRPr>
          </a:p>
        </p:txBody>
      </p:sp>
      <p:sp>
        <p:nvSpPr>
          <p:cNvPr id="75" name="Google Shape;75;p16"/>
          <p:cNvSpPr txBox="1">
            <a:spLocks noGrp="1"/>
          </p:cNvSpPr>
          <p:nvPr>
            <p:ph type="body" idx="1"/>
          </p:nvPr>
        </p:nvSpPr>
        <p:spPr>
          <a:xfrm>
            <a:off x="311700" y="1152475"/>
            <a:ext cx="5793300" cy="3416400"/>
          </a:xfrm>
          <a:prstGeom prst="rect">
            <a:avLst/>
          </a:prstGeom>
        </p:spPr>
        <p:txBody>
          <a:bodyPr spcFirstLastPara="1" wrap="square" lIns="91425" tIns="91425" rIns="91425" bIns="91425" anchor="t" anchorCtr="0">
            <a:normAutofit fontScale="77500" lnSpcReduction="20000"/>
          </a:bodyPr>
          <a:lstStyle/>
          <a:p>
            <a:pPr marL="0" lvl="0" indent="0" algn="just" rtl="0">
              <a:spcBef>
                <a:spcPts val="0"/>
              </a:spcBef>
              <a:spcAft>
                <a:spcPts val="0"/>
              </a:spcAft>
              <a:buNone/>
            </a:pPr>
            <a:r>
              <a:rPr lang="ru" dirty="0">
                <a:latin typeface="Nunito"/>
                <a:ea typeface="Nunito"/>
                <a:cs typeface="Nunito"/>
                <a:sym typeface="Nunito"/>
              </a:rPr>
              <a:t>Наше решение – конструктор по привлечению молодых специалистов. </a:t>
            </a:r>
          </a:p>
          <a:p>
            <a:pPr marL="0" lvl="0" indent="0" algn="just" rtl="0">
              <a:spcBef>
                <a:spcPts val="0"/>
              </a:spcBef>
              <a:spcAft>
                <a:spcPts val="0"/>
              </a:spcAft>
              <a:buNone/>
            </a:pPr>
            <a:r>
              <a:rPr lang="ru" dirty="0">
                <a:latin typeface="Nunito"/>
                <a:ea typeface="Nunito"/>
                <a:cs typeface="Nunito"/>
                <a:sym typeface="Nunito"/>
              </a:rPr>
              <a:t>Почему мы считаем что это станет решени ем нашей проблемы: </a:t>
            </a:r>
          </a:p>
          <a:p>
            <a:pPr lvl="0" indent="-457200" algn="just" rtl="0">
              <a:spcBef>
                <a:spcPts val="0"/>
              </a:spcBef>
              <a:spcAft>
                <a:spcPts val="0"/>
              </a:spcAft>
              <a:buFont typeface="Wingdings" pitchFamily="2" charset="2"/>
              <a:buChar char="ü"/>
            </a:pPr>
            <a:r>
              <a:rPr lang="ru-RU" dirty="0">
                <a:latin typeface="Nunito"/>
                <a:ea typeface="Nunito"/>
                <a:cs typeface="Nunito"/>
                <a:sym typeface="Nunito"/>
              </a:rPr>
              <a:t>С</a:t>
            </a:r>
            <a:r>
              <a:rPr lang="ru" dirty="0">
                <a:latin typeface="Nunito"/>
                <a:ea typeface="Nunito"/>
                <a:cs typeface="Nunito"/>
                <a:sym typeface="Nunito"/>
              </a:rPr>
              <a:t>труктурированная оценка различных методов рекрутинга </a:t>
            </a:r>
          </a:p>
          <a:p>
            <a:pPr lvl="0" indent="-457200" algn="just" rtl="0">
              <a:spcBef>
                <a:spcPts val="0"/>
              </a:spcBef>
              <a:spcAft>
                <a:spcPts val="0"/>
              </a:spcAft>
              <a:buFont typeface="Wingdings" pitchFamily="2" charset="2"/>
              <a:buChar char="ü"/>
            </a:pPr>
            <a:r>
              <a:rPr lang="ru" dirty="0">
                <a:latin typeface="Nunito"/>
                <a:ea typeface="Nunito"/>
                <a:cs typeface="Nunito"/>
                <a:sym typeface="Nunito"/>
              </a:rPr>
              <a:t>Помощь в создании стратегии привлечения, которая подходит конкрентно компании </a:t>
            </a:r>
          </a:p>
          <a:p>
            <a:pPr lvl="0" indent="-457200" algn="just" rtl="0">
              <a:spcBef>
                <a:spcPts val="0"/>
              </a:spcBef>
              <a:spcAft>
                <a:spcPts val="0"/>
              </a:spcAft>
              <a:buFont typeface="Wingdings" pitchFamily="2" charset="2"/>
              <a:buChar char="ü"/>
            </a:pPr>
            <a:r>
              <a:rPr lang="ru" dirty="0">
                <a:latin typeface="Nunito"/>
                <a:ea typeface="Nunito"/>
                <a:cs typeface="Nunito"/>
                <a:sym typeface="Nunito"/>
              </a:rPr>
              <a:t>Реализация выбранной стратегии</a:t>
            </a:r>
          </a:p>
          <a:p>
            <a:pPr lvl="0" indent="-457200" algn="l" rtl="0">
              <a:spcBef>
                <a:spcPts val="0"/>
              </a:spcBef>
              <a:spcAft>
                <a:spcPts val="0"/>
              </a:spcAft>
              <a:buFont typeface="Wingdings" pitchFamily="2" charset="2"/>
              <a:buChar char="ü"/>
            </a:pPr>
            <a:endParaRPr lang="ru" dirty="0">
              <a:latin typeface="Nunito"/>
              <a:ea typeface="Nunito"/>
              <a:cs typeface="Nunito"/>
              <a:sym typeface="Nunito"/>
            </a:endParaRPr>
          </a:p>
          <a:p>
            <a:pPr marL="285750" lvl="0" indent="-285750" algn="l" rtl="0">
              <a:spcBef>
                <a:spcPts val="0"/>
              </a:spcBef>
              <a:spcAft>
                <a:spcPts val="0"/>
              </a:spcAft>
              <a:buFont typeface="Wingdings" pitchFamily="2" charset="2"/>
              <a:buChar char="ü"/>
            </a:pPr>
            <a:endParaRPr dirty="0">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это работает</a:t>
            </a:r>
            <a:endParaRPr dirty="0">
              <a:latin typeface="Nunito"/>
              <a:ea typeface="Nunito"/>
              <a:cs typeface="Nunito"/>
              <a:sym typeface="Nunito"/>
            </a:endParaRPr>
          </a:p>
        </p:txBody>
      </p:sp>
      <p:sp>
        <p:nvSpPr>
          <p:cNvPr id="2" name="Прямоугольник 1"/>
          <p:cNvSpPr/>
          <p:nvPr/>
        </p:nvSpPr>
        <p:spPr>
          <a:xfrm>
            <a:off x="390144" y="1281613"/>
            <a:ext cx="4572000" cy="3323987"/>
          </a:xfrm>
          <a:prstGeom prst="rect">
            <a:avLst/>
          </a:prstGeom>
        </p:spPr>
        <p:txBody>
          <a:bodyPr>
            <a:spAutoFit/>
          </a:bodyPr>
          <a:lstStyle/>
          <a:p>
            <a:pPr algn="just"/>
            <a:r>
              <a:rPr lang="ru-RU" dirty="0">
                <a:solidFill>
                  <a:schemeClr val="tx1">
                    <a:lumMod val="95000"/>
                  </a:schemeClr>
                </a:solidFill>
                <a:latin typeface=""/>
              </a:rPr>
              <a:t>Предлагаемый конструктор представляет собой специализированный инструмент для судоходных компаний, нацеленный на оптимизацию стратегий привлечения молодых специалистов. Он позволяет структурированно оценить различные подходы к </a:t>
            </a:r>
            <a:r>
              <a:rPr lang="ru-RU" dirty="0" err="1">
                <a:solidFill>
                  <a:schemeClr val="tx1">
                    <a:lumMod val="95000"/>
                  </a:schemeClr>
                </a:solidFill>
                <a:latin typeface=""/>
              </a:rPr>
              <a:t>рекрутингу</a:t>
            </a:r>
            <a:r>
              <a:rPr lang="ru-RU" dirty="0">
                <a:solidFill>
                  <a:schemeClr val="tx1">
                    <a:lumMod val="95000"/>
                  </a:schemeClr>
                </a:solidFill>
                <a:latin typeface=""/>
              </a:rPr>
              <a:t>, выбрать наиболее релевантный, исходя из целей компании и специфики целевой аудитории, а также получить доступ к экспертным рекомендациям по эффективной реализации выбранной стратегии. Использование конструктора способствует повышению эффективности рекрутинговых кампаний, снижению затрат на привлечение персонала и укреплению кадрового потенциала компании за счет привлечения квалифицированных молодых специалистов.</a:t>
            </a:r>
          </a:p>
        </p:txBody>
      </p:sp>
      <p:sp>
        <p:nvSpPr>
          <p:cNvPr id="3" name="Прямоугольник 2"/>
          <p:cNvSpPr/>
          <p:nvPr/>
        </p:nvSpPr>
        <p:spPr>
          <a:xfrm>
            <a:off x="5126736" y="786384"/>
            <a:ext cx="3852672" cy="4120896"/>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
                <a:cs typeface="Arial" panose="020B0604020202020204" pitchFamily="34" charset="0"/>
              </a:rPr>
              <a:t>Представьте, что у вас есть список разных способов привлечь молодежь в вашу компанию (например, стажировки, реклама в университетах, конкурсы или экскурсии). Вы выбираете из этого списка тот, который вам кажется наиболее подходящим. Как только вы сделали выбор, конструктор “выдает” вам полезные советы и рекомендации: как лучше организовать стажировку, какие слова использовать в рекламе, как провести конкурс, чтобы он привлек внимание лучших кандидатов. Все просто: выбираете – и получаете совет!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153204" y="170705"/>
            <a:ext cx="8990796"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Заинтересованные стороны / стейкхолдеры</a:t>
            </a:r>
            <a:endParaRPr dirty="0">
              <a:latin typeface="Nunito"/>
              <a:ea typeface="Nunito"/>
              <a:cs typeface="Nunito"/>
              <a:sym typeface="Nunito"/>
            </a:endParaRPr>
          </a:p>
        </p:txBody>
      </p:sp>
      <p:sp>
        <p:nvSpPr>
          <p:cNvPr id="88" name="Google Shape;88;p18"/>
          <p:cNvSpPr txBox="1">
            <a:spLocks noGrp="1"/>
          </p:cNvSpPr>
          <p:nvPr>
            <p:ph type="body" idx="1"/>
          </p:nvPr>
        </p:nvSpPr>
        <p:spPr>
          <a:xfrm>
            <a:off x="311700" y="1823035"/>
            <a:ext cx="8497020" cy="2852597"/>
          </a:xfrm>
          <a:prstGeom prst="rect">
            <a:avLst/>
          </a:prstGeom>
        </p:spPr>
        <p:txBody>
          <a:bodyPr spcFirstLastPara="1" wrap="square" lIns="91425" tIns="91425" rIns="91425" bIns="91425" anchor="t" anchorCtr="0">
            <a:normAutofit/>
          </a:bodyPr>
          <a:lstStyle/>
          <a:p>
            <a:pPr algn="just">
              <a:buFont typeface="Wingdings" panose="05000000000000000000" pitchFamily="2" charset="2"/>
              <a:buChar char="ü"/>
            </a:pPr>
            <a:r>
              <a:rPr lang="ru-RU" sz="1800" b="1" dirty="0">
                <a:effectLst/>
                <a:latin typeface=""/>
              </a:rPr>
              <a:t>Студенты </a:t>
            </a:r>
            <a:r>
              <a:rPr lang="ru-RU" sz="1800" dirty="0">
                <a:effectLst/>
                <a:latin typeface=""/>
              </a:rPr>
              <a:t>– возможность хорошего заработка с нестандартным видом работы. И новые возможности</a:t>
            </a:r>
          </a:p>
          <a:p>
            <a:pPr algn="just">
              <a:buFont typeface="Wingdings" panose="05000000000000000000" pitchFamily="2" charset="2"/>
              <a:buChar char="ü"/>
            </a:pPr>
            <a:endParaRPr lang="ru-RU" sz="1800" dirty="0">
              <a:latin typeface=""/>
            </a:endParaRPr>
          </a:p>
          <a:p>
            <a:pPr algn="just">
              <a:buFont typeface="Wingdings" panose="05000000000000000000" pitchFamily="2" charset="2"/>
              <a:buChar char="ü"/>
            </a:pPr>
            <a:r>
              <a:rPr lang="ru-RU" sz="1800" b="1" dirty="0">
                <a:effectLst/>
                <a:latin typeface=""/>
              </a:rPr>
              <a:t>Руководители судоходных компаний </a:t>
            </a:r>
            <a:r>
              <a:rPr lang="ru-RU" sz="1800" dirty="0">
                <a:effectLst/>
                <a:latin typeface=""/>
              </a:rPr>
              <a:t>– приток молодых кадров, улучшение работы в компании за счёт наличия молодых специалистов, что помогает сделать компанию еще более привлекательной</a:t>
            </a:r>
          </a:p>
          <a:p>
            <a:pPr algn="just">
              <a:buFont typeface="Wingdings" panose="05000000000000000000" pitchFamily="2" charset="2"/>
              <a:buChar char="ü"/>
            </a:pPr>
            <a:endParaRPr lang="ru-RU" sz="1800" dirty="0">
              <a:latin typeface=""/>
            </a:endParaRPr>
          </a:p>
          <a:p>
            <a:pPr algn="just">
              <a:buFont typeface="Wingdings" panose="05000000000000000000" pitchFamily="2" charset="2"/>
              <a:buChar char="ü"/>
            </a:pPr>
            <a:r>
              <a:rPr lang="ru-RU" sz="1800" b="1" dirty="0">
                <a:effectLst/>
                <a:latin typeface=""/>
              </a:rPr>
              <a:t>Морские и речные университеты/колледжи </a:t>
            </a:r>
            <a:r>
              <a:rPr lang="ru-RU" sz="1800" dirty="0">
                <a:effectLst/>
                <a:latin typeface=""/>
              </a:rPr>
              <a:t>– приток новых студентов, развитие отрасли </a:t>
            </a:r>
            <a:endParaRPr lang="ru-RU" sz="1600" dirty="0">
              <a:latin typefac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8DE758-88F6-F36C-420F-6E20BE708D51}"/>
              </a:ext>
            </a:extLst>
          </p:cNvPr>
          <p:cNvSpPr>
            <a:spLocks noGrp="1"/>
          </p:cNvSpPr>
          <p:nvPr>
            <p:ph type="title"/>
          </p:nvPr>
        </p:nvSpPr>
        <p:spPr/>
        <p:txBody>
          <a:bodyPr>
            <a:normAutofit/>
          </a:bodyPr>
          <a:lstStyle/>
          <a:p>
            <a:r>
              <a:rPr lang="ru-RU" dirty="0">
                <a:latin typeface=""/>
              </a:rPr>
              <a:t>Анализ проведенного опроса</a:t>
            </a:r>
          </a:p>
        </p:txBody>
      </p:sp>
      <p:graphicFrame>
        <p:nvGraphicFramePr>
          <p:cNvPr id="4" name="Диаграмма 3">
            <a:extLst>
              <a:ext uri="{FF2B5EF4-FFF2-40B4-BE49-F238E27FC236}">
                <a16:creationId xmlns:a16="http://schemas.microsoft.com/office/drawing/2014/main" id="{8727D5A5-091C-9245-6529-0C838ED26619}"/>
              </a:ext>
            </a:extLst>
          </p:cNvPr>
          <p:cNvGraphicFramePr/>
          <p:nvPr>
            <p:extLst>
              <p:ext uri="{D42A27DB-BD31-4B8C-83A1-F6EECF244321}">
                <p14:modId xmlns:p14="http://schemas.microsoft.com/office/powerpoint/2010/main" val="2552789932"/>
              </p:ext>
            </p:extLst>
          </p:nvPr>
        </p:nvGraphicFramePr>
        <p:xfrm>
          <a:off x="272459" y="1447039"/>
          <a:ext cx="3924300" cy="2898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a:extLst>
              <a:ext uri="{FF2B5EF4-FFF2-40B4-BE49-F238E27FC236}">
                <a16:creationId xmlns:a16="http://schemas.microsoft.com/office/drawing/2014/main" id="{51BF6906-B3D2-7A33-4B42-E4418A2200B4}"/>
              </a:ext>
            </a:extLst>
          </p:cNvPr>
          <p:cNvGraphicFramePr/>
          <p:nvPr>
            <p:extLst>
              <p:ext uri="{D42A27DB-BD31-4B8C-83A1-F6EECF244321}">
                <p14:modId xmlns:p14="http://schemas.microsoft.com/office/powerpoint/2010/main" val="540786954"/>
              </p:ext>
            </p:extLst>
          </p:nvPr>
        </p:nvGraphicFramePr>
        <p:xfrm>
          <a:off x="4572000" y="1348466"/>
          <a:ext cx="4732818" cy="30959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9997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29B80F-B701-90A7-2CC3-8A77587D3A6A}"/>
              </a:ext>
            </a:extLst>
          </p:cNvPr>
          <p:cNvSpPr>
            <a:spLocks noGrp="1"/>
          </p:cNvSpPr>
          <p:nvPr>
            <p:ph type="title"/>
          </p:nvPr>
        </p:nvSpPr>
        <p:spPr>
          <a:xfrm>
            <a:off x="457200" y="267295"/>
            <a:ext cx="8229600" cy="1049274"/>
          </a:xfrm>
        </p:spPr>
        <p:txBody>
          <a:bodyPr>
            <a:normAutofit/>
          </a:bodyPr>
          <a:lstStyle/>
          <a:p>
            <a:r>
              <a:rPr lang="ru-RU" dirty="0">
                <a:latin typeface=""/>
              </a:rPr>
              <a:t>Анализ проведенного опроса</a:t>
            </a:r>
          </a:p>
        </p:txBody>
      </p:sp>
      <p:graphicFrame>
        <p:nvGraphicFramePr>
          <p:cNvPr id="3" name="Диаграмма 2">
            <a:extLst>
              <a:ext uri="{FF2B5EF4-FFF2-40B4-BE49-F238E27FC236}">
                <a16:creationId xmlns:a16="http://schemas.microsoft.com/office/drawing/2014/main" id="{16039976-7A8E-4508-51B0-17B9251CF237}"/>
              </a:ext>
            </a:extLst>
          </p:cNvPr>
          <p:cNvGraphicFramePr/>
          <p:nvPr>
            <p:extLst>
              <p:ext uri="{D42A27DB-BD31-4B8C-83A1-F6EECF244321}">
                <p14:modId xmlns:p14="http://schemas.microsoft.com/office/powerpoint/2010/main" val="3847203480"/>
              </p:ext>
            </p:extLst>
          </p:nvPr>
        </p:nvGraphicFramePr>
        <p:xfrm>
          <a:off x="-265037" y="1316569"/>
          <a:ext cx="4837037" cy="34548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a:extLst>
              <a:ext uri="{FF2B5EF4-FFF2-40B4-BE49-F238E27FC236}">
                <a16:creationId xmlns:a16="http://schemas.microsoft.com/office/drawing/2014/main" id="{8E68B329-32B5-BBD3-9C8E-AA445318875C}"/>
              </a:ext>
            </a:extLst>
          </p:cNvPr>
          <p:cNvGraphicFramePr/>
          <p:nvPr>
            <p:extLst>
              <p:ext uri="{D42A27DB-BD31-4B8C-83A1-F6EECF244321}">
                <p14:modId xmlns:p14="http://schemas.microsoft.com/office/powerpoint/2010/main" val="2047825160"/>
              </p:ext>
            </p:extLst>
          </p:nvPr>
        </p:nvGraphicFramePr>
        <p:xfrm>
          <a:off x="4724400" y="1666281"/>
          <a:ext cx="4419600" cy="31051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66886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8BF0F6-333B-7E1D-6206-9C99A8E11062}"/>
              </a:ext>
            </a:extLst>
          </p:cNvPr>
          <p:cNvSpPr>
            <a:spLocks noGrp="1"/>
          </p:cNvSpPr>
          <p:nvPr>
            <p:ph type="title"/>
          </p:nvPr>
        </p:nvSpPr>
        <p:spPr/>
        <p:txBody>
          <a:bodyPr>
            <a:normAutofit/>
          </a:bodyPr>
          <a:lstStyle/>
          <a:p>
            <a:r>
              <a:rPr lang="ru-RU" dirty="0">
                <a:latin typeface=""/>
              </a:rPr>
              <a:t>Анализ проведенного опроса</a:t>
            </a:r>
          </a:p>
        </p:txBody>
      </p:sp>
      <p:graphicFrame>
        <p:nvGraphicFramePr>
          <p:cNvPr id="3" name="Диаграмма 2">
            <a:extLst>
              <a:ext uri="{FF2B5EF4-FFF2-40B4-BE49-F238E27FC236}">
                <a16:creationId xmlns:a16="http://schemas.microsoft.com/office/drawing/2014/main" id="{11CA4563-B7CB-568F-7BFC-1D62268FE705}"/>
              </a:ext>
            </a:extLst>
          </p:cNvPr>
          <p:cNvGraphicFramePr/>
          <p:nvPr>
            <p:extLst>
              <p:ext uri="{D42A27DB-BD31-4B8C-83A1-F6EECF244321}">
                <p14:modId xmlns:p14="http://schemas.microsoft.com/office/powerpoint/2010/main" val="4204844067"/>
              </p:ext>
            </p:extLst>
          </p:nvPr>
        </p:nvGraphicFramePr>
        <p:xfrm>
          <a:off x="166798" y="1577974"/>
          <a:ext cx="4481402" cy="30077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a:extLst>
              <a:ext uri="{FF2B5EF4-FFF2-40B4-BE49-F238E27FC236}">
                <a16:creationId xmlns:a16="http://schemas.microsoft.com/office/drawing/2014/main" id="{D10370C2-39E4-8CA5-6C7A-89A9DA437BE2}"/>
              </a:ext>
            </a:extLst>
          </p:cNvPr>
          <p:cNvGraphicFramePr/>
          <p:nvPr>
            <p:extLst>
              <p:ext uri="{D42A27DB-BD31-4B8C-83A1-F6EECF244321}">
                <p14:modId xmlns:p14="http://schemas.microsoft.com/office/powerpoint/2010/main" val="954522101"/>
              </p:ext>
            </p:extLst>
          </p:nvPr>
        </p:nvGraphicFramePr>
        <p:xfrm>
          <a:off x="5010149" y="1577974"/>
          <a:ext cx="3609975" cy="31750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0249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1B9404-6BB5-B1FD-DA29-6DF1F2F1B4B2}"/>
              </a:ext>
            </a:extLst>
          </p:cNvPr>
          <p:cNvSpPr>
            <a:spLocks noGrp="1"/>
          </p:cNvSpPr>
          <p:nvPr>
            <p:ph type="title"/>
          </p:nvPr>
        </p:nvSpPr>
        <p:spPr/>
        <p:txBody>
          <a:bodyPr>
            <a:normAutofit/>
          </a:bodyPr>
          <a:lstStyle/>
          <a:p>
            <a:r>
              <a:rPr lang="ru-RU" dirty="0">
                <a:latin typeface=""/>
              </a:rPr>
              <a:t>Анализ проведенного опроса</a:t>
            </a:r>
          </a:p>
        </p:txBody>
      </p:sp>
      <p:graphicFrame>
        <p:nvGraphicFramePr>
          <p:cNvPr id="3" name="Диаграмма 2">
            <a:extLst>
              <a:ext uri="{FF2B5EF4-FFF2-40B4-BE49-F238E27FC236}">
                <a16:creationId xmlns:a16="http://schemas.microsoft.com/office/drawing/2014/main" id="{7D0FE0FF-3D83-7272-84B5-15156267C46B}"/>
              </a:ext>
            </a:extLst>
          </p:cNvPr>
          <p:cNvGraphicFramePr/>
          <p:nvPr>
            <p:extLst>
              <p:ext uri="{D42A27DB-BD31-4B8C-83A1-F6EECF244321}">
                <p14:modId xmlns:p14="http://schemas.microsoft.com/office/powerpoint/2010/main" val="2145431784"/>
              </p:ext>
            </p:extLst>
          </p:nvPr>
        </p:nvGraphicFramePr>
        <p:xfrm>
          <a:off x="0" y="1249894"/>
          <a:ext cx="4823637" cy="335176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D42636C-208A-1CD8-CF4E-0B35C9C0DA59}"/>
              </a:ext>
            </a:extLst>
          </p:cNvPr>
          <p:cNvSpPr txBox="1"/>
          <p:nvPr/>
        </p:nvSpPr>
        <p:spPr>
          <a:xfrm>
            <a:off x="4691617" y="1414927"/>
            <a:ext cx="4133406" cy="2899192"/>
          </a:xfrm>
          <a:prstGeom prst="rect">
            <a:avLst/>
          </a:prstGeom>
          <a:noFill/>
        </p:spPr>
        <p:txBody>
          <a:bodyPr wrap="square">
            <a:spAutoFit/>
          </a:bodyPr>
          <a:lstStyle/>
          <a:p>
            <a:pPr>
              <a:lnSpc>
                <a:spcPct val="115000"/>
              </a:lnSpc>
              <a:spcAft>
                <a:spcPts val="800"/>
              </a:spcAft>
              <a:buNone/>
            </a:pPr>
            <a:r>
              <a:rPr lang="ru-RU" sz="1400" b="1" kern="100" dirty="0">
                <a:solidFill>
                  <a:schemeClr val="tx1"/>
                </a:solidFill>
                <a:effectLst/>
                <a:latin typeface=""/>
                <a:ea typeface="Times New Roman" panose="02020603050405020304" pitchFamily="18" charset="0"/>
                <a:cs typeface="Times New Roman" panose="02020603050405020304" pitchFamily="18" charset="0"/>
              </a:rPr>
              <a:t>Что, на ваш взгляд, необходимо изменить в имидже компании, чтобы она стала более привлекательной для молодых специалистов?</a:t>
            </a:r>
            <a:endParaRPr lang="ru-RU" sz="1400" kern="100" dirty="0">
              <a:solidFill>
                <a:schemeClr val="tx1"/>
              </a:solidFill>
              <a:effectLst/>
              <a:latin typeface=""/>
              <a:ea typeface="Times New Roman" panose="02020603050405020304" pitchFamily="18" charset="0"/>
              <a:cs typeface="Times New Roman" panose="02020603050405020304" pitchFamily="18" charset="0"/>
            </a:endParaRPr>
          </a:p>
          <a:p>
            <a:pPr>
              <a:lnSpc>
                <a:spcPct val="115000"/>
              </a:lnSpc>
              <a:spcAft>
                <a:spcPts val="800"/>
              </a:spcAft>
            </a:pPr>
            <a:r>
              <a:rPr lang="ru-RU" sz="1400" kern="100" dirty="0">
                <a:solidFill>
                  <a:schemeClr val="tx1"/>
                </a:solidFill>
                <a:effectLst/>
                <a:latin typeface=""/>
                <a:ea typeface="Times New Roman" panose="02020603050405020304" pitchFamily="18" charset="0"/>
                <a:cs typeface="Times New Roman" panose="02020603050405020304" pitchFamily="18" charset="0"/>
              </a:rPr>
              <a:t>Для повышения привлекательности имиджа судоходной компании в глазах молодых специалистов необходимо активизировать рекламную кампанию, демонстрируя прогрессивность компании, её инновационный подход и искреннюю заботу о благополучии своих сотрудников.</a:t>
            </a:r>
          </a:p>
        </p:txBody>
      </p:sp>
    </p:spTree>
    <p:extLst>
      <p:ext uri="{BB962C8B-B14F-4D97-AF65-F5344CB8AC3E}">
        <p14:creationId xmlns:p14="http://schemas.microsoft.com/office/powerpoint/2010/main" val="3230158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96200" y="-627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Команда</a:t>
            </a:r>
            <a:endParaRPr dirty="0">
              <a:latin typeface="Nunito"/>
              <a:ea typeface="Nunito"/>
              <a:cs typeface="Nunito"/>
              <a:sym typeface="Nunito"/>
            </a:endParaRPr>
          </a:p>
        </p:txBody>
      </p:sp>
      <p:sp>
        <p:nvSpPr>
          <p:cNvPr id="95" name="Google Shape;95;p19"/>
          <p:cNvSpPr txBox="1"/>
          <p:nvPr/>
        </p:nvSpPr>
        <p:spPr>
          <a:xfrm>
            <a:off x="534500" y="2859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Плешанова</a:t>
            </a:r>
          </a:p>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Евгения</a:t>
            </a:r>
            <a:endParaRPr dirty="0">
              <a:solidFill>
                <a:schemeClr val="tx1">
                  <a:lumMod val="95000"/>
                </a:schemeClr>
              </a:solidFill>
              <a:latin typeface="Nunito"/>
              <a:ea typeface="Nunito"/>
              <a:cs typeface="Nunito"/>
              <a:sym typeface="Nunito"/>
            </a:endParaRPr>
          </a:p>
        </p:txBody>
      </p:sp>
      <p:sp>
        <p:nvSpPr>
          <p:cNvPr id="96" name="Google Shape;96;p19"/>
          <p:cNvSpPr txBox="1"/>
          <p:nvPr/>
        </p:nvSpPr>
        <p:spPr>
          <a:xfrm>
            <a:off x="532575" y="36390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solidFill>
                  <a:schemeClr val="tx1"/>
                </a:solidFill>
                <a:latin typeface="Nunito"/>
                <a:ea typeface="Nunito"/>
                <a:cs typeface="Nunito"/>
                <a:sym typeface="Nunito"/>
              </a:rPr>
              <a:t>лидер команды,</a:t>
            </a:r>
            <a:endParaRPr i="1" dirty="0">
              <a:solidFill>
                <a:schemeClr val="tx1"/>
              </a:solidFill>
              <a:latin typeface="Nunito"/>
              <a:ea typeface="Nunito"/>
              <a:cs typeface="Nunito"/>
              <a:sym typeface="Nunito"/>
            </a:endParaRPr>
          </a:p>
          <a:p>
            <a:pPr marL="0" lvl="0" indent="0" algn="ctr" rtl="0">
              <a:spcBef>
                <a:spcPts val="0"/>
              </a:spcBef>
              <a:spcAft>
                <a:spcPts val="0"/>
              </a:spcAft>
              <a:buNone/>
            </a:pPr>
            <a:r>
              <a:rPr lang="ru-RU" i="1" dirty="0">
                <a:solidFill>
                  <a:schemeClr val="tx1"/>
                </a:solidFill>
                <a:latin typeface="Nunito"/>
                <a:ea typeface="Nunito"/>
                <a:cs typeface="Nunito"/>
                <a:sym typeface="Nunito"/>
              </a:rPr>
              <a:t>С</a:t>
            </a:r>
            <a:r>
              <a:rPr lang="ru" i="1" dirty="0">
                <a:solidFill>
                  <a:schemeClr val="tx1"/>
                </a:solidFill>
                <a:latin typeface="Nunito"/>
                <a:ea typeface="Nunito"/>
                <a:cs typeface="Nunito"/>
                <a:sym typeface="Nunito"/>
              </a:rPr>
              <a:t>тудентка 2 курса </a:t>
            </a:r>
            <a:r>
              <a:rPr lang="ru-RU" i="1" dirty="0">
                <a:solidFill>
                  <a:schemeClr val="tx1"/>
                </a:solidFill>
                <a:latin typeface="Nunito"/>
                <a:ea typeface="Nunito"/>
                <a:cs typeface="Nunito"/>
                <a:sym typeface="Nunito"/>
              </a:rPr>
              <a:t>направления: Управление персоналом</a:t>
            </a:r>
            <a:endParaRPr i="1" dirty="0">
              <a:solidFill>
                <a:schemeClr val="tx1"/>
              </a:solidFill>
              <a:latin typeface="Nunito"/>
              <a:ea typeface="Nunito"/>
              <a:cs typeface="Nunito"/>
              <a:sym typeface="Nunito"/>
            </a:endParaRPr>
          </a:p>
        </p:txBody>
      </p:sp>
      <p:sp>
        <p:nvSpPr>
          <p:cNvPr id="98" name="Google Shape;98;p19"/>
          <p:cNvSpPr txBox="1"/>
          <p:nvPr/>
        </p:nvSpPr>
        <p:spPr>
          <a:xfrm>
            <a:off x="2646700" y="2859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err="1">
                <a:solidFill>
                  <a:schemeClr val="tx1">
                    <a:lumMod val="95000"/>
                  </a:schemeClr>
                </a:solidFill>
                <a:latin typeface="Nunito"/>
                <a:ea typeface="Nunito"/>
                <a:cs typeface="Nunito"/>
                <a:sym typeface="Nunito"/>
              </a:rPr>
              <a:t>Церковникова</a:t>
            </a:r>
            <a:r>
              <a:rPr lang="ru-RU" dirty="0">
                <a:solidFill>
                  <a:schemeClr val="tx1">
                    <a:lumMod val="95000"/>
                  </a:schemeClr>
                </a:solidFill>
                <a:latin typeface="Nunito"/>
                <a:ea typeface="Nunito"/>
                <a:cs typeface="Nunito"/>
                <a:sym typeface="Nunito"/>
              </a:rPr>
              <a:t> </a:t>
            </a:r>
          </a:p>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Софья</a:t>
            </a:r>
            <a:endParaRPr dirty="0">
              <a:solidFill>
                <a:schemeClr val="tx1">
                  <a:lumMod val="95000"/>
                </a:schemeClr>
              </a:solidFill>
              <a:latin typeface="Nunito"/>
              <a:ea typeface="Nunito"/>
              <a:cs typeface="Nunito"/>
              <a:sym typeface="Nunito"/>
            </a:endParaRPr>
          </a:p>
        </p:txBody>
      </p:sp>
      <p:sp>
        <p:nvSpPr>
          <p:cNvPr id="99" name="Google Shape;99;p19"/>
          <p:cNvSpPr txBox="1"/>
          <p:nvPr/>
        </p:nvSpPr>
        <p:spPr>
          <a:xfrm>
            <a:off x="2644775" y="36390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solidFill>
                  <a:schemeClr val="tx1"/>
                </a:solidFill>
                <a:latin typeface="Nunito"/>
                <a:ea typeface="Nunito"/>
                <a:cs typeface="Nunito"/>
                <a:sym typeface="Nunito"/>
              </a:rPr>
              <a:t>Студентка 2 курса направления: Управление персоналом</a:t>
            </a:r>
          </a:p>
        </p:txBody>
      </p:sp>
      <p:sp>
        <p:nvSpPr>
          <p:cNvPr id="101" name="Google Shape;101;p19"/>
          <p:cNvSpPr txBox="1"/>
          <p:nvPr/>
        </p:nvSpPr>
        <p:spPr>
          <a:xfrm>
            <a:off x="4704675" y="2859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Родионова</a:t>
            </a:r>
          </a:p>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Елизавета</a:t>
            </a:r>
            <a:endParaRPr dirty="0">
              <a:solidFill>
                <a:schemeClr val="tx1">
                  <a:lumMod val="95000"/>
                </a:schemeClr>
              </a:solidFill>
              <a:latin typeface="Nunito"/>
              <a:ea typeface="Nunito"/>
              <a:cs typeface="Nunito"/>
              <a:sym typeface="Nunito"/>
            </a:endParaRPr>
          </a:p>
        </p:txBody>
      </p:sp>
      <p:sp>
        <p:nvSpPr>
          <p:cNvPr id="102" name="Google Shape;102;p19"/>
          <p:cNvSpPr txBox="1"/>
          <p:nvPr/>
        </p:nvSpPr>
        <p:spPr>
          <a:xfrm>
            <a:off x="4702750" y="36390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solidFill>
                  <a:schemeClr val="tx1"/>
                </a:solidFill>
                <a:latin typeface="Nunito"/>
                <a:ea typeface="Nunito"/>
                <a:cs typeface="Nunito"/>
                <a:sym typeface="Nunito"/>
              </a:rPr>
              <a:t>Студентка 2 курса направления: Управление персоналом</a:t>
            </a:r>
          </a:p>
        </p:txBody>
      </p:sp>
      <p:sp>
        <p:nvSpPr>
          <p:cNvPr id="104" name="Google Shape;104;p19"/>
          <p:cNvSpPr txBox="1"/>
          <p:nvPr/>
        </p:nvSpPr>
        <p:spPr>
          <a:xfrm>
            <a:off x="6762650" y="2859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Шустерман </a:t>
            </a:r>
          </a:p>
          <a:p>
            <a:pPr marL="0" lvl="0" indent="0" algn="ctr" rtl="0">
              <a:spcBef>
                <a:spcPts val="0"/>
              </a:spcBef>
              <a:spcAft>
                <a:spcPts val="0"/>
              </a:spcAft>
              <a:buNone/>
            </a:pPr>
            <a:r>
              <a:rPr lang="ru-RU" dirty="0">
                <a:solidFill>
                  <a:schemeClr val="tx1">
                    <a:lumMod val="95000"/>
                  </a:schemeClr>
                </a:solidFill>
                <a:latin typeface="Nunito"/>
                <a:ea typeface="Nunito"/>
                <a:cs typeface="Nunito"/>
                <a:sym typeface="Nunito"/>
              </a:rPr>
              <a:t>Ксения </a:t>
            </a:r>
            <a:endParaRPr dirty="0">
              <a:solidFill>
                <a:schemeClr val="tx1">
                  <a:lumMod val="95000"/>
                </a:schemeClr>
              </a:solidFill>
              <a:latin typeface="Nunito"/>
              <a:ea typeface="Nunito"/>
              <a:cs typeface="Nunito"/>
              <a:sym typeface="Nunito"/>
            </a:endParaRPr>
          </a:p>
        </p:txBody>
      </p:sp>
      <p:sp>
        <p:nvSpPr>
          <p:cNvPr id="105" name="Google Shape;105;p19"/>
          <p:cNvSpPr txBox="1"/>
          <p:nvPr/>
        </p:nvSpPr>
        <p:spPr>
          <a:xfrm>
            <a:off x="6760725" y="36390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solidFill>
                  <a:schemeClr val="tx1"/>
                </a:solidFill>
                <a:latin typeface="Nunito"/>
                <a:ea typeface="Nunito"/>
                <a:cs typeface="Nunito"/>
                <a:sym typeface="Nunito"/>
              </a:rPr>
              <a:t>Студентка 2 курса направления: Управление персоналом</a:t>
            </a:r>
          </a:p>
        </p:txBody>
      </p:sp>
      <p:pic>
        <p:nvPicPr>
          <p:cNvPr id="11" name="Рисунок 10" descr="Изображение выглядит как одежда, человек, Человеческое лицо, Цвет электрик&#10;&#10;Контент, сгенерированный ИИ, может содержать ошибки.">
            <a:extLst>
              <a:ext uri="{FF2B5EF4-FFF2-40B4-BE49-F238E27FC236}">
                <a16:creationId xmlns:a16="http://schemas.microsoft.com/office/drawing/2014/main" id="{A7A68526-9A48-6912-9E81-BA4F0595739E}"/>
              </a:ext>
            </a:extLst>
          </p:cNvPr>
          <p:cNvPicPr>
            <a:picLocks noChangeAspect="1"/>
          </p:cNvPicPr>
          <p:nvPr/>
        </p:nvPicPr>
        <p:blipFill>
          <a:blip r:embed="rId3"/>
          <a:srcRect l="13497" t="17561" r="5445" b="32391"/>
          <a:stretch>
            <a:fillRect/>
          </a:stretch>
        </p:blipFill>
        <p:spPr>
          <a:xfrm>
            <a:off x="4667800" y="1153575"/>
            <a:ext cx="1657800" cy="1541400"/>
          </a:xfrm>
          <a:custGeom>
            <a:avLst/>
            <a:gdLst>
              <a:gd name="connsiteX0" fmla="*/ 828900 w 1657800"/>
              <a:gd name="connsiteY0" fmla="*/ 0 h 1541400"/>
              <a:gd name="connsiteX1" fmla="*/ 1657800 w 1657800"/>
              <a:gd name="connsiteY1" fmla="*/ 770700 h 1541400"/>
              <a:gd name="connsiteX2" fmla="*/ 828900 w 1657800"/>
              <a:gd name="connsiteY2" fmla="*/ 1541400 h 1541400"/>
              <a:gd name="connsiteX3" fmla="*/ 0 w 1657800"/>
              <a:gd name="connsiteY3" fmla="*/ 770700 h 1541400"/>
              <a:gd name="connsiteX4" fmla="*/ 828900 w 1657800"/>
              <a:gd name="connsiteY4" fmla="*/ 0 h 15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800" h="1541400">
                <a:moveTo>
                  <a:pt x="828900" y="0"/>
                </a:moveTo>
                <a:cubicBezTo>
                  <a:pt x="1286689" y="0"/>
                  <a:pt x="1657800" y="345054"/>
                  <a:pt x="1657800" y="770700"/>
                </a:cubicBezTo>
                <a:cubicBezTo>
                  <a:pt x="1657800" y="1196346"/>
                  <a:pt x="1286689" y="1541400"/>
                  <a:pt x="828900" y="1541400"/>
                </a:cubicBezTo>
                <a:cubicBezTo>
                  <a:pt x="371111" y="1541400"/>
                  <a:pt x="0" y="1196346"/>
                  <a:pt x="0" y="770700"/>
                </a:cubicBezTo>
                <a:cubicBezTo>
                  <a:pt x="0" y="345054"/>
                  <a:pt x="371111" y="0"/>
                  <a:pt x="828900" y="0"/>
                </a:cubicBezTo>
                <a:close/>
              </a:path>
            </a:pathLst>
          </a:custGeom>
        </p:spPr>
      </p:pic>
      <p:pic>
        <p:nvPicPr>
          <p:cNvPr id="4" name="Рисунок 3" descr="Изображение выглядит как одежда, человек, Человеческое лицо, стена&#10;&#10;Контент, сгенерированный ИИ, может содержать ошибки.">
            <a:extLst>
              <a:ext uri="{FF2B5EF4-FFF2-40B4-BE49-F238E27FC236}">
                <a16:creationId xmlns:a16="http://schemas.microsoft.com/office/drawing/2014/main" id="{69FC8AC2-B6D5-AA51-5824-869EFCCDBD71}"/>
              </a:ext>
            </a:extLst>
          </p:cNvPr>
          <p:cNvPicPr>
            <a:picLocks noChangeAspect="1"/>
          </p:cNvPicPr>
          <p:nvPr/>
        </p:nvPicPr>
        <p:blipFill>
          <a:blip r:embed="rId4"/>
          <a:srcRect l="1099" t="11193" b="24971"/>
          <a:stretch>
            <a:fillRect/>
          </a:stretch>
        </p:blipFill>
        <p:spPr>
          <a:xfrm>
            <a:off x="6734887" y="1153575"/>
            <a:ext cx="1639575" cy="1541400"/>
          </a:xfrm>
          <a:custGeom>
            <a:avLst/>
            <a:gdLst>
              <a:gd name="connsiteX0" fmla="*/ 828900 w 1639575"/>
              <a:gd name="connsiteY0" fmla="*/ 0 h 1541400"/>
              <a:gd name="connsiteX1" fmla="*/ 1620534 w 1639575"/>
              <a:gd name="connsiteY1" fmla="*/ 541517 h 1541400"/>
              <a:gd name="connsiteX2" fmla="*/ 1639575 w 1639575"/>
              <a:gd name="connsiteY2" fmla="*/ 610370 h 1541400"/>
              <a:gd name="connsiteX3" fmla="*/ 1639575 w 1639575"/>
              <a:gd name="connsiteY3" fmla="*/ 931030 h 1541400"/>
              <a:gd name="connsiteX4" fmla="*/ 1620534 w 1639575"/>
              <a:gd name="connsiteY4" fmla="*/ 999883 h 1541400"/>
              <a:gd name="connsiteX5" fmla="*/ 828900 w 1639575"/>
              <a:gd name="connsiteY5" fmla="*/ 1541400 h 1541400"/>
              <a:gd name="connsiteX6" fmla="*/ 0 w 1639575"/>
              <a:gd name="connsiteY6" fmla="*/ 770700 h 1541400"/>
              <a:gd name="connsiteX7" fmla="*/ 828900 w 1639575"/>
              <a:gd name="connsiteY7" fmla="*/ 0 h 15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9575" h="1541400">
                <a:moveTo>
                  <a:pt x="828900" y="0"/>
                </a:moveTo>
                <a:cubicBezTo>
                  <a:pt x="1200854" y="0"/>
                  <a:pt x="1515586" y="227790"/>
                  <a:pt x="1620534" y="541517"/>
                </a:cubicBezTo>
                <a:lnTo>
                  <a:pt x="1639575" y="610370"/>
                </a:lnTo>
                <a:lnTo>
                  <a:pt x="1639575" y="931030"/>
                </a:lnTo>
                <a:lnTo>
                  <a:pt x="1620534" y="999883"/>
                </a:lnTo>
                <a:cubicBezTo>
                  <a:pt x="1515586" y="1313611"/>
                  <a:pt x="1200854" y="1541400"/>
                  <a:pt x="828900" y="1541400"/>
                </a:cubicBezTo>
                <a:cubicBezTo>
                  <a:pt x="371111" y="1541400"/>
                  <a:pt x="0" y="1196346"/>
                  <a:pt x="0" y="770700"/>
                </a:cubicBezTo>
                <a:cubicBezTo>
                  <a:pt x="0" y="345054"/>
                  <a:pt x="371111" y="0"/>
                  <a:pt x="828900" y="0"/>
                </a:cubicBezTo>
                <a:close/>
              </a:path>
            </a:pathLst>
          </a:custGeom>
        </p:spPr>
      </p:pic>
      <p:pic>
        <p:nvPicPr>
          <p:cNvPr id="10" name="Рисунок 9" descr="Изображение выглядит как Человеческое лицо, одежда, человек, в помещении&#10;&#10;Контент, сгенерированный ИИ, может содержать ошибки.">
            <a:extLst>
              <a:ext uri="{FF2B5EF4-FFF2-40B4-BE49-F238E27FC236}">
                <a16:creationId xmlns:a16="http://schemas.microsoft.com/office/drawing/2014/main" id="{1C6C67D1-8BF1-69E7-262B-6E2C0E8125FD}"/>
              </a:ext>
            </a:extLst>
          </p:cNvPr>
          <p:cNvPicPr>
            <a:picLocks noChangeAspect="1"/>
          </p:cNvPicPr>
          <p:nvPr/>
        </p:nvPicPr>
        <p:blipFill>
          <a:blip r:embed="rId5"/>
          <a:srcRect l="3156" t="8145" b="31919"/>
          <a:stretch>
            <a:fillRect/>
          </a:stretch>
        </p:blipFill>
        <p:spPr>
          <a:xfrm>
            <a:off x="2508825" y="1153575"/>
            <a:ext cx="1657800" cy="1541400"/>
          </a:xfrm>
          <a:custGeom>
            <a:avLst/>
            <a:gdLst>
              <a:gd name="connsiteX0" fmla="*/ 828900 w 1657800"/>
              <a:gd name="connsiteY0" fmla="*/ 0 h 1541400"/>
              <a:gd name="connsiteX1" fmla="*/ 1657800 w 1657800"/>
              <a:gd name="connsiteY1" fmla="*/ 770700 h 1541400"/>
              <a:gd name="connsiteX2" fmla="*/ 828900 w 1657800"/>
              <a:gd name="connsiteY2" fmla="*/ 1541400 h 1541400"/>
              <a:gd name="connsiteX3" fmla="*/ 0 w 1657800"/>
              <a:gd name="connsiteY3" fmla="*/ 770700 h 1541400"/>
              <a:gd name="connsiteX4" fmla="*/ 828900 w 1657800"/>
              <a:gd name="connsiteY4" fmla="*/ 0 h 15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800" h="1541400">
                <a:moveTo>
                  <a:pt x="828900" y="0"/>
                </a:moveTo>
                <a:cubicBezTo>
                  <a:pt x="1286689" y="0"/>
                  <a:pt x="1657800" y="345054"/>
                  <a:pt x="1657800" y="770700"/>
                </a:cubicBezTo>
                <a:cubicBezTo>
                  <a:pt x="1657800" y="1196346"/>
                  <a:pt x="1286689" y="1541400"/>
                  <a:pt x="828900" y="1541400"/>
                </a:cubicBezTo>
                <a:cubicBezTo>
                  <a:pt x="371111" y="1541400"/>
                  <a:pt x="0" y="1196346"/>
                  <a:pt x="0" y="770700"/>
                </a:cubicBezTo>
                <a:cubicBezTo>
                  <a:pt x="0" y="345054"/>
                  <a:pt x="371111" y="0"/>
                  <a:pt x="828900" y="0"/>
                </a:cubicBezTo>
                <a:close/>
              </a:path>
            </a:pathLst>
          </a:custGeom>
        </p:spPr>
      </p:pic>
      <p:pic>
        <p:nvPicPr>
          <p:cNvPr id="18" name="Рисунок 17" descr="Изображение выглядит как одежда, человек, Человеческое лицо, рукав&#10;&#10;Контент, сгенерированный ИИ, может содержать ошибки.">
            <a:extLst>
              <a:ext uri="{FF2B5EF4-FFF2-40B4-BE49-F238E27FC236}">
                <a16:creationId xmlns:a16="http://schemas.microsoft.com/office/drawing/2014/main" id="{72C6C0E6-73D1-250C-7001-4B67445984F7}"/>
              </a:ext>
            </a:extLst>
          </p:cNvPr>
          <p:cNvPicPr>
            <a:picLocks noChangeAspect="1"/>
          </p:cNvPicPr>
          <p:nvPr/>
        </p:nvPicPr>
        <p:blipFill>
          <a:blip r:embed="rId6"/>
          <a:srcRect l="6672" t="14844" r="7900" b="30375"/>
          <a:stretch>
            <a:fillRect/>
          </a:stretch>
        </p:blipFill>
        <p:spPr>
          <a:xfrm>
            <a:off x="532575" y="1153575"/>
            <a:ext cx="1657800" cy="1541400"/>
          </a:xfrm>
          <a:custGeom>
            <a:avLst/>
            <a:gdLst>
              <a:gd name="connsiteX0" fmla="*/ 828900 w 1657800"/>
              <a:gd name="connsiteY0" fmla="*/ 0 h 1541400"/>
              <a:gd name="connsiteX1" fmla="*/ 1657800 w 1657800"/>
              <a:gd name="connsiteY1" fmla="*/ 770700 h 1541400"/>
              <a:gd name="connsiteX2" fmla="*/ 828900 w 1657800"/>
              <a:gd name="connsiteY2" fmla="*/ 1541400 h 1541400"/>
              <a:gd name="connsiteX3" fmla="*/ 0 w 1657800"/>
              <a:gd name="connsiteY3" fmla="*/ 770700 h 1541400"/>
              <a:gd name="connsiteX4" fmla="*/ 828900 w 1657800"/>
              <a:gd name="connsiteY4" fmla="*/ 0 h 15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800" h="1541400">
                <a:moveTo>
                  <a:pt x="828900" y="0"/>
                </a:moveTo>
                <a:cubicBezTo>
                  <a:pt x="1286689" y="0"/>
                  <a:pt x="1657800" y="345054"/>
                  <a:pt x="1657800" y="770700"/>
                </a:cubicBezTo>
                <a:cubicBezTo>
                  <a:pt x="1657800" y="1196346"/>
                  <a:pt x="1286689" y="1541400"/>
                  <a:pt x="828900" y="1541400"/>
                </a:cubicBezTo>
                <a:cubicBezTo>
                  <a:pt x="371111" y="1541400"/>
                  <a:pt x="0" y="1196346"/>
                  <a:pt x="0" y="770700"/>
                </a:cubicBezTo>
                <a:cubicBezTo>
                  <a:pt x="0" y="345054"/>
                  <a:pt x="371111" y="0"/>
                  <a:pt x="828900" y="0"/>
                </a:cubicBezTo>
                <a:close/>
              </a:path>
            </a:pathLst>
          </a:cu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Вопросы к экспертам</a:t>
            </a:r>
            <a:endParaRPr>
              <a:latin typeface="Nunito"/>
              <a:ea typeface="Nunito"/>
              <a:cs typeface="Nunito"/>
              <a:sym typeface="Nunito"/>
            </a:endParaRPr>
          </a:p>
        </p:txBody>
      </p:sp>
      <p:sp>
        <p:nvSpPr>
          <p:cNvPr id="111" name="Google Shape;111;p20"/>
          <p:cNvSpPr txBox="1">
            <a:spLocks noGrp="1"/>
          </p:cNvSpPr>
          <p:nvPr>
            <p:ph type="body" idx="1"/>
          </p:nvPr>
        </p:nvSpPr>
        <p:spPr>
          <a:xfrm>
            <a:off x="311700" y="1152475"/>
            <a:ext cx="8545788"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500" dirty="0">
                <a:latin typeface="Nunito"/>
                <a:ea typeface="Nunito"/>
                <a:cs typeface="Nunito"/>
                <a:sym typeface="Nunito"/>
              </a:rPr>
              <a:t>Есть ли ещё какие-то стейкхолдеры, которых мы не учли?</a:t>
            </a:r>
            <a:endParaRPr sz="1500" dirty="0">
              <a:latin typeface="Nunito"/>
              <a:ea typeface="Nunito"/>
              <a:cs typeface="Nunito"/>
              <a:sym typeface="Nunito"/>
            </a:endParaRPr>
          </a:p>
          <a:p>
            <a:pPr marL="0" lvl="0" indent="0" algn="l" rtl="0">
              <a:spcBef>
                <a:spcPts val="1200"/>
              </a:spcBef>
              <a:spcAft>
                <a:spcPts val="0"/>
              </a:spcAft>
              <a:buNone/>
            </a:pPr>
            <a:r>
              <a:rPr lang="ru" sz="1500" dirty="0">
                <a:latin typeface="Nunito"/>
                <a:ea typeface="Nunito"/>
                <a:cs typeface="Nunito"/>
                <a:sym typeface="Nunito"/>
              </a:rPr>
              <a:t>С какими трудностями мы столкнёмся при разработке решения?</a:t>
            </a:r>
            <a:endParaRPr sz="1500" dirty="0">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Дальнейшие шаги по работе над проектом</a:t>
            </a:r>
            <a:endParaRPr>
              <a:latin typeface="Nunito"/>
              <a:ea typeface="Nunito"/>
              <a:cs typeface="Nunito"/>
              <a:sym typeface="Nunito"/>
            </a:endParaRPr>
          </a:p>
        </p:txBody>
      </p:sp>
      <p:sp>
        <p:nvSpPr>
          <p:cNvPr id="118" name="Google Shape;118;p2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latin typeface="Nunito"/>
              <a:ea typeface="Nunito"/>
              <a:cs typeface="Nunito"/>
              <a:sym typeface="Nunito"/>
            </a:endParaRPr>
          </a:p>
        </p:txBody>
      </p:sp>
      <p:sp>
        <p:nvSpPr>
          <p:cNvPr id="119" name="Google Shape;119;p21"/>
          <p:cNvSpPr txBox="1"/>
          <p:nvPr/>
        </p:nvSpPr>
        <p:spPr>
          <a:xfrm>
            <a:off x="311700" y="3953275"/>
            <a:ext cx="2417100" cy="615600"/>
          </a:xfrm>
          <a:prstGeom prst="rect">
            <a:avLst/>
          </a:prstGeom>
          <a:solidFill>
            <a:srgbClr val="F4CCC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a:latin typeface="Nunito"/>
                <a:ea typeface="Nunito"/>
                <a:cs typeface="Nunito"/>
                <a:sym typeface="Nunito"/>
              </a:rPr>
              <a:t>Слайд заполняется после беседы с трекером</a:t>
            </a:r>
            <a:endParaRPr>
              <a:latin typeface="Nunito"/>
              <a:ea typeface="Nunito"/>
              <a:cs typeface="Nunito"/>
              <a:sym typeface="Nunito"/>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Паркет">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113</TotalTime>
  <Words>1862</Words>
  <Application>Microsoft Macintosh PowerPoint</Application>
  <PresentationFormat>Экран (16:9)</PresentationFormat>
  <Paragraphs>114</Paragraphs>
  <Slides>13</Slides>
  <Notes>9</Notes>
  <HiddenSlides>2</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Wingdings</vt:lpstr>
      <vt:lpstr>Nunito</vt:lpstr>
      <vt:lpstr>Verdana</vt:lpstr>
      <vt:lpstr>Wingdings 2</vt:lpstr>
      <vt:lpstr>Arial</vt:lpstr>
      <vt:lpstr>Century Gothic</vt:lpstr>
      <vt:lpstr>Яркая</vt:lpstr>
      <vt:lpstr>Навигация к успеху</vt:lpstr>
      <vt:lpstr>Пользователь и его проблема</vt:lpstr>
      <vt:lpstr>Как проблема решается сейчас </vt:lpstr>
      <vt:lpstr>Решение</vt:lpstr>
      <vt:lpstr>Как это работает</vt:lpstr>
      <vt:lpstr>Заинтересованные стороны / стейкхолдеры</vt:lpstr>
      <vt:lpstr>Анализ проведенного опроса</vt:lpstr>
      <vt:lpstr>Анализ проведенного опроса</vt:lpstr>
      <vt:lpstr>Анализ проведенного опроса</vt:lpstr>
      <vt:lpstr>Анализ проведенного опроса</vt:lpstr>
      <vt:lpstr>Команда</vt:lpstr>
      <vt:lpstr>Вопросы к экспертам</vt:lpstr>
      <vt:lpstr>Дальнейшие шаги по работе над проектом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Навигация к успеху</dc:title>
  <cp:lastModifiedBy>Евгения Плешанова</cp:lastModifiedBy>
  <cp:revision>11</cp:revision>
  <dcterms:modified xsi:type="dcterms:W3CDTF">2025-04-18T05:17:06Z</dcterms:modified>
</cp:coreProperties>
</file>