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Impact" panose="020B0806030902050204" pitchFamily="3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lay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cYIngbDABt+wmC5MgeYxQQvgn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CDDF4F-9A54-4EEE-A745-DB265D45A412}">
  <a:tblStyle styleId="{2FCDDF4F-9A54-4EEE-A745-DB265D45A4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4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947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29106a7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529106a7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4a99f1f66d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4a99f1f66d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4a99f1f66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4a99f1f66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2995" y="8787975"/>
            <a:ext cx="1024698" cy="75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3634" y="8790877"/>
            <a:ext cx="1501044" cy="74278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241500" y="4079747"/>
            <a:ext cx="9820200" cy="3077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spAutoFit/>
          </a:bodyPr>
          <a:lstStyle/>
          <a:p>
            <a:pPr>
              <a:buSzPts val="2700"/>
            </a:pPr>
            <a:r>
              <a:rPr lang="ru-RU" sz="5800" dirty="0" smtClean="0"/>
              <a:t>Мобильное приложение «</a:t>
            </a:r>
            <a:r>
              <a:rPr lang="en-US" sz="5800" dirty="0" err="1" smtClean="0"/>
              <a:t>Time&amp;Point</a:t>
            </a:r>
            <a:r>
              <a:rPr lang="ru-RU" sz="5800" dirty="0" smtClean="0"/>
              <a:t>»</a:t>
            </a:r>
            <a:endParaRPr sz="5800" dirty="0"/>
          </a:p>
          <a:p>
            <a:pPr>
              <a:buSzPts val="2700"/>
            </a:pPr>
            <a:endParaRPr sz="6000" dirty="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10449213" y="1339201"/>
            <a:ext cx="5665506" cy="894780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10449322" y="0"/>
            <a:ext cx="5665200" cy="219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>
              <a:buSzPts val="1400"/>
            </a:pPr>
            <a:endParaRPr sz="2800"/>
          </a:p>
        </p:txBody>
      </p:sp>
      <p:sp>
        <p:nvSpPr>
          <p:cNvPr id="109" name="Google Shape;109;p25"/>
          <p:cNvSpPr/>
          <p:nvPr/>
        </p:nvSpPr>
        <p:spPr>
          <a:xfrm>
            <a:off x="16114714" y="2196900"/>
            <a:ext cx="2173200" cy="47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>
              <a:buSzPts val="1400"/>
            </a:pPr>
            <a:endParaRPr sz="2800"/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16114714" y="6939600"/>
            <a:ext cx="2173200" cy="334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>
              <a:buSzPts val="1400"/>
            </a:pPr>
            <a:endParaRPr sz="2800"/>
          </a:p>
        </p:txBody>
      </p:sp>
      <p:sp>
        <p:nvSpPr>
          <p:cNvPr id="111" name="Google Shape;111;p25"/>
          <p:cNvSpPr/>
          <p:nvPr/>
        </p:nvSpPr>
        <p:spPr>
          <a:xfrm>
            <a:off x="16114998" y="0"/>
            <a:ext cx="2173200" cy="219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>
              <a:buSzPts val="1400"/>
            </a:pPr>
            <a:endParaRPr sz="2800"/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444804" y="504939"/>
            <a:ext cx="1513576" cy="118735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10168" y="9548008"/>
            <a:ext cx="813600" cy="7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2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10162" y="9778650"/>
            <a:ext cx="8136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SzPts val="1000"/>
            </a:pPr>
            <a:fld id="{00000000-1234-1234-1234-123412341234}" type="slidenum">
              <a:rPr lang="ru" sz="2000">
                <a:solidFill>
                  <a:schemeClr val="lt1"/>
                </a:solidFill>
              </a:rPr>
              <a:pPr algn="ctr">
                <a:buSzPts val="1000"/>
              </a:pPr>
              <a:t>1</a:t>
            </a:fld>
            <a:endParaRPr sz="2000">
              <a:solidFill>
                <a:schemeClr val="lt1"/>
              </a:solidFill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67151" y="504975"/>
            <a:ext cx="3499778" cy="11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1494" y="249800"/>
            <a:ext cx="2173200" cy="2044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08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4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25" y="6995550"/>
            <a:ext cx="5958750" cy="164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4">
            <a:alphaModFix amt="85000"/>
          </a:blip>
          <a:srcRect/>
          <a:stretch/>
        </p:blipFill>
        <p:spPr>
          <a:xfrm rot="2043227">
            <a:off x="9375462" y="383277"/>
            <a:ext cx="13371386" cy="1601364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1390551" y="1125525"/>
            <a:ext cx="76716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АКТУАЛЬНОСТЬ</a:t>
            </a:r>
            <a:endParaRPr sz="9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3620688" y="3429000"/>
            <a:ext cx="140922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Play"/>
                <a:ea typeface="Play"/>
                <a:cs typeface="Play"/>
                <a:sym typeface="Play"/>
              </a:rPr>
              <a:t>Знаете ли вы, что более </a:t>
            </a:r>
            <a:r>
              <a:rPr lang="en-US" sz="3200" b="1">
                <a:latin typeface="Play"/>
                <a:ea typeface="Play"/>
                <a:cs typeface="Play"/>
                <a:sym typeface="Play"/>
              </a:rPr>
              <a:t>80%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студентов РФ не высыпаются как минимум </a:t>
            </a:r>
            <a:r>
              <a:rPr lang="en-US" sz="3200" b="1">
                <a:latin typeface="Play"/>
                <a:ea typeface="Play"/>
                <a:cs typeface="Play"/>
                <a:sym typeface="Play"/>
              </a:rPr>
              <a:t>365 часов 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за год </a:t>
            </a: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(hh.ru)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, а</a:t>
            </a: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также впустую тратят </a:t>
            </a:r>
            <a:r>
              <a:rPr lang="en-US" sz="32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304 часа </a:t>
            </a:r>
            <a:endParaRPr sz="3200" b="1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дневного времени в год (The American Time Use Survey) </a:t>
            </a:r>
            <a:endParaRPr sz="3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Play"/>
                <a:ea typeface="Play"/>
                <a:cs typeface="Play"/>
                <a:sym typeface="Play"/>
              </a:rPr>
              <a:t>из-за несобранности и неумения следить за временем?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4191800" y="6306725"/>
            <a:ext cx="3544200" cy="1477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14355775" y="6475975"/>
            <a:ext cx="3544200" cy="1477800"/>
          </a:xfrm>
          <a:prstGeom prst="rect">
            <a:avLst/>
          </a:prstGeom>
          <a:solidFill>
            <a:srgbClr val="FEFCF4"/>
          </a:solidFill>
          <a:ln w="9525" cap="flat" cmpd="sng">
            <a:solidFill>
              <a:srgbClr val="FEFC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55775" y="6653512"/>
            <a:ext cx="1122725" cy="112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89313" y="6653513"/>
            <a:ext cx="1281500" cy="112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1537" y="4458637"/>
            <a:ext cx="3947976" cy="394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4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3750" y="5087525"/>
            <a:ext cx="5243424" cy="12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9924" y="7532090"/>
            <a:ext cx="4789800" cy="1672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5">
            <a:alphaModFix amt="85000"/>
          </a:blip>
          <a:srcRect/>
          <a:stretch/>
        </p:blipFill>
        <p:spPr>
          <a:xfrm rot="9007576">
            <a:off x="-4417968" y="-289434"/>
            <a:ext cx="10624840" cy="1272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/>
          <p:nvPr/>
        </p:nvSpPr>
        <p:spPr>
          <a:xfrm>
            <a:off x="1180725" y="1246519"/>
            <a:ext cx="12821400" cy="12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89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ЦЕЛЕВАЯ АУДИТОРИЯ</a:t>
            </a:r>
            <a:endParaRPr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764425" y="3687853"/>
            <a:ext cx="7588500" cy="384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Студенты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200" dirty="0" smtClean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ПГУ</a:t>
            </a:r>
            <a:endParaRPr sz="32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Непунктуальные</a:t>
            </a:r>
            <a:endParaRPr sz="32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Совмещающие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несколько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видов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деятельности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учеба+работа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хобби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)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967400" y="1688103"/>
            <a:ext cx="2653475" cy="26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E5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 amt="64000"/>
          </a:blip>
          <a:srcRect/>
          <a:stretch/>
        </p:blipFill>
        <p:spPr>
          <a:xfrm rot="4067685">
            <a:off x="-7741259" y="956596"/>
            <a:ext cx="12869543" cy="1314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4963791" y="1457735"/>
            <a:ext cx="8360400" cy="15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336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ПРОБЛЕМА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2941650" y="3429000"/>
            <a:ext cx="12404700" cy="48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318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Char char="●"/>
            </a:pP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Проблема совмещения нескольких видов деятельности </a:t>
            </a:r>
            <a:endParaRPr sz="3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Char char="●"/>
            </a:pP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Проблема с пунктуальностью (в том числе опоздания на пары)</a:t>
            </a:r>
            <a:endParaRPr sz="3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Char char="●"/>
            </a:pP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Неумение организовать свое время</a:t>
            </a:r>
            <a:endParaRPr sz="3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Char char="●"/>
            </a:pPr>
            <a:r>
              <a:rPr lang="en-US" sz="3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Сложности в приоритизации (сложность в распределении приоритетов между зачетами и экзаменами)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93025" y="1457725"/>
            <a:ext cx="1918443" cy="159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350" y="1457725"/>
            <a:ext cx="1918443" cy="15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4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529106a799_0_0"/>
          <p:cNvPicPr preferRelativeResize="0"/>
          <p:nvPr/>
        </p:nvPicPr>
        <p:blipFill rotWithShape="1">
          <a:blip r:embed="rId3">
            <a:alphaModFix amt="64000"/>
          </a:blip>
          <a:srcRect/>
          <a:stretch/>
        </p:blipFill>
        <p:spPr>
          <a:xfrm rot="-6970293">
            <a:off x="4140876" y="-847691"/>
            <a:ext cx="12869545" cy="1314012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8" name="Google Shape;128;g2529106a799_0_0"/>
          <p:cNvGraphicFramePr/>
          <p:nvPr/>
        </p:nvGraphicFramePr>
        <p:xfrm>
          <a:off x="952451" y="2991975"/>
          <a:ext cx="16383100" cy="5481708"/>
        </p:xfrm>
        <a:graphic>
          <a:graphicData uri="http://schemas.openxmlformats.org/drawingml/2006/table">
            <a:tbl>
              <a:tblPr>
                <a:noFill/>
                <a:tableStyleId>{2FCDDF4F-9A54-4EEE-A745-DB265D45A412}</a:tableStyleId>
              </a:tblPr>
              <a:tblGrid>
                <a:gridCol w="790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0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6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latin typeface="Play"/>
                          <a:ea typeface="Play"/>
                          <a:cs typeface="Play"/>
                          <a:sym typeface="Play"/>
                        </a:rPr>
                        <a:t>Возникала ли у вас проблема с планированием времени?</a:t>
                      </a:r>
                      <a:endParaRPr sz="2600" b="1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ДА (90%)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НЕТ (10%)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latin typeface="Play"/>
                          <a:ea typeface="Play"/>
                          <a:cs typeface="Play"/>
                          <a:sym typeface="Play"/>
                        </a:rPr>
                        <a:t>Совмещали ли вы несколько видов деятельности?</a:t>
                      </a:r>
                      <a:endParaRPr sz="2600" b="1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ДА (50%)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НЕТ (50%)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latin typeface="Play"/>
                          <a:ea typeface="Play"/>
                          <a:cs typeface="Play"/>
                          <a:sym typeface="Play"/>
                        </a:rPr>
                        <a:t>Искали ли вы удобные методы тайм-менеджмента?</a:t>
                      </a:r>
                      <a:endParaRPr sz="2600" b="1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ДА (70%)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НЕТ (30%)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latin typeface="Play"/>
                          <a:ea typeface="Play"/>
                          <a:cs typeface="Play"/>
                          <a:sym typeface="Play"/>
                        </a:rPr>
                        <a:t>Всегда ли удавалось успешно перестраивать свои задачи и подстраивать под срочные дела?</a:t>
                      </a:r>
                      <a:endParaRPr sz="2600" b="1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ДА (50%)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НЕТ (50%)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6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latin typeface="Play"/>
                          <a:ea typeface="Play"/>
                          <a:cs typeface="Play"/>
                          <a:sym typeface="Play"/>
                        </a:rPr>
                        <a:t>Всегда ли хватало мотивации для достижения своих целей?</a:t>
                      </a:r>
                      <a:endParaRPr sz="2600" b="1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ДА (60%)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latin typeface="Play"/>
                          <a:ea typeface="Play"/>
                          <a:cs typeface="Play"/>
                          <a:sym typeface="Play"/>
                        </a:rPr>
                        <a:t>НЕТ (40%)</a:t>
                      </a:r>
                      <a:endParaRPr sz="22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28575" marR="2857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9" name="Google Shape;129;g2529106a799_0_0"/>
          <p:cNvSpPr txBox="1"/>
          <p:nvPr/>
        </p:nvSpPr>
        <p:spPr>
          <a:xfrm>
            <a:off x="952450" y="1835750"/>
            <a:ext cx="12497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Результаты CustDev - 17 проблемных интервью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1988" y="652331"/>
            <a:ext cx="15350424" cy="15350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977550" y="2789100"/>
            <a:ext cx="16332900" cy="689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●"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мобильное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приложение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с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геймификацией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●"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синхронизация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с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календарем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мероприятий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200" dirty="0" smtClean="0">
                <a:latin typeface="Play"/>
                <a:ea typeface="Play"/>
                <a:cs typeface="Play"/>
                <a:sym typeface="Play"/>
              </a:rPr>
              <a:t>ПГУ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●"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приоритизация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между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экзаменами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зачетами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подготовке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к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сессии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(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на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основе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опыта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преподавателей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студентов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200" dirty="0" smtClean="0">
                <a:latin typeface="Play"/>
                <a:ea typeface="Play"/>
                <a:cs typeface="Play"/>
                <a:sym typeface="Play"/>
              </a:rPr>
              <a:t>ПГУ</a:t>
            </a:r>
            <a:r>
              <a:rPr lang="en-US" sz="3200" dirty="0" smtClean="0">
                <a:latin typeface="Play"/>
                <a:ea typeface="Play"/>
                <a:cs typeface="Play"/>
                <a:sym typeface="Play"/>
              </a:rPr>
              <a:t>)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●"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игра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с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обучением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тайм-менеджменту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через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прокачку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своего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персонажа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Char char="●"/>
            </a:pP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составление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графика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с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указанием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сроков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важности</a:t>
            </a:r>
            <a:r>
              <a:rPr lang="en-US" sz="32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задач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marR="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●"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возможность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проходить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уровни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зарабатывать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скины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4950" y="2057300"/>
            <a:ext cx="307529" cy="52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8550" y="866713"/>
            <a:ext cx="4550499" cy="182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/>
        </p:nvSpPr>
        <p:spPr>
          <a:xfrm>
            <a:off x="1282640" y="1226878"/>
            <a:ext cx="4722300" cy="1108200"/>
          </a:xfrm>
          <a:prstGeom prst="rect">
            <a:avLst/>
          </a:prstGeom>
          <a:noFill/>
          <a:ln>
            <a:noFill/>
          </a:ln>
          <a:effectLst>
            <a:outerShdw dist="104775" dir="24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99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РЕШЕНИЕ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36338" y="2476525"/>
            <a:ext cx="3914325" cy="9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77274" y="1389613"/>
            <a:ext cx="2241768" cy="78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 r="36946" b="64531"/>
          <a:stretch/>
        </p:blipFill>
        <p:spPr>
          <a:xfrm rot="10800000">
            <a:off x="-3" y="4"/>
            <a:ext cx="18288003" cy="10286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3041666" y="834248"/>
            <a:ext cx="122046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ЦЕННОСТЬ, </a:t>
            </a:r>
            <a:endParaRPr sz="5600" i="0" u="none" strike="noStrike" cap="none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ЦЕННОСТНОЕ ПРЕДЛОЖЕНИЕ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2282925" y="3843625"/>
            <a:ext cx="15004800" cy="445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Приложение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"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Время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точка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"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помогает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студентам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000" dirty="0" smtClean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ПГУ</a:t>
            </a:r>
            <a:r>
              <a:rPr lang="en-US" sz="3000" i="0" u="none" strike="noStrike" cap="none" dirty="0" smtClean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,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которые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не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умеют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грамотно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управлять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временем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,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обучиться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тайм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менеджмент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 </a:t>
            </a:r>
            <a:r>
              <a:rPr lang="en-US" sz="3000" i="0" u="none" strike="noStrike" cap="none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помощью</a:t>
            </a:r>
            <a:r>
              <a:rPr lang="en-US" sz="300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игры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,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позволяющей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интересно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проходить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уровни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и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набираться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опыта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через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прокачку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персонажа</a:t>
            </a:r>
            <a:r>
              <a:rPr lang="en-US" sz="3000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.</a:t>
            </a:r>
            <a:endParaRPr sz="3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4025" y="9475800"/>
            <a:ext cx="1253425" cy="8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3025" y="6982273"/>
            <a:ext cx="811975" cy="330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408395">
            <a:off x="15577850" y="7996712"/>
            <a:ext cx="1153687" cy="81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68316">
            <a:off x="13576371" y="7767664"/>
            <a:ext cx="963333" cy="12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478500" y="8065276"/>
            <a:ext cx="3527949" cy="2259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2F4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/>
          <p:cNvPicPr preferRelativeResize="0"/>
          <p:nvPr/>
        </p:nvPicPr>
        <p:blipFill rotWithShape="1">
          <a:blip r:embed="rId3">
            <a:alphaModFix amt="76000"/>
          </a:blip>
          <a:srcRect/>
          <a:stretch/>
        </p:blipFill>
        <p:spPr>
          <a:xfrm rot="-8550296">
            <a:off x="-2738588" y="-5599428"/>
            <a:ext cx="17658977" cy="1443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327479" y="2035889"/>
            <a:ext cx="13938055" cy="1393805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7"/>
          <p:cNvSpPr txBox="1"/>
          <p:nvPr/>
        </p:nvSpPr>
        <p:spPr>
          <a:xfrm>
            <a:off x="1223349" y="1064575"/>
            <a:ext cx="2776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РЫНОК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820800" y="2172775"/>
            <a:ext cx="16245000" cy="5318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914988" marR="0" lvl="1" indent="-476479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•"/>
            </a:pP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PAM -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общее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кол.во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студентов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России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- 4,1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млн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чел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914988" marR="0" lvl="1" indent="-476479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•"/>
            </a:pP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TAM -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общее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кол.во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студентов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200" dirty="0" smtClean="0">
                <a:latin typeface="Play"/>
                <a:ea typeface="Play"/>
                <a:cs typeface="Play"/>
                <a:sym typeface="Play"/>
              </a:rPr>
              <a:t>Пензы</a:t>
            </a:r>
            <a:r>
              <a:rPr lang="en-US" sz="3200" dirty="0" smtClean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- 10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тыс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чел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914988" marR="0" lvl="1" indent="-476479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•"/>
            </a:pP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SAM -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общее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кол.во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студентов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3200" dirty="0" smtClean="0">
                <a:latin typeface="Play"/>
                <a:ea typeface="Play"/>
                <a:cs typeface="Play"/>
                <a:sym typeface="Play"/>
              </a:rPr>
              <a:t>ПГУ</a:t>
            </a:r>
            <a:r>
              <a:rPr lang="en-US" sz="3200" dirty="0" smtClean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-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около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7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тыс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чел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914988" marR="0" lvl="1" indent="-476479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•"/>
            </a:pP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SOM - 30% - 2,1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тыс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чел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  <a:p>
            <a:pPr marL="457200" marR="0" lvl="0" indent="0" algn="l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Реально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достижимый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объем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рынка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 ~ 3,5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млн.руб</a:t>
            </a:r>
            <a:r>
              <a:rPr lang="en-US" sz="3200" dirty="0">
                <a:latin typeface="Play"/>
                <a:ea typeface="Play"/>
                <a:cs typeface="Play"/>
                <a:sym typeface="Play"/>
              </a:rPr>
              <a:t>. в </a:t>
            </a:r>
            <a:r>
              <a:rPr lang="en-US" sz="3200" dirty="0" err="1">
                <a:latin typeface="Play"/>
                <a:ea typeface="Play"/>
                <a:cs typeface="Play"/>
                <a:sym typeface="Play"/>
              </a:rPr>
              <a:t>год</a:t>
            </a:r>
            <a:endParaRPr sz="3200" dirty="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5">
            <a:alphaModFix/>
          </a:blip>
          <a:srcRect l="14744" t="9565" r="14161" b="9508"/>
          <a:stretch/>
        </p:blipFill>
        <p:spPr>
          <a:xfrm>
            <a:off x="12485025" y="1472850"/>
            <a:ext cx="5128500" cy="51084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2" name="Google Shape;162;p7"/>
          <p:cNvGrpSpPr/>
          <p:nvPr/>
        </p:nvGrpSpPr>
        <p:grpSpPr>
          <a:xfrm>
            <a:off x="9874150" y="7529275"/>
            <a:ext cx="7191649" cy="2564400"/>
            <a:chOff x="9874150" y="7529275"/>
            <a:chExt cx="7191649" cy="2564400"/>
          </a:xfrm>
        </p:grpSpPr>
        <p:pic>
          <p:nvPicPr>
            <p:cNvPr id="163" name="Google Shape;163;p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874150" y="7529275"/>
              <a:ext cx="7191649" cy="256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7"/>
            <p:cNvPicPr preferRelativeResize="0"/>
            <p:nvPr/>
          </p:nvPicPr>
          <p:blipFill rotWithShape="1">
            <a:blip r:embed="rId7">
              <a:alphaModFix/>
            </a:blip>
            <a:srcRect l="9393" t="9446" r="9693" b="9332"/>
            <a:stretch/>
          </p:blipFill>
          <p:spPr>
            <a:xfrm>
              <a:off x="15009075" y="8274325"/>
              <a:ext cx="1277100" cy="1277100"/>
            </a:xfrm>
            <a:prstGeom prst="roundRect">
              <a:avLst>
                <a:gd name="adj" fmla="val 27130"/>
              </a:avLst>
            </a:prstGeom>
            <a:noFill/>
            <a:ln>
              <a:noFill/>
            </a:ln>
          </p:spPr>
        </p:pic>
        <p:pic>
          <p:nvPicPr>
            <p:cNvPr id="165" name="Google Shape;165;p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782225" y="8274325"/>
              <a:ext cx="1277100" cy="1277100"/>
            </a:xfrm>
            <a:prstGeom prst="roundRect">
              <a:avLst>
                <a:gd name="adj" fmla="val 25590"/>
              </a:avLst>
            </a:prstGeom>
            <a:noFill/>
            <a:ln>
              <a:noFill/>
            </a:ln>
          </p:spPr>
        </p:pic>
        <p:pic>
          <p:nvPicPr>
            <p:cNvPr id="166" name="Google Shape;166;p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555373" y="8274325"/>
              <a:ext cx="1277100" cy="1277100"/>
            </a:xfrm>
            <a:prstGeom prst="roundRect">
              <a:avLst>
                <a:gd name="adj" fmla="val 27909"/>
              </a:avLst>
            </a:prstGeom>
            <a:noFill/>
            <a:ln>
              <a:noFill/>
            </a:ln>
          </p:spPr>
        </p:pic>
        <p:sp>
          <p:nvSpPr>
            <p:cNvPr id="167" name="Google Shape;167;p7"/>
            <p:cNvSpPr txBox="1"/>
            <p:nvPr/>
          </p:nvSpPr>
          <p:spPr>
            <a:xfrm>
              <a:off x="10418125" y="9551425"/>
              <a:ext cx="155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Impact"/>
                  <a:ea typeface="Impact"/>
                  <a:cs typeface="Impact"/>
                  <a:sym typeface="Impact"/>
                </a:rPr>
                <a:t>Todoist</a:t>
              </a:r>
              <a:endParaRPr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168" name="Google Shape;168;p7"/>
            <p:cNvSpPr txBox="1"/>
            <p:nvPr/>
          </p:nvSpPr>
          <p:spPr>
            <a:xfrm>
              <a:off x="12694175" y="9551425"/>
              <a:ext cx="155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Impact"/>
                  <a:ea typeface="Impact"/>
                  <a:cs typeface="Impact"/>
                  <a:sym typeface="Impact"/>
                </a:rPr>
                <a:t>Any.do</a:t>
              </a:r>
              <a:endParaRPr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14871825" y="9551425"/>
              <a:ext cx="155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Impact"/>
                  <a:ea typeface="Impact"/>
                  <a:cs typeface="Impact"/>
                  <a:sym typeface="Impact"/>
                </a:rPr>
                <a:t>ЛидерTaск</a:t>
              </a:r>
              <a:endParaRPr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170" name="Google Shape;170;p7"/>
            <p:cNvSpPr txBox="1"/>
            <p:nvPr/>
          </p:nvSpPr>
          <p:spPr>
            <a:xfrm>
              <a:off x="14636300" y="7622825"/>
              <a:ext cx="155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Impact"/>
                  <a:ea typeface="Impact"/>
                  <a:cs typeface="Impact"/>
                  <a:sym typeface="Impact"/>
                </a:rPr>
                <a:t>КОНКУРЕНТЫ</a:t>
              </a:r>
              <a:endParaRPr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15957500" y="7689875"/>
              <a:ext cx="230400" cy="266100"/>
            </a:xfrm>
            <a:prstGeom prst="mathMultiply">
              <a:avLst>
                <a:gd name="adj1" fmla="val 23520"/>
              </a:avLst>
            </a:prstGeom>
            <a:solidFill>
              <a:srgbClr val="461A84"/>
            </a:solidFill>
            <a:ln w="9525" cap="flat" cmpd="sng">
              <a:solidFill>
                <a:srgbClr val="461A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1197" y="1"/>
            <a:ext cx="2186836" cy="218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567179">
            <a:off x="12397891" y="1862589"/>
            <a:ext cx="1637394" cy="218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86823" y="-84883"/>
            <a:ext cx="2396533" cy="218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260267" y="1782371"/>
            <a:ext cx="2039225" cy="218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336684" y="4001953"/>
            <a:ext cx="2075608" cy="156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639467" y="6122972"/>
            <a:ext cx="1765957" cy="17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676442" y="-59837"/>
            <a:ext cx="2439255" cy="1652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6361237" y="1785661"/>
            <a:ext cx="1832412" cy="1832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780360" y="6167275"/>
            <a:ext cx="1677351" cy="16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5018868">
            <a:off x="14283632" y="6222001"/>
            <a:ext cx="2426157" cy="156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525614" y="3715241"/>
            <a:ext cx="2186836" cy="218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734819" y="-2955343"/>
            <a:ext cx="3085230" cy="142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 rot="-817142">
            <a:off x="12570182" y="3815019"/>
            <a:ext cx="1904543" cy="194093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1397799" y="1408333"/>
            <a:ext cx="6947700" cy="9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92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БИЗНЕС-МОДЕЛЬ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76800" y="3715250"/>
            <a:ext cx="11404200" cy="4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76216" marR="0" lvl="1" indent="-494775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Char char="•"/>
            </a:pPr>
            <a:r>
              <a:rPr lang="en-US" sz="3200">
                <a:latin typeface="Play"/>
                <a:ea typeface="Play"/>
                <a:cs typeface="Play"/>
                <a:sym typeface="Play"/>
              </a:rPr>
              <a:t>Подписка - ежемесячная 149 рублей; 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914400" marR="0" lvl="0" indent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Play"/>
                <a:ea typeface="Play"/>
                <a:cs typeface="Play"/>
                <a:sym typeface="Play"/>
              </a:rPr>
              <a:t>                      - годовая - 1490 рублей;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914400" marR="0" lvl="1" indent="-43180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lay"/>
              <a:buChar char="•"/>
            </a:pPr>
            <a:r>
              <a:rPr lang="en-US" sz="3200">
                <a:latin typeface="Play"/>
                <a:ea typeface="Play"/>
                <a:cs typeface="Play"/>
                <a:sym typeface="Play"/>
              </a:rPr>
              <a:t>Тариф “Sensei” (с куратором) - 1999 рублей в месяц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976216" marR="0" lvl="1" indent="-494775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Char char="•"/>
            </a:pPr>
            <a:r>
              <a:rPr lang="en-US" sz="3200">
                <a:latin typeface="Play"/>
                <a:ea typeface="Play"/>
                <a:cs typeface="Play"/>
                <a:sym typeface="Play"/>
              </a:rPr>
              <a:t>Продажа скинов и декораций профиля 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914400" marR="0" lvl="0" indent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7680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27287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66895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06502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10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79977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09215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48822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88430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28037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4676450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015125" y="8888075"/>
            <a:ext cx="1396063" cy="93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4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g24a99f1f66d_2_3"/>
          <p:cNvPicPr preferRelativeResize="0"/>
          <p:nvPr/>
        </p:nvPicPr>
        <p:blipFill rotWithShape="1">
          <a:blip r:embed="rId3">
            <a:alphaModFix amt="76000"/>
          </a:blip>
          <a:srcRect/>
          <a:stretch/>
        </p:blipFill>
        <p:spPr>
          <a:xfrm rot="-6374467">
            <a:off x="-6404287" y="841498"/>
            <a:ext cx="17658976" cy="1443621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4a99f1f66d_2_3"/>
          <p:cNvSpPr txBox="1"/>
          <p:nvPr/>
        </p:nvSpPr>
        <p:spPr>
          <a:xfrm flipH="1">
            <a:off x="1166125" y="1644425"/>
            <a:ext cx="10439400" cy="1046700"/>
          </a:xfrm>
          <a:prstGeom prst="rect">
            <a:avLst/>
          </a:prstGeom>
          <a:noFill/>
          <a:ln>
            <a:noFill/>
          </a:ln>
          <a:effectLst>
            <a:outerShdw dist="85725" dir="24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>
                <a:latin typeface="Impact"/>
                <a:ea typeface="Impact"/>
                <a:cs typeface="Impact"/>
                <a:sym typeface="Impact"/>
              </a:rPr>
              <a:t>Текущие результаты</a:t>
            </a:r>
            <a:endParaRPr sz="5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9" name="Google Shape;209;g24a99f1f66d_2_3"/>
          <p:cNvSpPr txBox="1"/>
          <p:nvPr/>
        </p:nvSpPr>
        <p:spPr>
          <a:xfrm flipH="1">
            <a:off x="1166125" y="3429000"/>
            <a:ext cx="10439400" cy="4853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91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Play"/>
              <a:buAutoNum type="arabicPeriod"/>
            </a:pPr>
            <a:r>
              <a:rPr lang="en-US" sz="3000">
                <a:latin typeface="Play"/>
                <a:ea typeface="Play"/>
                <a:cs typeface="Play"/>
                <a:sym typeface="Play"/>
              </a:rPr>
              <a:t>Проверено 6 гипотез</a:t>
            </a:r>
            <a:endParaRPr sz="3000">
              <a:latin typeface="Play"/>
              <a:ea typeface="Play"/>
              <a:cs typeface="Play"/>
              <a:sym typeface="Play"/>
            </a:endParaRPr>
          </a:p>
          <a:p>
            <a:pPr marL="457200" lvl="0" indent="-4191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Play"/>
              <a:buAutoNum type="arabicPeriod"/>
            </a:pPr>
            <a:r>
              <a:rPr lang="en-US" sz="3000">
                <a:latin typeface="Play"/>
                <a:ea typeface="Play"/>
                <a:cs typeface="Play"/>
                <a:sym typeface="Play"/>
              </a:rPr>
              <a:t>Проведено 17 проблемных интервью</a:t>
            </a:r>
            <a:endParaRPr sz="3000">
              <a:latin typeface="Play"/>
              <a:ea typeface="Play"/>
              <a:cs typeface="Play"/>
              <a:sym typeface="Play"/>
            </a:endParaRPr>
          </a:p>
          <a:p>
            <a:pPr marL="457200" lvl="0" indent="-4191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Play"/>
              <a:buAutoNum type="arabicPeriod"/>
            </a:pPr>
            <a:r>
              <a:rPr lang="en-US" sz="3000">
                <a:latin typeface="Play"/>
                <a:ea typeface="Play"/>
                <a:cs typeface="Play"/>
                <a:sym typeface="Play"/>
              </a:rPr>
              <a:t>Определена ЦА</a:t>
            </a:r>
            <a:endParaRPr sz="3000">
              <a:latin typeface="Play"/>
              <a:ea typeface="Play"/>
              <a:cs typeface="Play"/>
              <a:sym typeface="Play"/>
            </a:endParaRPr>
          </a:p>
          <a:p>
            <a:pPr marL="457200" lvl="0" indent="-4191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Play"/>
              <a:buAutoNum type="arabicPeriod"/>
            </a:pPr>
            <a:r>
              <a:rPr lang="en-US" sz="3000">
                <a:latin typeface="Play"/>
                <a:ea typeface="Play"/>
                <a:cs typeface="Play"/>
                <a:sym typeface="Play"/>
              </a:rPr>
              <a:t>Разработана бизнес-модель</a:t>
            </a:r>
            <a:endParaRPr sz="3000">
              <a:latin typeface="Play"/>
              <a:ea typeface="Play"/>
              <a:cs typeface="Play"/>
              <a:sym typeface="Play"/>
            </a:endParaRPr>
          </a:p>
          <a:p>
            <a:pPr marL="457200" lvl="0" indent="-4191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Play"/>
              <a:buAutoNum type="arabicPeriod"/>
            </a:pPr>
            <a:r>
              <a:rPr lang="en-US" sz="3000">
                <a:latin typeface="Play"/>
                <a:ea typeface="Play"/>
                <a:cs typeface="Play"/>
                <a:sym typeface="Play"/>
              </a:rPr>
              <a:t>Определены основные параметры и функционал</a:t>
            </a:r>
            <a:endParaRPr sz="30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10" name="Google Shape;210;g24a99f1f66d_2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36950" y="1970500"/>
            <a:ext cx="3629025" cy="478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4a99f1f66d_2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47076" y="5665977"/>
            <a:ext cx="1181125" cy="15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24a99f1f66d_2_0"/>
          <p:cNvPicPr preferRelativeResize="0"/>
          <p:nvPr/>
        </p:nvPicPr>
        <p:blipFill rotWithShape="1">
          <a:blip r:embed="rId3">
            <a:alphaModFix/>
          </a:blip>
          <a:srcRect r="36944" b="64531"/>
          <a:stretch/>
        </p:blipFill>
        <p:spPr>
          <a:xfrm rot="10800000">
            <a:off x="-3" y="4"/>
            <a:ext cx="18288003" cy="1028699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4a99f1f66d_2_0"/>
          <p:cNvSpPr txBox="1"/>
          <p:nvPr/>
        </p:nvSpPr>
        <p:spPr>
          <a:xfrm>
            <a:off x="8986450" y="1987800"/>
            <a:ext cx="934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24a99f1f66d_2_0"/>
          <p:cNvSpPr txBox="1"/>
          <p:nvPr/>
        </p:nvSpPr>
        <p:spPr>
          <a:xfrm>
            <a:off x="1618250" y="1181275"/>
            <a:ext cx="13440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>
                <a:latin typeface="Impact"/>
                <a:ea typeface="Impact"/>
                <a:cs typeface="Impact"/>
                <a:sym typeface="Impact"/>
              </a:rPr>
              <a:t>Планы развития</a:t>
            </a:r>
            <a:endParaRPr sz="5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9" name="Google Shape;219;g24a99f1f66d_2_0"/>
          <p:cNvSpPr txBox="1"/>
          <p:nvPr/>
        </p:nvSpPr>
        <p:spPr>
          <a:xfrm>
            <a:off x="1951550" y="2710600"/>
            <a:ext cx="13151100" cy="6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Формирование команды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- 2 квартал 2023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Сбор данных от университета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- 2-3 квартал 2023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Разработка приложения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- 3 квартал 2023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Тестирование приложения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- 1 квартал 2024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Сбор обратной связи, устранение багов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- 2 квартал 2024</a:t>
            </a:r>
            <a:endParaRPr sz="3200">
              <a:latin typeface="Play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i="1">
                <a:latin typeface="Play"/>
                <a:ea typeface="Play"/>
                <a:cs typeface="Play"/>
                <a:sym typeface="Play"/>
              </a:rPr>
              <a:t>Первые продажи</a:t>
            </a:r>
            <a:r>
              <a:rPr lang="en-US" sz="3200">
                <a:latin typeface="Play"/>
                <a:ea typeface="Play"/>
                <a:cs typeface="Play"/>
                <a:sym typeface="Play"/>
              </a:rPr>
              <a:t> - 2 квартал 2024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20" name="Google Shape;220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2750125"/>
            <a:ext cx="738378" cy="6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3895363"/>
            <a:ext cx="738378" cy="6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5004450"/>
            <a:ext cx="738378" cy="6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6095475"/>
            <a:ext cx="738378" cy="6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7177463"/>
            <a:ext cx="738378" cy="6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4a99f1f6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18250" y="8259438"/>
            <a:ext cx="738378" cy="65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9"/>
          <p:cNvPicPr preferRelativeResize="0"/>
          <p:nvPr/>
        </p:nvPicPr>
        <p:blipFill rotWithShape="1">
          <a:blip r:embed="rId3">
            <a:alphaModFix amt="76000"/>
          </a:blip>
          <a:srcRect/>
          <a:stretch/>
        </p:blipFill>
        <p:spPr>
          <a:xfrm rot="-6374467">
            <a:off x="8947588" y="-2868552"/>
            <a:ext cx="17658976" cy="1443621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9"/>
          <p:cNvSpPr txBox="1"/>
          <p:nvPr/>
        </p:nvSpPr>
        <p:spPr>
          <a:xfrm>
            <a:off x="767766" y="834250"/>
            <a:ext cx="7956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КОМАНДА СТАРТАПА</a:t>
            </a:r>
            <a:endParaRPr sz="6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10100300" y="4475250"/>
            <a:ext cx="7463400" cy="13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1">
                <a:latin typeface="Play"/>
                <a:ea typeface="Play"/>
                <a:cs typeface="Play"/>
                <a:sym typeface="Play"/>
              </a:rPr>
              <a:t>Ищем </a:t>
            </a:r>
            <a:r>
              <a:rPr lang="en-US" sz="3101" b="1">
                <a:latin typeface="Play"/>
                <a:ea typeface="Play"/>
                <a:cs typeface="Play"/>
                <a:sym typeface="Play"/>
              </a:rPr>
              <a:t>разработчиков</a:t>
            </a:r>
            <a:r>
              <a:rPr lang="en-US" sz="3101">
                <a:latin typeface="Play"/>
                <a:ea typeface="Play"/>
                <a:cs typeface="Play"/>
                <a:sym typeface="Play"/>
              </a:rPr>
              <a:t> в сфере GameDev!</a:t>
            </a:r>
            <a:endParaRPr sz="1600"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233" name="Google Shape;233;p9"/>
          <p:cNvGraphicFramePr/>
          <p:nvPr>
            <p:extLst>
              <p:ext uri="{D42A27DB-BD31-4B8C-83A1-F6EECF244321}">
                <p14:modId xmlns:p14="http://schemas.microsoft.com/office/powerpoint/2010/main" val="1691111146"/>
              </p:ext>
            </p:extLst>
          </p:nvPr>
        </p:nvGraphicFramePr>
        <p:xfrm>
          <a:off x="767775" y="2291088"/>
          <a:ext cx="9216875" cy="5240650"/>
        </p:xfrm>
        <a:graphic>
          <a:graphicData uri="http://schemas.openxmlformats.org/drawingml/2006/table">
            <a:tbl>
              <a:tblPr>
                <a:noFill/>
                <a:tableStyleId>{2FCDDF4F-9A54-4EEE-A745-DB265D45A412}</a:tableStyleId>
              </a:tblPr>
              <a:tblGrid>
                <a:gridCol w="373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 dirty="0" smtClean="0">
                          <a:latin typeface="Play"/>
                          <a:ea typeface="Play"/>
                          <a:cs typeface="Play"/>
                          <a:sym typeface="Play"/>
                        </a:rPr>
                        <a:t>Лидер</a:t>
                      </a:r>
                      <a:endParaRPr sz="3000" b="1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dirty="0" err="1" smtClean="0">
                          <a:latin typeface="Play"/>
                          <a:ea typeface="Play"/>
                          <a:cs typeface="Play"/>
                          <a:sym typeface="Play"/>
                        </a:rPr>
                        <a:t>Забиров</a:t>
                      </a:r>
                      <a:r>
                        <a:rPr lang="ru-RU" sz="3000" baseline="0" dirty="0" smtClean="0">
                          <a:latin typeface="Play"/>
                          <a:ea typeface="Play"/>
                          <a:cs typeface="Play"/>
                          <a:sym typeface="Play"/>
                        </a:rPr>
                        <a:t> Тимур</a:t>
                      </a:r>
                      <a:endParaRPr sz="3000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b="1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b="1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b="1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2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b="1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4" name="Google Shape;23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66" y="6319299"/>
            <a:ext cx="9753600" cy="38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72775" y="2633550"/>
            <a:ext cx="1918443" cy="15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1101" y="-7739160"/>
            <a:ext cx="15350424" cy="1535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0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>
            <a:off x="-6557517" y="-4108265"/>
            <a:ext cx="18963665" cy="1829993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 txBox="1"/>
          <p:nvPr/>
        </p:nvSpPr>
        <p:spPr>
          <a:xfrm>
            <a:off x="2272482" y="1128016"/>
            <a:ext cx="137430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94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КОНТАКТЫ ЛИДЕРА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>
            <a:off x="2066456" y="4442529"/>
            <a:ext cx="14155200" cy="271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ФИО:</a:t>
            </a:r>
            <a:r>
              <a:rPr lang="en-US" sz="420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4200" i="0" u="none" strike="noStrike" cap="none" dirty="0" err="1" smtClean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Забиров</a:t>
            </a:r>
            <a:r>
              <a:rPr lang="ru-RU" sz="4200" i="0" u="none" strike="noStrike" cap="none" dirty="0" smtClean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 Тимур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smtClean="0">
                <a:latin typeface="Play"/>
                <a:ea typeface="Play"/>
                <a:cs typeface="Play"/>
                <a:sym typeface="Play"/>
              </a:rPr>
              <a:t>zabirovtimur007@gmail.com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44" name="Google Shape;24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77900" y="5427286"/>
            <a:ext cx="5696826" cy="19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1899" y="7955675"/>
            <a:ext cx="5696826" cy="123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2698799" y="4442525"/>
            <a:ext cx="2297301" cy="11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Произвольный</PresentationFormat>
  <Paragraphs>84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Helvetica Neue</vt:lpstr>
      <vt:lpstr>Impact</vt:lpstr>
      <vt:lpstr>Calibri</vt:lpstr>
      <vt:lpstr>Arial</vt:lpstr>
      <vt:lpstr>Play</vt:lpstr>
      <vt:lpstr>Office Theme</vt:lpstr>
      <vt:lpstr>Мобильное приложение «Time&amp;Point»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Мобильное приложение «Time&amp;Point» </dc:title>
  <cp:lastModifiedBy>dns</cp:lastModifiedBy>
  <cp:revision>1</cp:revision>
  <dcterms:created xsi:type="dcterms:W3CDTF">2006-08-16T00:00:00Z</dcterms:created>
  <dcterms:modified xsi:type="dcterms:W3CDTF">2023-12-22T17:34:13Z</dcterms:modified>
</cp:coreProperties>
</file>