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g5nYCqo9ZFcFJs9o58IxF/SSN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AE07831-6D07-422A-871A-FBBDBF0587C0}">
  <a:tblStyle styleId="{2AE07831-6D07-422A-871A-FBBDBF0587C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640F6EDB-5475-4DD2-BAEA-0AB0CB758E4B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1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1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5" name="Google Shape;24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8" name="Google Shape;25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86" name="Google Shape;28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94" name="Google Shape;29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4" name="Google Shape;36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4" name="Google Shape;24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" name="Google Shape;26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3" name="Google Shape;33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1.jpg"/><Relationship Id="rId5" Type="http://schemas.openxmlformats.org/officeDocument/2006/relationships/image" Target="../media/image12.png"/><Relationship Id="rId6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9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4652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5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Онлайн симулятор для независимой оценки уровня квалификации у сотрудников предприятий </a:t>
            </a:r>
            <a:endParaRPr/>
          </a:p>
        </p:txBody>
      </p:sp>
      <p:sp>
        <p:nvSpPr>
          <p:cNvPr id="165" name="Google Shape;165;p1"/>
          <p:cNvSpPr txBox="1"/>
          <p:nvPr/>
        </p:nvSpPr>
        <p:spPr>
          <a:xfrm>
            <a:off x="666750" y="3819853"/>
            <a:ext cx="954864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2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Построй матрицу компетенций за 60 минут</a:t>
            </a:r>
            <a:endParaRPr i="1" sz="28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2" name="Google Shape;172;p2"/>
          <p:cNvSpPr txBox="1"/>
          <p:nvPr/>
        </p:nvSpPr>
        <p:spPr>
          <a:xfrm>
            <a:off x="8527662" y="4146832"/>
            <a:ext cx="3296038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Затраты на работу с неподходящими соискателями.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1111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Несоответствие соискателя требованиям должности.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"/>
          <p:cNvSpPr txBox="1"/>
          <p:nvPr/>
        </p:nvSpPr>
        <p:spPr>
          <a:xfrm>
            <a:off x="4398412" y="4146832"/>
            <a:ext cx="308859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Множество ежедневных рутинных задач.</a:t>
            </a:r>
            <a:endParaRPr/>
          </a:p>
        </p:txBody>
      </p:sp>
      <p:grpSp>
        <p:nvGrpSpPr>
          <p:cNvPr id="174" name="Google Shape;174;p2"/>
          <p:cNvGrpSpPr/>
          <p:nvPr/>
        </p:nvGrpSpPr>
        <p:grpSpPr>
          <a:xfrm>
            <a:off x="895044" y="1465463"/>
            <a:ext cx="10611155" cy="2525242"/>
            <a:chOff x="230627" y="87380"/>
            <a:chExt cx="10611155" cy="2525242"/>
          </a:xfrm>
        </p:grpSpPr>
        <p:sp>
          <p:nvSpPr>
            <p:cNvPr id="175" name="Google Shape;175;p2"/>
            <p:cNvSpPr/>
            <p:nvPr/>
          </p:nvSpPr>
          <p:spPr>
            <a:xfrm>
              <a:off x="250481" y="105574"/>
              <a:ext cx="2463247" cy="1697177"/>
            </a:xfrm>
            <a:prstGeom prst="roundRect">
              <a:avLst>
                <a:gd fmla="val 16667" name="adj"/>
              </a:avLst>
            </a:prstGeom>
            <a:blipFill rotWithShape="1">
              <a:blip r:embed="rId3">
                <a:alphaModFix/>
              </a:blip>
              <a:stretch>
                <a:fillRect b="-18897" l="6599" r="3855" t="-11829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230627" y="1698758"/>
              <a:ext cx="2463247" cy="9138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"/>
            <p:cNvSpPr txBox="1"/>
            <p:nvPr/>
          </p:nvSpPr>
          <p:spPr>
            <a:xfrm>
              <a:off x="230627" y="1698758"/>
              <a:ext cx="2463247" cy="9138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206225" spcFirstLastPara="1" rIns="206225" wrap="square" tIns="206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None/>
              </a:pPr>
              <a:r>
                <a:rPr lang="ru-RU" sz="29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Соискатель</a:t>
              </a: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3994671" y="87380"/>
              <a:ext cx="2463247" cy="1697177"/>
            </a:xfrm>
            <a:prstGeom prst="roundRect">
              <a:avLst>
                <a:gd fmla="val 16667" name="adj"/>
              </a:avLst>
            </a:prstGeom>
            <a:blipFill rotWithShape="1">
              <a:blip r:embed="rId4">
                <a:alphaModFix/>
              </a:blip>
              <a:stretch>
                <a:fillRect b="171" l="2401" r="839" t="679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3588802" y="1697967"/>
              <a:ext cx="3664178" cy="9138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2"/>
            <p:cNvSpPr txBox="1"/>
            <p:nvPr/>
          </p:nvSpPr>
          <p:spPr>
            <a:xfrm>
              <a:off x="3588802" y="1697967"/>
              <a:ext cx="3664178" cy="9138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206225" spcFirstLastPara="1" rIns="206225" wrap="square" tIns="206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None/>
              </a:pPr>
              <a:r>
                <a:rPr lang="ru-RU" sz="29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HR-менеджер</a:t>
              </a: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8219908" y="87380"/>
              <a:ext cx="2463247" cy="1697177"/>
            </a:xfrm>
            <a:prstGeom prst="roundRect">
              <a:avLst>
                <a:gd fmla="val 16667" name="adj"/>
              </a:avLst>
            </a:prstGeom>
            <a:blipFill rotWithShape="1">
              <a:blip r:embed="rId5">
                <a:alphaModFix/>
              </a:blip>
              <a:stretch>
                <a:fillRect b="171" l="-69404" r="5405" t="-171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8378535" y="1698758"/>
              <a:ext cx="2463247" cy="9138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"/>
            <p:cNvSpPr txBox="1"/>
            <p:nvPr/>
          </p:nvSpPr>
          <p:spPr>
            <a:xfrm>
              <a:off x="8378535" y="1698758"/>
              <a:ext cx="2463247" cy="9138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206225" spcFirstLastPara="1" rIns="206225" wrap="square" tIns="206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None/>
              </a:pPr>
              <a:r>
                <a:rPr lang="ru-RU" sz="29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Компания</a:t>
              </a:r>
              <a:endParaRPr/>
            </a:p>
          </p:txBody>
        </p:sp>
      </p:grpSp>
      <p:sp>
        <p:nvSpPr>
          <p:cNvPr id="184" name="Google Shape;184;p2"/>
          <p:cNvSpPr txBox="1"/>
          <p:nvPr/>
        </p:nvSpPr>
        <p:spPr>
          <a:xfrm>
            <a:off x="664417" y="4084274"/>
            <a:ext cx="308859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Большой конкурс на вакансию на этапе отбора резюме.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"/>
          <p:cNvSpPr txBox="1"/>
          <p:nvPr/>
        </p:nvSpPr>
        <p:spPr>
          <a:xfrm>
            <a:off x="4364393" y="5385442"/>
            <a:ext cx="315663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Кадровый менеджер тратит в среднем </a:t>
            </a:r>
            <a:r>
              <a:rPr b="1" lang="ru-RU" sz="2400">
                <a:solidFill>
                  <a:srgbClr val="13B3BC"/>
                </a:solidFill>
                <a:latin typeface="Arial"/>
                <a:ea typeface="Arial"/>
                <a:cs typeface="Arial"/>
                <a:sym typeface="Arial"/>
              </a:rPr>
              <a:t>3548 минут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 подбор персонала.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6" name="Google Shape;186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cxnSp>
        <p:nvCxnSpPr>
          <p:cNvPr id="193" name="Google Shape;193;p3"/>
          <p:cNvCxnSpPr>
            <a:endCxn id="192" idx="2"/>
          </p:cNvCxnSpPr>
          <p:nvPr/>
        </p:nvCxnSpPr>
        <p:spPr>
          <a:xfrm>
            <a:off x="803400" y="1284450"/>
            <a:ext cx="5445000" cy="3000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94" name="Google Shape;194;p3"/>
          <p:cNvSpPr/>
          <p:nvPr/>
        </p:nvSpPr>
        <p:spPr>
          <a:xfrm>
            <a:off x="8882794" y="4583361"/>
            <a:ext cx="3664178" cy="913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3"/>
          <p:cNvSpPr/>
          <p:nvPr/>
        </p:nvSpPr>
        <p:spPr>
          <a:xfrm>
            <a:off x="4864376" y="2972068"/>
            <a:ext cx="2463247" cy="913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3"/>
          <p:cNvSpPr txBox="1"/>
          <p:nvPr>
            <p:ph idx="4" type="body"/>
          </p:nvPr>
        </p:nvSpPr>
        <p:spPr>
          <a:xfrm>
            <a:off x="4063968" y="3667032"/>
            <a:ext cx="3470378" cy="2923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Тестирование </a:t>
            </a:r>
            <a:r>
              <a:rPr b="1" lang="ru-RU" sz="2000">
                <a:solidFill>
                  <a:srgbClr val="13B3BC"/>
                </a:solidFill>
                <a:latin typeface="Arial"/>
                <a:ea typeface="Arial"/>
                <a:cs typeface="Arial"/>
                <a:sym typeface="Arial"/>
              </a:rPr>
              <a:t>автоматизирует</a:t>
            </a:r>
            <a:r>
              <a:rPr lang="ru-RU" sz="2000">
                <a:latin typeface="Arial"/>
                <a:ea typeface="Arial"/>
                <a:cs typeface="Arial"/>
                <a:sym typeface="Arial"/>
              </a:rPr>
              <a:t> рутинные процессы.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Имитационное моделирование </a:t>
            </a:r>
            <a:r>
              <a:rPr b="1" lang="ru-RU" sz="20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полностью автоматизирует </a:t>
            </a:r>
            <a:r>
              <a:rPr lang="ru-RU" sz="2000">
                <a:latin typeface="Arial"/>
                <a:ea typeface="Arial"/>
                <a:cs typeface="Arial"/>
                <a:sym typeface="Arial"/>
              </a:rPr>
              <a:t>некоторые этапы работы.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97" name="Google Shape;197;p3"/>
          <p:cNvSpPr txBox="1"/>
          <p:nvPr/>
        </p:nvSpPr>
        <p:spPr>
          <a:xfrm>
            <a:off x="384225" y="3667032"/>
            <a:ext cx="3470378" cy="3034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Прохождение симулятора может </a:t>
            </a: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продвинуть резюме</a:t>
            </a:r>
            <a:r>
              <a:rPr b="1" lang="ru-RU" sz="2000">
                <a:solidFill>
                  <a:srgbClr val="13B3B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топе соискателей.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Симулятор </a:t>
            </a: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устраняет</a:t>
            </a: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возможность дискриминации </a:t>
            </a: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 отношению к соискателю.</a:t>
            </a:r>
            <a:endParaRPr/>
          </a:p>
        </p:txBody>
      </p:sp>
      <p:grpSp>
        <p:nvGrpSpPr>
          <p:cNvPr id="198" name="Google Shape;198;p3"/>
          <p:cNvGrpSpPr/>
          <p:nvPr/>
        </p:nvGrpSpPr>
        <p:grpSpPr>
          <a:xfrm>
            <a:off x="7641894" y="287658"/>
            <a:ext cx="4248583" cy="6300044"/>
            <a:chOff x="0" y="3079"/>
            <a:chExt cx="4248583" cy="6300044"/>
          </a:xfrm>
        </p:grpSpPr>
        <p:cxnSp>
          <p:nvCxnSpPr>
            <p:cNvPr id="199" name="Google Shape;199;p3"/>
            <p:cNvCxnSpPr/>
            <p:nvPr/>
          </p:nvCxnSpPr>
          <p:spPr>
            <a:xfrm>
              <a:off x="0" y="3079"/>
              <a:ext cx="4248583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00" name="Google Shape;200;p3"/>
            <p:cNvSpPr/>
            <p:nvPr/>
          </p:nvSpPr>
          <p:spPr>
            <a:xfrm>
              <a:off x="0" y="3079"/>
              <a:ext cx="4248583" cy="525003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3"/>
            <p:cNvSpPr txBox="1"/>
            <p:nvPr/>
          </p:nvSpPr>
          <p:spPr>
            <a:xfrm>
              <a:off x="0" y="3079"/>
              <a:ext cx="4248583" cy="525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Постановка задачи</a:t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02" name="Google Shape;202;p3"/>
            <p:cNvCxnSpPr/>
            <p:nvPr/>
          </p:nvCxnSpPr>
          <p:spPr>
            <a:xfrm>
              <a:off x="0" y="528083"/>
              <a:ext cx="4248583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03" name="Google Shape;203;p3"/>
            <p:cNvSpPr/>
            <p:nvPr/>
          </p:nvSpPr>
          <p:spPr>
            <a:xfrm>
              <a:off x="0" y="528083"/>
              <a:ext cx="4248583" cy="525003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3"/>
            <p:cNvSpPr txBox="1"/>
            <p:nvPr/>
          </p:nvSpPr>
          <p:spPr>
            <a:xfrm>
              <a:off x="0" y="528083"/>
              <a:ext cx="4248583" cy="525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Разработка плана подбора персонала</a:t>
              </a:r>
              <a:endParaRPr/>
            </a:p>
          </p:txBody>
        </p:sp>
        <p:cxnSp>
          <p:nvCxnSpPr>
            <p:cNvPr id="205" name="Google Shape;205;p3"/>
            <p:cNvCxnSpPr/>
            <p:nvPr/>
          </p:nvCxnSpPr>
          <p:spPr>
            <a:xfrm>
              <a:off x="0" y="1053086"/>
              <a:ext cx="4248583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06" name="Google Shape;206;p3"/>
            <p:cNvSpPr/>
            <p:nvPr/>
          </p:nvSpPr>
          <p:spPr>
            <a:xfrm>
              <a:off x="0" y="1053086"/>
              <a:ext cx="4248583" cy="525003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"/>
            <p:cNvSpPr txBox="1"/>
            <p:nvPr/>
          </p:nvSpPr>
          <p:spPr>
            <a:xfrm>
              <a:off x="0" y="1053086"/>
              <a:ext cx="4248583" cy="525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Размещение объявлений</a:t>
              </a:r>
              <a:endParaRPr/>
            </a:p>
          </p:txBody>
        </p:sp>
        <p:cxnSp>
          <p:nvCxnSpPr>
            <p:cNvPr id="208" name="Google Shape;208;p3"/>
            <p:cNvCxnSpPr/>
            <p:nvPr/>
          </p:nvCxnSpPr>
          <p:spPr>
            <a:xfrm>
              <a:off x="0" y="1578090"/>
              <a:ext cx="4248583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09" name="Google Shape;209;p3"/>
            <p:cNvSpPr/>
            <p:nvPr/>
          </p:nvSpPr>
          <p:spPr>
            <a:xfrm>
              <a:off x="0" y="1578090"/>
              <a:ext cx="4248583" cy="525003"/>
            </a:xfrm>
            <a:prstGeom prst="rect">
              <a:avLst/>
            </a:prstGeom>
            <a:solidFill>
              <a:srgbClr val="E5EBF7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3"/>
            <p:cNvSpPr txBox="1"/>
            <p:nvPr/>
          </p:nvSpPr>
          <p:spPr>
            <a:xfrm>
              <a:off x="0" y="1578090"/>
              <a:ext cx="4248583" cy="525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Просмотр базы резюме</a:t>
              </a:r>
              <a:endParaRPr/>
            </a:p>
          </p:txBody>
        </p:sp>
        <p:cxnSp>
          <p:nvCxnSpPr>
            <p:cNvPr id="211" name="Google Shape;211;p3"/>
            <p:cNvCxnSpPr/>
            <p:nvPr/>
          </p:nvCxnSpPr>
          <p:spPr>
            <a:xfrm>
              <a:off x="0" y="2103094"/>
              <a:ext cx="4248583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12" name="Google Shape;212;p3"/>
            <p:cNvSpPr/>
            <p:nvPr/>
          </p:nvSpPr>
          <p:spPr>
            <a:xfrm>
              <a:off x="0" y="2103094"/>
              <a:ext cx="4248583" cy="525003"/>
            </a:xfrm>
            <a:prstGeom prst="rect">
              <a:avLst/>
            </a:prstGeom>
            <a:solidFill>
              <a:srgbClr val="E5EBF7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3"/>
            <p:cNvSpPr txBox="1"/>
            <p:nvPr/>
          </p:nvSpPr>
          <p:spPr>
            <a:xfrm>
              <a:off x="0" y="2103094"/>
              <a:ext cx="4248583" cy="525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Проработка резюме</a:t>
              </a:r>
              <a:endParaRPr/>
            </a:p>
          </p:txBody>
        </p:sp>
        <p:cxnSp>
          <p:nvCxnSpPr>
            <p:cNvPr id="214" name="Google Shape;214;p3"/>
            <p:cNvCxnSpPr/>
            <p:nvPr/>
          </p:nvCxnSpPr>
          <p:spPr>
            <a:xfrm>
              <a:off x="0" y="2628098"/>
              <a:ext cx="4248583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15" name="Google Shape;215;p3"/>
            <p:cNvSpPr/>
            <p:nvPr/>
          </p:nvSpPr>
          <p:spPr>
            <a:xfrm>
              <a:off x="0" y="2628098"/>
              <a:ext cx="4248583" cy="525003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3"/>
            <p:cNvSpPr txBox="1"/>
            <p:nvPr/>
          </p:nvSpPr>
          <p:spPr>
            <a:xfrm>
              <a:off x="0" y="2628098"/>
              <a:ext cx="4248583" cy="525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Письма, звонки соискателям</a:t>
              </a:r>
              <a:endParaRPr/>
            </a:p>
          </p:txBody>
        </p:sp>
        <p:cxnSp>
          <p:nvCxnSpPr>
            <p:cNvPr id="217" name="Google Shape;217;p3"/>
            <p:cNvCxnSpPr/>
            <p:nvPr/>
          </p:nvCxnSpPr>
          <p:spPr>
            <a:xfrm>
              <a:off x="0" y="3153102"/>
              <a:ext cx="4248583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18" name="Google Shape;218;p3"/>
            <p:cNvSpPr/>
            <p:nvPr/>
          </p:nvSpPr>
          <p:spPr>
            <a:xfrm>
              <a:off x="0" y="3153102"/>
              <a:ext cx="4248583" cy="525003"/>
            </a:xfrm>
            <a:prstGeom prst="rect">
              <a:avLst/>
            </a:prstGeom>
            <a:solidFill>
              <a:srgbClr val="E5FFE5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3"/>
            <p:cNvSpPr txBox="1"/>
            <p:nvPr/>
          </p:nvSpPr>
          <p:spPr>
            <a:xfrm>
              <a:off x="0" y="3153102"/>
              <a:ext cx="4248583" cy="525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Психологический портрет соискателя</a:t>
              </a:r>
              <a:endParaRPr/>
            </a:p>
          </p:txBody>
        </p:sp>
        <p:cxnSp>
          <p:nvCxnSpPr>
            <p:cNvPr id="220" name="Google Shape;220;p3"/>
            <p:cNvCxnSpPr/>
            <p:nvPr/>
          </p:nvCxnSpPr>
          <p:spPr>
            <a:xfrm>
              <a:off x="0" y="3678105"/>
              <a:ext cx="4248583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21" name="Google Shape;221;p3"/>
            <p:cNvSpPr/>
            <p:nvPr/>
          </p:nvSpPr>
          <p:spPr>
            <a:xfrm>
              <a:off x="0" y="3678105"/>
              <a:ext cx="4248583" cy="525003"/>
            </a:xfrm>
            <a:prstGeom prst="rect">
              <a:avLst/>
            </a:prstGeom>
            <a:solidFill>
              <a:srgbClr val="E5EBF7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3"/>
            <p:cNvSpPr txBox="1"/>
            <p:nvPr/>
          </p:nvSpPr>
          <p:spPr>
            <a:xfrm>
              <a:off x="0" y="3678105"/>
              <a:ext cx="4248583" cy="525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Организация собеседования</a:t>
              </a:r>
              <a:endParaRPr/>
            </a:p>
          </p:txBody>
        </p:sp>
        <p:cxnSp>
          <p:nvCxnSpPr>
            <p:cNvPr id="223" name="Google Shape;223;p3"/>
            <p:cNvCxnSpPr/>
            <p:nvPr/>
          </p:nvCxnSpPr>
          <p:spPr>
            <a:xfrm>
              <a:off x="0" y="4203109"/>
              <a:ext cx="4248583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24" name="Google Shape;224;p3"/>
            <p:cNvSpPr/>
            <p:nvPr/>
          </p:nvSpPr>
          <p:spPr>
            <a:xfrm>
              <a:off x="0" y="4203109"/>
              <a:ext cx="4248583" cy="525003"/>
            </a:xfrm>
            <a:prstGeom prst="rect">
              <a:avLst/>
            </a:prstGeom>
            <a:solidFill>
              <a:srgbClr val="E5EBF7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3"/>
            <p:cNvSpPr txBox="1"/>
            <p:nvPr/>
          </p:nvSpPr>
          <p:spPr>
            <a:xfrm>
              <a:off x="0" y="4203109"/>
              <a:ext cx="4248583" cy="525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Проведение собеседования</a:t>
              </a:r>
              <a:endParaRPr/>
            </a:p>
          </p:txBody>
        </p:sp>
        <p:cxnSp>
          <p:nvCxnSpPr>
            <p:cNvPr id="226" name="Google Shape;226;p3"/>
            <p:cNvCxnSpPr/>
            <p:nvPr/>
          </p:nvCxnSpPr>
          <p:spPr>
            <a:xfrm>
              <a:off x="0" y="4728113"/>
              <a:ext cx="4248583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27" name="Google Shape;227;p3"/>
            <p:cNvSpPr/>
            <p:nvPr/>
          </p:nvSpPr>
          <p:spPr>
            <a:xfrm>
              <a:off x="0" y="4728113"/>
              <a:ext cx="4248583" cy="525003"/>
            </a:xfrm>
            <a:prstGeom prst="rect">
              <a:avLst/>
            </a:prstGeom>
            <a:solidFill>
              <a:srgbClr val="E5FFE5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3"/>
            <p:cNvSpPr txBox="1"/>
            <p:nvPr/>
          </p:nvSpPr>
          <p:spPr>
            <a:xfrm>
              <a:off x="0" y="4728113"/>
              <a:ext cx="4248583" cy="525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Проверка отобранных претендентов</a:t>
              </a:r>
              <a:endParaRPr/>
            </a:p>
          </p:txBody>
        </p:sp>
        <p:cxnSp>
          <p:nvCxnSpPr>
            <p:cNvPr id="229" name="Google Shape;229;p3"/>
            <p:cNvCxnSpPr/>
            <p:nvPr/>
          </p:nvCxnSpPr>
          <p:spPr>
            <a:xfrm>
              <a:off x="0" y="5253117"/>
              <a:ext cx="4248583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30" name="Google Shape;230;p3"/>
            <p:cNvSpPr/>
            <p:nvPr/>
          </p:nvSpPr>
          <p:spPr>
            <a:xfrm>
              <a:off x="0" y="5253117"/>
              <a:ext cx="4248583" cy="525003"/>
            </a:xfrm>
            <a:prstGeom prst="rect">
              <a:avLst/>
            </a:prstGeom>
            <a:solidFill>
              <a:srgbClr val="E5EBF7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3"/>
            <p:cNvSpPr txBox="1"/>
            <p:nvPr/>
          </p:nvSpPr>
          <p:spPr>
            <a:xfrm>
              <a:off x="0" y="5253117"/>
              <a:ext cx="4248583" cy="525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Выбор специалиста</a:t>
              </a:r>
              <a:endParaRPr/>
            </a:p>
          </p:txBody>
        </p:sp>
        <p:cxnSp>
          <p:nvCxnSpPr>
            <p:cNvPr id="232" name="Google Shape;232;p3"/>
            <p:cNvCxnSpPr/>
            <p:nvPr/>
          </p:nvCxnSpPr>
          <p:spPr>
            <a:xfrm>
              <a:off x="0" y="5778120"/>
              <a:ext cx="4248583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33" name="Google Shape;233;p3"/>
            <p:cNvSpPr/>
            <p:nvPr/>
          </p:nvSpPr>
          <p:spPr>
            <a:xfrm>
              <a:off x="0" y="5778120"/>
              <a:ext cx="4248583" cy="525003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3"/>
            <p:cNvSpPr txBox="1"/>
            <p:nvPr/>
          </p:nvSpPr>
          <p:spPr>
            <a:xfrm>
              <a:off x="0" y="5778120"/>
              <a:ext cx="4248583" cy="525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ru-RU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Обратная связь с непринятыми</a:t>
              </a:r>
              <a:endParaRPr/>
            </a:p>
          </p:txBody>
        </p:sp>
      </p:grpSp>
      <p:grpSp>
        <p:nvGrpSpPr>
          <p:cNvPr id="235" name="Google Shape;235;p3"/>
          <p:cNvGrpSpPr/>
          <p:nvPr/>
        </p:nvGrpSpPr>
        <p:grpSpPr>
          <a:xfrm>
            <a:off x="627125" y="1299476"/>
            <a:ext cx="6607833" cy="2358123"/>
            <a:chOff x="418781" y="24394"/>
            <a:chExt cx="6607833" cy="2358123"/>
          </a:xfrm>
        </p:grpSpPr>
        <p:sp>
          <p:nvSpPr>
            <p:cNvPr id="236" name="Google Shape;236;p3"/>
            <p:cNvSpPr/>
            <p:nvPr/>
          </p:nvSpPr>
          <p:spPr>
            <a:xfrm>
              <a:off x="462613" y="126846"/>
              <a:ext cx="2245506" cy="1547153"/>
            </a:xfrm>
            <a:prstGeom prst="roundRect">
              <a:avLst>
                <a:gd fmla="val 16667" name="adj"/>
              </a:avLst>
            </a:prstGeom>
            <a:blipFill rotWithShape="1">
              <a:blip r:embed="rId3">
                <a:alphaModFix/>
              </a:blip>
              <a:stretch>
                <a:fillRect b="-18897" l="6599" r="3855" t="-11829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418781" y="1549435"/>
              <a:ext cx="2245506" cy="8330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3"/>
            <p:cNvSpPr txBox="1"/>
            <p:nvPr/>
          </p:nvSpPr>
          <p:spPr>
            <a:xfrm>
              <a:off x="418781" y="1549435"/>
              <a:ext cx="2245506" cy="8330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192000" spcFirstLastPara="1" rIns="192000" wrap="square" tIns="192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r>
                <a:rPr lang="ru-RU" sz="2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Соискатель</a:t>
              </a: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4108826" y="24394"/>
              <a:ext cx="2245506" cy="1547153"/>
            </a:xfrm>
            <a:prstGeom prst="roundRect">
              <a:avLst>
                <a:gd fmla="val 16667" name="adj"/>
              </a:avLst>
            </a:prstGeom>
            <a:blipFill rotWithShape="1">
              <a:blip r:embed="rId4">
                <a:alphaModFix/>
              </a:blip>
              <a:stretch>
                <a:fillRect b="171" l="2401" r="839" t="679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3686334" y="1549435"/>
              <a:ext cx="3340280" cy="8330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3"/>
            <p:cNvSpPr txBox="1"/>
            <p:nvPr/>
          </p:nvSpPr>
          <p:spPr>
            <a:xfrm>
              <a:off x="3686334" y="1549435"/>
              <a:ext cx="3340280" cy="8330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192000" spcFirstLastPara="1" rIns="192000" wrap="square" tIns="192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r>
                <a:rPr lang="ru-RU" sz="2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HR-менеджер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61962" y="592988"/>
            <a:ext cx="3565123" cy="5976824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cxnSp>
        <p:nvCxnSpPr>
          <p:cNvPr id="249" name="Google Shape;249;p4"/>
          <p:cNvCxnSpPr/>
          <p:nvPr/>
        </p:nvCxnSpPr>
        <p:spPr>
          <a:xfrm>
            <a:off x="803275" y="1284514"/>
            <a:ext cx="3871362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50" name="Google Shape;250;p4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01735" y="1330234"/>
            <a:ext cx="2120964" cy="4688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4153" y="1807030"/>
            <a:ext cx="3747718" cy="3766456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4"/>
          <p:cNvSpPr/>
          <p:nvPr/>
        </p:nvSpPr>
        <p:spPr>
          <a:xfrm>
            <a:off x="1516743" y="2322570"/>
            <a:ext cx="345233" cy="354564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1270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67040" y="3233420"/>
            <a:ext cx="720090" cy="59436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13B3BC"/>
          </a:solidFill>
          <a:ln cap="flat" cmpd="sng" w="12700">
            <a:solidFill>
              <a:srgbClr val="13B3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cxnSp>
        <p:nvCxnSpPr>
          <p:cNvPr id="261" name="Google Shape;261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62" name="Google Shape;262;p5"/>
          <p:cNvSpPr txBox="1"/>
          <p:nvPr/>
        </p:nvSpPr>
        <p:spPr>
          <a:xfrm>
            <a:off x="487246" y="1615247"/>
            <a:ext cx="596640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 fontScale="925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3B3BC"/>
              </a:buClr>
              <a:buSzPct val="100000"/>
              <a:buFont typeface="Arial"/>
              <a:buNone/>
            </a:pPr>
            <a:r>
              <a:rPr b="1" i="0" lang="ru-RU" sz="2800" u="none" cap="none" strike="noStrike">
                <a:solidFill>
                  <a:srgbClr val="13B3BC"/>
                </a:solidFill>
                <a:latin typeface="Arial"/>
                <a:ea typeface="Arial"/>
                <a:cs typeface="Arial"/>
                <a:sym typeface="Arial"/>
              </a:rPr>
              <a:t>#1. </a:t>
            </a:r>
            <a:r>
              <a:rPr b="1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PRODUCT OWNER SIMULATOR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5"/>
          <p:cNvSpPr txBox="1"/>
          <p:nvPr/>
        </p:nvSpPr>
        <p:spPr>
          <a:xfrm>
            <a:off x="6615696" y="2111828"/>
            <a:ext cx="4927012" cy="34573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3BC"/>
              </a:buClr>
              <a:buSzPts val="1600"/>
              <a:buFont typeface="Noto Sans Symbols"/>
              <a:buChar char="▪"/>
            </a:pPr>
            <a:r>
              <a:rPr b="1"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Веб</a:t>
            </a: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приложение.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3BC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Алгоритм на базе методологий Agile, </a:t>
            </a:r>
            <a:r>
              <a:rPr b="1"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Scrum.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3BC"/>
              </a:buClr>
              <a:buSzPts val="1600"/>
              <a:buFont typeface="Noto Sans Symbols"/>
              <a:buChar char="▪"/>
            </a:pPr>
            <a:r>
              <a:rPr b="1"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Логика</a:t>
            </a: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симуляции на основе Руководства по Scrum с использованием </a:t>
            </a:r>
            <a:r>
              <a:rPr b="1"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опыта работы</a:t>
            </a: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product owner.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3BC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Работа с </a:t>
            </a:r>
            <a:r>
              <a:rPr b="1"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артефактам</a:t>
            </a: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 в Scrum.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3BC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Анализ </a:t>
            </a:r>
            <a:r>
              <a:rPr b="1"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Hard skills </a:t>
            </a: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 данной профессии.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3BC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Комплексный анализ </a:t>
            </a:r>
            <a:r>
              <a:rPr b="1"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Soft skills. 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3BC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Время прохождения – </a:t>
            </a:r>
            <a:r>
              <a:rPr b="1"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час</a:t>
            </a: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264" name="Google Shape;26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246" y="2231643"/>
            <a:ext cx="6027874" cy="3236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6"/>
          <p:cNvPicPr preferRelativeResize="0"/>
          <p:nvPr/>
        </p:nvPicPr>
        <p:blipFill rotWithShape="1">
          <a:blip r:embed="rId4">
            <a:alphaModFix/>
          </a:blip>
          <a:srcRect b="17044" l="0" r="3362" t="4397"/>
          <a:stretch/>
        </p:blipFill>
        <p:spPr>
          <a:xfrm>
            <a:off x="1509897" y="1940767"/>
            <a:ext cx="8539173" cy="327815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cxnSp>
        <p:nvCxnSpPr>
          <p:cNvPr id="272" name="Google Shape;272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73" name="Google Shape;273;p6"/>
          <p:cNvSpPr txBox="1"/>
          <p:nvPr/>
        </p:nvSpPr>
        <p:spPr>
          <a:xfrm>
            <a:off x="1008135" y="1343225"/>
            <a:ext cx="1061070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 концу 2023 года </a:t>
            </a:r>
            <a:r>
              <a:rPr i="0"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российский HR-Tech-рынок </a:t>
            </a:r>
            <a:r>
              <a:rPr b="1" i="0" lang="ru-RU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вырос н</a:t>
            </a: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 21,8% </a:t>
            </a:r>
            <a:endParaRPr/>
          </a:p>
        </p:txBody>
      </p:sp>
      <p:sp>
        <p:nvSpPr>
          <p:cNvPr id="274" name="Google Shape;274;p6"/>
          <p:cNvSpPr txBox="1"/>
          <p:nvPr/>
        </p:nvSpPr>
        <p:spPr>
          <a:xfrm>
            <a:off x="1509897" y="5421469"/>
            <a:ext cx="821327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13B3BC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 результатам анализа рейтингов крупнейших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технологических рынков России и мира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cxnSp>
        <p:nvCxnSpPr>
          <p:cNvPr id="281" name="Google Shape;281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82" name="Google Shape;282;p7"/>
          <p:cNvGraphicFramePr/>
          <p:nvPr/>
        </p:nvGraphicFramePr>
        <p:xfrm>
          <a:off x="623596" y="15699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{2AE07831-6D07-422A-871A-FBBDBF0587C0}</a:tableStyleId>
              </a:tblPr>
              <a:tblGrid>
                <a:gridCol w="2435450"/>
                <a:gridCol w="1546525"/>
                <a:gridCol w="1156850"/>
                <a:gridCol w="1059425"/>
                <a:gridCol w="925475"/>
                <a:gridCol w="1111475"/>
                <a:gridCol w="836900"/>
                <a:gridCol w="903925"/>
                <a:gridCol w="1044450"/>
              </a:tblGrid>
              <a:tr h="641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975" marB="0" marR="6975" marL="69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1A1A1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SIMULATOR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5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Поток рекупмент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E-staff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Хантфлоу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Сберподбор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talantix</a:t>
                      </a:r>
                      <a:endParaRPr b="1" i="0"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HR-платформа Beehive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Кадровый резерв Карьера Онлайн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Интуитивный интерфейс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5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0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10 000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5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21 000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15 000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13 000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7900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17000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10 000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Геймификация при тестировании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5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Анализ Soft skills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5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Анализ Hard </a:t>
                      </a:r>
                      <a:r>
                        <a:rPr b="1" i="0" lang="ru-RU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skills</a:t>
                      </a:r>
                      <a:endParaRPr b="1" i="0"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5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Автоматизация результата 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5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Ранжирование резюме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5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Кроссплатформа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5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Искусственный интеллект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5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6975" marB="0" marR="6975" marL="69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6975" marB="0" marR="6975" marL="69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6975" marB="0" marR="6975" marL="69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6975" marB="0" marR="6975" marL="69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254578"/>
            <a:ext cx="12192000" cy="5603421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290" name="Google Shape;290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/>
          </a:p>
        </p:txBody>
      </p:sp>
      <p:sp>
        <p:nvSpPr>
          <p:cNvPr id="297" name="Google Shape;297;p9"/>
          <p:cNvSpPr txBox="1"/>
          <p:nvPr/>
        </p:nvSpPr>
        <p:spPr>
          <a:xfrm>
            <a:off x="6854172" y="1429702"/>
            <a:ext cx="4291764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Источники финансирования проекта</a:t>
            </a:r>
            <a:endParaRPr/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Noto Sans Symbols"/>
              <a:buChar char="▪"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Грант</a:t>
            </a:r>
            <a:endParaRPr/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Noto Sans Symbols"/>
              <a:buChar char="▪"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Партнерство с платформами вакансий</a:t>
            </a:r>
            <a:endParaRPr/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Noto Sans Symbols"/>
              <a:buChar char="▪"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Кредитование</a:t>
            </a:r>
            <a:endParaRPr/>
          </a:p>
        </p:txBody>
      </p:sp>
      <p:cxnSp>
        <p:nvCxnSpPr>
          <p:cNvPr id="298" name="Google Shape;298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99" name="Google Shape;299;p9"/>
          <p:cNvGraphicFramePr/>
          <p:nvPr/>
        </p:nvGraphicFramePr>
        <p:xfrm>
          <a:off x="1046064" y="142970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{640F6EDB-5475-4DD2-BAEA-0AB0CB758E4B}</a:tableStyleId>
              </a:tblPr>
              <a:tblGrid>
                <a:gridCol w="2524975"/>
                <a:gridCol w="2524975"/>
              </a:tblGrid>
              <a:tr h="442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Юнит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E5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10 000 руб.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E5EBF7"/>
                    </a:solidFill>
                  </a:tcPr>
                </a:tc>
              </a:tr>
              <a:tr h="442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 привлечения клиента</a:t>
                      </a:r>
                      <a:endParaRPr b="1" i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0" marR="7625" marL="7625" anchor="ctr">
                    <a:solidFill>
                      <a:srgbClr val="E5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2 500 руб.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E5EBF7"/>
                    </a:solidFill>
                  </a:tcPr>
                </a:tc>
              </a:tr>
              <a:tr h="514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расходы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E5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600 руб</a:t>
                      </a:r>
                      <a:endParaRPr b="1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solidFill>
                      <a:srgbClr val="E5EBF7"/>
                    </a:solidFill>
                  </a:tcPr>
                </a:tc>
              </a:tr>
              <a:tr h="442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Налоги (УСН 6%)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600 руб.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442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Маржа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E5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6 900 руб.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E5EBF7"/>
                    </a:solidFill>
                  </a:tcPr>
                </a:tc>
              </a:tr>
              <a:tr h="514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расходы в месяц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E5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811 000 руб.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E5EBF7"/>
                    </a:solidFill>
                  </a:tcPr>
                </a:tc>
              </a:tr>
              <a:tr h="442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Персонал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511 000 руб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</a:tr>
              <a:tr h="442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Персонал буфер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100 000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514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E5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89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E5EBF7"/>
                    </a:solidFill>
                  </a:tcPr>
                </a:tc>
              </a:tr>
              <a:tr h="514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1 млн. руб.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E5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233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E5EB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cxnSp>
        <p:nvCxnSpPr>
          <p:cNvPr id="306" name="Google Shape;306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307" name="Google Shape;307;p10"/>
          <p:cNvGrpSpPr/>
          <p:nvPr/>
        </p:nvGrpSpPr>
        <p:grpSpPr>
          <a:xfrm>
            <a:off x="973551" y="1511881"/>
            <a:ext cx="10527503" cy="4147198"/>
            <a:chOff x="5145" y="265856"/>
            <a:chExt cx="10527503" cy="4147198"/>
          </a:xfrm>
        </p:grpSpPr>
        <p:sp>
          <p:nvSpPr>
            <p:cNvPr id="308" name="Google Shape;308;p10"/>
            <p:cNvSpPr/>
            <p:nvPr/>
          </p:nvSpPr>
          <p:spPr>
            <a:xfrm>
              <a:off x="5145" y="265856"/>
              <a:ext cx="1595076" cy="957045"/>
            </a:xfrm>
            <a:prstGeom prst="roundRect">
              <a:avLst>
                <a:gd fmla="val 10000" name="adj"/>
              </a:avLst>
            </a:prstGeom>
            <a:solidFill>
              <a:srgbClr val="DDEAF6"/>
            </a:solidFill>
            <a:ln cap="flat" cmpd="sng" w="12700">
              <a:solidFill>
                <a:srgbClr val="E5EBF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0"/>
            <p:cNvSpPr txBox="1"/>
            <p:nvPr/>
          </p:nvSpPr>
          <p:spPr>
            <a:xfrm>
              <a:off x="33176" y="293887"/>
              <a:ext cx="1539014" cy="900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Разработка симулятора «Владелец продукта»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14300" lvl="1" marL="11430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Январь - май 2023г.</a:t>
              </a:r>
              <a:endParaRPr/>
            </a:p>
          </p:txBody>
        </p:sp>
        <p:sp>
          <p:nvSpPr>
            <p:cNvPr id="310" name="Google Shape;310;p10"/>
            <p:cNvSpPr/>
            <p:nvPr/>
          </p:nvSpPr>
          <p:spPr>
            <a:xfrm>
              <a:off x="1740588" y="546590"/>
              <a:ext cx="338156" cy="3955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00B0F0"/>
            </a:solidFill>
            <a:ln cap="flat" cmpd="sng" w="9525">
              <a:solidFill>
                <a:srgbClr val="00B0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0"/>
            <p:cNvSpPr txBox="1"/>
            <p:nvPr/>
          </p:nvSpPr>
          <p:spPr>
            <a:xfrm>
              <a:off x="1740588" y="625706"/>
              <a:ext cx="236709" cy="2373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10"/>
            <p:cNvSpPr/>
            <p:nvPr/>
          </p:nvSpPr>
          <p:spPr>
            <a:xfrm>
              <a:off x="2238252" y="265856"/>
              <a:ext cx="1595076" cy="957045"/>
            </a:xfrm>
            <a:prstGeom prst="roundRect">
              <a:avLst>
                <a:gd fmla="val 10000" name="adj"/>
              </a:avLst>
            </a:prstGeom>
            <a:solidFill>
              <a:srgbClr val="DDEAF6"/>
            </a:solidFill>
            <a:ln cap="flat" cmpd="sng" w="12700">
              <a:solidFill>
                <a:srgbClr val="E5EBF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0"/>
            <p:cNvSpPr txBox="1"/>
            <p:nvPr/>
          </p:nvSpPr>
          <p:spPr>
            <a:xfrm>
              <a:off x="2266283" y="293887"/>
              <a:ext cx="1539014" cy="900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Закрытое тестирование продукта</a:t>
              </a:r>
              <a:endParaRPr/>
            </a:p>
            <a:p>
              <a:pPr indent="-114300" lvl="1" marL="11430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Апрель  – август 2023 г.</a:t>
              </a:r>
              <a:endParaRPr/>
            </a:p>
          </p:txBody>
        </p:sp>
        <p:sp>
          <p:nvSpPr>
            <p:cNvPr id="314" name="Google Shape;314;p10"/>
            <p:cNvSpPr/>
            <p:nvPr/>
          </p:nvSpPr>
          <p:spPr>
            <a:xfrm>
              <a:off x="3973695" y="546590"/>
              <a:ext cx="338156" cy="3955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00B0F0"/>
            </a:solidFill>
            <a:ln cap="flat" cmpd="sng" w="9525">
              <a:solidFill>
                <a:srgbClr val="00B0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10"/>
            <p:cNvSpPr txBox="1"/>
            <p:nvPr/>
          </p:nvSpPr>
          <p:spPr>
            <a:xfrm>
              <a:off x="3973695" y="625706"/>
              <a:ext cx="236709" cy="2373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10"/>
            <p:cNvSpPr/>
            <p:nvPr/>
          </p:nvSpPr>
          <p:spPr>
            <a:xfrm>
              <a:off x="4471358" y="265856"/>
              <a:ext cx="1595076" cy="957045"/>
            </a:xfrm>
            <a:prstGeom prst="roundRect">
              <a:avLst>
                <a:gd fmla="val 10000" name="adj"/>
              </a:avLst>
            </a:prstGeom>
            <a:solidFill>
              <a:srgbClr val="DDEAF6"/>
            </a:solidFill>
            <a:ln cap="flat" cmpd="sng" w="12700">
              <a:solidFill>
                <a:srgbClr val="E5EBF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0"/>
            <p:cNvSpPr txBox="1"/>
            <p:nvPr/>
          </p:nvSpPr>
          <p:spPr>
            <a:xfrm>
              <a:off x="4499389" y="293887"/>
              <a:ext cx="1539014" cy="900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Тестирование продукта на фокус-группе</a:t>
              </a:r>
              <a:endParaRPr/>
            </a:p>
            <a:p>
              <a:pPr indent="-114300" lvl="1" marL="11430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Ноябрь - декабрь 2023 г.</a:t>
              </a:r>
              <a:endParaRPr/>
            </a:p>
          </p:txBody>
        </p:sp>
        <p:sp>
          <p:nvSpPr>
            <p:cNvPr id="318" name="Google Shape;318;p10"/>
            <p:cNvSpPr/>
            <p:nvPr/>
          </p:nvSpPr>
          <p:spPr>
            <a:xfrm>
              <a:off x="6206801" y="546590"/>
              <a:ext cx="338156" cy="3955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00B0F0"/>
            </a:solidFill>
            <a:ln cap="flat" cmpd="sng" w="9525">
              <a:solidFill>
                <a:srgbClr val="00B0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0"/>
            <p:cNvSpPr txBox="1"/>
            <p:nvPr/>
          </p:nvSpPr>
          <p:spPr>
            <a:xfrm>
              <a:off x="6206801" y="625706"/>
              <a:ext cx="236709" cy="2373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10"/>
            <p:cNvSpPr/>
            <p:nvPr/>
          </p:nvSpPr>
          <p:spPr>
            <a:xfrm>
              <a:off x="6704465" y="265856"/>
              <a:ext cx="1595076" cy="957045"/>
            </a:xfrm>
            <a:prstGeom prst="roundRect">
              <a:avLst>
                <a:gd fmla="val 10000" name="adj"/>
              </a:avLst>
            </a:prstGeom>
            <a:solidFill>
              <a:srgbClr val="E1EFD8"/>
            </a:solidFill>
            <a:ln cap="flat" cmpd="sng" w="12700">
              <a:solidFill>
                <a:srgbClr val="E1EFD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0"/>
            <p:cNvSpPr txBox="1"/>
            <p:nvPr/>
          </p:nvSpPr>
          <p:spPr>
            <a:xfrm>
              <a:off x="6732496" y="293887"/>
              <a:ext cx="1539014" cy="900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Демо-День</a:t>
              </a:r>
              <a:endParaRPr/>
            </a:p>
            <a:p>
              <a:pPr indent="-114300" lvl="1" marL="11430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ctr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 декабря 2023 г.</a:t>
              </a:r>
              <a:endParaRPr/>
            </a:p>
          </p:txBody>
        </p:sp>
        <p:sp>
          <p:nvSpPr>
            <p:cNvPr id="322" name="Google Shape;322;p10"/>
            <p:cNvSpPr/>
            <p:nvPr/>
          </p:nvSpPr>
          <p:spPr>
            <a:xfrm>
              <a:off x="8439908" y="546590"/>
              <a:ext cx="338156" cy="3955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92D050"/>
            </a:solidFill>
            <a:ln cap="flat" cmpd="sng" w="952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0"/>
            <p:cNvSpPr txBox="1"/>
            <p:nvPr/>
          </p:nvSpPr>
          <p:spPr>
            <a:xfrm>
              <a:off x="8439908" y="625706"/>
              <a:ext cx="236709" cy="2373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10"/>
            <p:cNvSpPr/>
            <p:nvPr/>
          </p:nvSpPr>
          <p:spPr>
            <a:xfrm>
              <a:off x="8937572" y="265856"/>
              <a:ext cx="1595076" cy="957045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92D05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0"/>
            <p:cNvSpPr txBox="1"/>
            <p:nvPr/>
          </p:nvSpPr>
          <p:spPr>
            <a:xfrm>
              <a:off x="8965603" y="293887"/>
              <a:ext cx="1539014" cy="900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Добавление проверки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soft skills 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Декабрь 2023 г. январь 2024 г.</a:t>
              </a:r>
              <a:endParaRPr/>
            </a:p>
          </p:txBody>
        </p:sp>
        <p:sp>
          <p:nvSpPr>
            <p:cNvPr id="326" name="Google Shape;326;p10"/>
            <p:cNvSpPr/>
            <p:nvPr/>
          </p:nvSpPr>
          <p:spPr>
            <a:xfrm rot="5400000">
              <a:off x="9566032" y="1334557"/>
              <a:ext cx="338156" cy="3955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92D050"/>
            </a:solidFill>
            <a:ln cap="flat" cmpd="sng" w="952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0"/>
            <p:cNvSpPr txBox="1"/>
            <p:nvPr/>
          </p:nvSpPr>
          <p:spPr>
            <a:xfrm>
              <a:off x="9616438" y="1363268"/>
              <a:ext cx="237346" cy="2367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10"/>
            <p:cNvSpPr/>
            <p:nvPr/>
          </p:nvSpPr>
          <p:spPr>
            <a:xfrm>
              <a:off x="8937572" y="1860933"/>
              <a:ext cx="1595076" cy="957045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92D05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0"/>
            <p:cNvSpPr txBox="1"/>
            <p:nvPr/>
          </p:nvSpPr>
          <p:spPr>
            <a:xfrm>
              <a:off x="8965603" y="1888964"/>
              <a:ext cx="1539014" cy="900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Старт продаж первого симулятора</a:t>
              </a:r>
              <a:endParaRPr/>
            </a:p>
            <a:p>
              <a:pPr indent="-114300" lvl="1" marL="11430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Февраль 2024 г.</a:t>
              </a:r>
              <a:endParaRPr/>
            </a:p>
          </p:txBody>
        </p:sp>
        <p:sp>
          <p:nvSpPr>
            <p:cNvPr id="330" name="Google Shape;330;p10"/>
            <p:cNvSpPr/>
            <p:nvPr/>
          </p:nvSpPr>
          <p:spPr>
            <a:xfrm rot="10800000">
              <a:off x="8459049" y="2141666"/>
              <a:ext cx="338156" cy="3955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92D050"/>
            </a:solidFill>
            <a:ln cap="flat" cmpd="sng" w="952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0"/>
            <p:cNvSpPr txBox="1"/>
            <p:nvPr/>
          </p:nvSpPr>
          <p:spPr>
            <a:xfrm>
              <a:off x="8560496" y="2220782"/>
              <a:ext cx="236709" cy="2373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10"/>
            <p:cNvSpPr/>
            <p:nvPr/>
          </p:nvSpPr>
          <p:spPr>
            <a:xfrm>
              <a:off x="6704465" y="1860933"/>
              <a:ext cx="1595076" cy="957045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92D05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0"/>
            <p:cNvSpPr txBox="1"/>
            <p:nvPr/>
          </p:nvSpPr>
          <p:spPr>
            <a:xfrm>
              <a:off x="6732496" y="1888964"/>
              <a:ext cx="1539014" cy="900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Разработка второго симулятор</a:t>
              </a:r>
              <a:endParaRPr/>
            </a:p>
            <a:p>
              <a:pPr indent="-114300" lvl="1" marL="11430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Апрель – июнь</a:t>
              </a:r>
              <a:endParaRPr/>
            </a:p>
            <a:p>
              <a:pPr indent="-114300" lvl="1" marL="114300" marR="0" rtl="0" algn="ctr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2024 г.</a:t>
              </a:r>
              <a:endParaRPr/>
            </a:p>
          </p:txBody>
        </p:sp>
        <p:sp>
          <p:nvSpPr>
            <p:cNvPr id="334" name="Google Shape;334;p10"/>
            <p:cNvSpPr/>
            <p:nvPr/>
          </p:nvSpPr>
          <p:spPr>
            <a:xfrm rot="10800000">
              <a:off x="6225942" y="2141666"/>
              <a:ext cx="338156" cy="3955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92D050"/>
            </a:solidFill>
            <a:ln cap="flat" cmpd="sng" w="952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0"/>
            <p:cNvSpPr txBox="1"/>
            <p:nvPr/>
          </p:nvSpPr>
          <p:spPr>
            <a:xfrm>
              <a:off x="6327389" y="2220782"/>
              <a:ext cx="236709" cy="2373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10"/>
            <p:cNvSpPr/>
            <p:nvPr/>
          </p:nvSpPr>
          <p:spPr>
            <a:xfrm>
              <a:off x="4471358" y="1860933"/>
              <a:ext cx="1595076" cy="957045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92D05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0"/>
            <p:cNvSpPr txBox="1"/>
            <p:nvPr/>
          </p:nvSpPr>
          <p:spPr>
            <a:xfrm>
              <a:off x="4499389" y="1888964"/>
              <a:ext cx="1539014" cy="900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Точка Безубыточности </a:t>
              </a:r>
              <a:endParaRPr/>
            </a:p>
            <a:p>
              <a:pPr indent="-114300" lvl="1" marL="11430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Июнь 2024 г.</a:t>
              </a:r>
              <a:endParaRPr/>
            </a:p>
          </p:txBody>
        </p:sp>
        <p:sp>
          <p:nvSpPr>
            <p:cNvPr id="338" name="Google Shape;338;p10"/>
            <p:cNvSpPr/>
            <p:nvPr/>
          </p:nvSpPr>
          <p:spPr>
            <a:xfrm rot="10800000">
              <a:off x="3992836" y="2141666"/>
              <a:ext cx="338156" cy="3955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92D050"/>
            </a:solidFill>
            <a:ln cap="flat" cmpd="sng" w="952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10"/>
            <p:cNvSpPr txBox="1"/>
            <p:nvPr/>
          </p:nvSpPr>
          <p:spPr>
            <a:xfrm>
              <a:off x="4094283" y="2220782"/>
              <a:ext cx="236709" cy="2373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10"/>
            <p:cNvSpPr/>
            <p:nvPr/>
          </p:nvSpPr>
          <p:spPr>
            <a:xfrm>
              <a:off x="2238252" y="1860933"/>
              <a:ext cx="1595076" cy="957045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92D05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0"/>
            <p:cNvSpPr txBox="1"/>
            <p:nvPr/>
          </p:nvSpPr>
          <p:spPr>
            <a:xfrm>
              <a:off x="2266283" y="1888964"/>
              <a:ext cx="1539014" cy="900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Разработка третьего симулятора</a:t>
              </a:r>
              <a:endParaRPr/>
            </a:p>
            <a:p>
              <a:pPr indent="-114300" lvl="1" marL="11430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Июль-сентябрь 2024 г.</a:t>
              </a:r>
              <a:endParaRPr/>
            </a:p>
          </p:txBody>
        </p:sp>
        <p:sp>
          <p:nvSpPr>
            <p:cNvPr id="342" name="Google Shape;342;p10"/>
            <p:cNvSpPr/>
            <p:nvPr/>
          </p:nvSpPr>
          <p:spPr>
            <a:xfrm rot="10800000">
              <a:off x="1759729" y="2141666"/>
              <a:ext cx="338156" cy="3955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92D050"/>
            </a:solidFill>
            <a:ln cap="flat" cmpd="sng" w="952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10"/>
            <p:cNvSpPr txBox="1"/>
            <p:nvPr/>
          </p:nvSpPr>
          <p:spPr>
            <a:xfrm>
              <a:off x="1861176" y="2220782"/>
              <a:ext cx="236709" cy="2373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10"/>
            <p:cNvSpPr/>
            <p:nvPr/>
          </p:nvSpPr>
          <p:spPr>
            <a:xfrm>
              <a:off x="5145" y="1860933"/>
              <a:ext cx="1595076" cy="957045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92D05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10"/>
            <p:cNvSpPr txBox="1"/>
            <p:nvPr/>
          </p:nvSpPr>
          <p:spPr>
            <a:xfrm>
              <a:off x="33176" y="1888964"/>
              <a:ext cx="1539014" cy="900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Разработка четвертого симулятора</a:t>
              </a:r>
              <a:endParaRPr/>
            </a:p>
            <a:p>
              <a:pPr indent="-114300" lvl="1" marL="11430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Октябрь – декабрь  2024 г.</a:t>
              </a:r>
              <a:endParaRPr/>
            </a:p>
          </p:txBody>
        </p:sp>
        <p:sp>
          <p:nvSpPr>
            <p:cNvPr id="346" name="Google Shape;346;p10"/>
            <p:cNvSpPr/>
            <p:nvPr/>
          </p:nvSpPr>
          <p:spPr>
            <a:xfrm rot="5400000">
              <a:off x="633605" y="2929634"/>
              <a:ext cx="338156" cy="3955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92D050"/>
            </a:solidFill>
            <a:ln cap="flat" cmpd="sng" w="952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10"/>
            <p:cNvSpPr txBox="1"/>
            <p:nvPr/>
          </p:nvSpPr>
          <p:spPr>
            <a:xfrm>
              <a:off x="684011" y="2958345"/>
              <a:ext cx="237346" cy="2367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10"/>
            <p:cNvSpPr/>
            <p:nvPr/>
          </p:nvSpPr>
          <p:spPr>
            <a:xfrm>
              <a:off x="5145" y="3456009"/>
              <a:ext cx="1595076" cy="957045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92D05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0"/>
            <p:cNvSpPr txBox="1"/>
            <p:nvPr/>
          </p:nvSpPr>
          <p:spPr>
            <a:xfrm>
              <a:off x="33176" y="3484040"/>
              <a:ext cx="1539014" cy="900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Прибыль 1 млн рублей</a:t>
              </a:r>
              <a:endParaRPr/>
            </a:p>
            <a:p>
              <a:pPr indent="-114300" lvl="1" marL="11430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Декабрь 2024 г.</a:t>
              </a:r>
              <a:endParaRPr/>
            </a:p>
          </p:txBody>
        </p:sp>
        <p:sp>
          <p:nvSpPr>
            <p:cNvPr id="350" name="Google Shape;350;p10"/>
            <p:cNvSpPr/>
            <p:nvPr/>
          </p:nvSpPr>
          <p:spPr>
            <a:xfrm>
              <a:off x="1740588" y="3736742"/>
              <a:ext cx="338156" cy="3955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7030A0"/>
            </a:solidFill>
            <a:ln cap="flat" cmpd="sng" w="9525">
              <a:solidFill>
                <a:srgbClr val="7030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0"/>
            <p:cNvSpPr txBox="1"/>
            <p:nvPr/>
          </p:nvSpPr>
          <p:spPr>
            <a:xfrm>
              <a:off x="1740588" y="3815858"/>
              <a:ext cx="236709" cy="2373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10"/>
            <p:cNvSpPr/>
            <p:nvPr/>
          </p:nvSpPr>
          <p:spPr>
            <a:xfrm>
              <a:off x="2238252" y="3456009"/>
              <a:ext cx="1595076" cy="957045"/>
            </a:xfrm>
            <a:prstGeom prst="roundRect">
              <a:avLst>
                <a:gd fmla="val 10000" name="adj"/>
              </a:avLst>
            </a:prstGeom>
            <a:solidFill>
              <a:srgbClr val="FAE8FC"/>
            </a:solidFill>
            <a:ln cap="flat" cmpd="sng" w="12700">
              <a:solidFill>
                <a:srgbClr val="7030A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10"/>
            <p:cNvSpPr txBox="1"/>
            <p:nvPr/>
          </p:nvSpPr>
          <p:spPr>
            <a:xfrm>
              <a:off x="2266283" y="3484040"/>
              <a:ext cx="1539014" cy="900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Внедрение ИИ</a:t>
              </a:r>
              <a:endParaRPr/>
            </a:p>
            <a:p>
              <a:pPr indent="-114300" lvl="1" marL="11430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2024 - 2025 г.</a:t>
              </a:r>
              <a:endParaRPr/>
            </a:p>
          </p:txBody>
        </p:sp>
        <p:sp>
          <p:nvSpPr>
            <p:cNvPr id="354" name="Google Shape;354;p10"/>
            <p:cNvSpPr/>
            <p:nvPr/>
          </p:nvSpPr>
          <p:spPr>
            <a:xfrm>
              <a:off x="3973695" y="3736742"/>
              <a:ext cx="338156" cy="3955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7030A0"/>
            </a:solidFill>
            <a:ln cap="flat" cmpd="sng" w="9525">
              <a:solidFill>
                <a:srgbClr val="7030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0"/>
            <p:cNvSpPr txBox="1"/>
            <p:nvPr/>
          </p:nvSpPr>
          <p:spPr>
            <a:xfrm>
              <a:off x="3973695" y="3815858"/>
              <a:ext cx="236709" cy="2373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10"/>
            <p:cNvSpPr/>
            <p:nvPr/>
          </p:nvSpPr>
          <p:spPr>
            <a:xfrm>
              <a:off x="4471358" y="3456009"/>
              <a:ext cx="1595076" cy="957045"/>
            </a:xfrm>
            <a:prstGeom prst="roundRect">
              <a:avLst>
                <a:gd fmla="val 10000" name="adj"/>
              </a:avLst>
            </a:prstGeom>
            <a:solidFill>
              <a:srgbClr val="FAE8FC"/>
            </a:solidFill>
            <a:ln cap="flat" cmpd="sng" w="12700">
              <a:solidFill>
                <a:srgbClr val="7030A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0"/>
            <p:cNvSpPr txBox="1"/>
            <p:nvPr/>
          </p:nvSpPr>
          <p:spPr>
            <a:xfrm>
              <a:off x="4499389" y="3484040"/>
              <a:ext cx="1539014" cy="900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Услуга для компаний – партнеров «Реклама»</a:t>
              </a:r>
              <a:endParaRPr/>
            </a:p>
          </p:txBody>
        </p:sp>
        <p:sp>
          <p:nvSpPr>
            <p:cNvPr id="358" name="Google Shape;358;p10"/>
            <p:cNvSpPr/>
            <p:nvPr/>
          </p:nvSpPr>
          <p:spPr>
            <a:xfrm>
              <a:off x="6206801" y="3736742"/>
              <a:ext cx="338156" cy="3955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7030A0"/>
            </a:solidFill>
            <a:ln cap="flat" cmpd="sng" w="9525">
              <a:solidFill>
                <a:srgbClr val="7030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0"/>
            <p:cNvSpPr txBox="1"/>
            <p:nvPr/>
          </p:nvSpPr>
          <p:spPr>
            <a:xfrm>
              <a:off x="6206801" y="3815858"/>
              <a:ext cx="236709" cy="2373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10"/>
            <p:cNvSpPr/>
            <p:nvPr/>
          </p:nvSpPr>
          <p:spPr>
            <a:xfrm>
              <a:off x="6704465" y="3456009"/>
              <a:ext cx="1595076" cy="957045"/>
            </a:xfrm>
            <a:prstGeom prst="roundRect">
              <a:avLst>
                <a:gd fmla="val 10000" name="adj"/>
              </a:avLst>
            </a:prstGeom>
            <a:solidFill>
              <a:srgbClr val="FAE8FC"/>
            </a:solidFill>
            <a:ln cap="flat" cmpd="sng" w="12700">
              <a:solidFill>
                <a:srgbClr val="7030A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0"/>
            <p:cNvSpPr txBox="1"/>
            <p:nvPr/>
          </p:nvSpPr>
          <p:spPr>
            <a:xfrm>
              <a:off x="6732496" y="3484040"/>
              <a:ext cx="1539014" cy="900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Услуга для компаний – партнеров «Симулятор на заказ»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/>
          </a:p>
        </p:txBody>
      </p:sp>
      <p:cxnSp>
        <p:nvCxnSpPr>
          <p:cNvPr id="368" name="Google Shape;368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369" name="Google Shape;369;p11"/>
          <p:cNvGrpSpPr/>
          <p:nvPr/>
        </p:nvGrpSpPr>
        <p:grpSpPr>
          <a:xfrm>
            <a:off x="686249" y="1989797"/>
            <a:ext cx="3689356" cy="3513672"/>
            <a:chOff x="450" y="804023"/>
            <a:chExt cx="3689356" cy="3513672"/>
          </a:xfrm>
        </p:grpSpPr>
        <p:sp>
          <p:nvSpPr>
            <p:cNvPr id="370" name="Google Shape;370;p11"/>
            <p:cNvSpPr/>
            <p:nvPr/>
          </p:nvSpPr>
          <p:spPr>
            <a:xfrm>
              <a:off x="450" y="804023"/>
              <a:ext cx="1756836" cy="1054101"/>
            </a:xfrm>
            <a:prstGeom prst="rect">
              <a:avLst/>
            </a:prstGeom>
            <a:solidFill>
              <a:srgbClr val="E5EBF7"/>
            </a:solidFill>
            <a:ln cap="flat" cmpd="sng" w="12700">
              <a:solidFill>
                <a:srgbClr val="E5EBF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1"/>
            <p:cNvSpPr txBox="1"/>
            <p:nvPr/>
          </p:nvSpPr>
          <p:spPr>
            <a:xfrm>
              <a:off x="450" y="804023"/>
              <a:ext cx="1756836" cy="10541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ru-RU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COO Менеджер проекта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11"/>
            <p:cNvSpPr/>
            <p:nvPr/>
          </p:nvSpPr>
          <p:spPr>
            <a:xfrm>
              <a:off x="1932970" y="804023"/>
              <a:ext cx="1756836" cy="1054101"/>
            </a:xfrm>
            <a:prstGeom prst="rect">
              <a:avLst/>
            </a:prstGeom>
            <a:solidFill>
              <a:srgbClr val="E5EBF7"/>
            </a:solidFill>
            <a:ln cap="flat" cmpd="sng" w="12700">
              <a:solidFill>
                <a:srgbClr val="E5EBF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1"/>
            <p:cNvSpPr txBox="1"/>
            <p:nvPr/>
          </p:nvSpPr>
          <p:spPr>
            <a:xfrm>
              <a:off x="1932970" y="804023"/>
              <a:ext cx="1756836" cy="10541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ru-RU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CMO Главный дизайнер</a:t>
              </a:r>
              <a:endParaRPr/>
            </a:p>
          </p:txBody>
        </p:sp>
        <p:sp>
          <p:nvSpPr>
            <p:cNvPr id="374" name="Google Shape;374;p11"/>
            <p:cNvSpPr/>
            <p:nvPr/>
          </p:nvSpPr>
          <p:spPr>
            <a:xfrm>
              <a:off x="450" y="2033809"/>
              <a:ext cx="1756836" cy="1054101"/>
            </a:xfrm>
            <a:prstGeom prst="rect">
              <a:avLst/>
            </a:prstGeom>
            <a:solidFill>
              <a:srgbClr val="E5EBF7"/>
            </a:solidFill>
            <a:ln cap="flat" cmpd="sng" w="12700">
              <a:solidFill>
                <a:srgbClr val="E5EBF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1"/>
            <p:cNvSpPr txBox="1"/>
            <p:nvPr/>
          </p:nvSpPr>
          <p:spPr>
            <a:xfrm>
              <a:off x="450" y="2033809"/>
              <a:ext cx="1756836" cy="10541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ru-RU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Графический дизайнер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11"/>
            <p:cNvSpPr/>
            <p:nvPr/>
          </p:nvSpPr>
          <p:spPr>
            <a:xfrm>
              <a:off x="1932970" y="2033809"/>
              <a:ext cx="1756836" cy="1054101"/>
            </a:xfrm>
            <a:prstGeom prst="rect">
              <a:avLst/>
            </a:prstGeom>
            <a:solidFill>
              <a:srgbClr val="E5EBF7"/>
            </a:solidFill>
            <a:ln cap="flat" cmpd="sng" w="12700">
              <a:solidFill>
                <a:srgbClr val="E5EBF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1"/>
            <p:cNvSpPr txBox="1"/>
            <p:nvPr/>
          </p:nvSpPr>
          <p:spPr>
            <a:xfrm>
              <a:off x="1932970" y="2033809"/>
              <a:ext cx="1756836" cy="10541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ru-RU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CTO Главный разработчик</a:t>
              </a:r>
              <a:endParaRPr/>
            </a:p>
          </p:txBody>
        </p:sp>
        <p:sp>
          <p:nvSpPr>
            <p:cNvPr id="378" name="Google Shape;378;p11"/>
            <p:cNvSpPr/>
            <p:nvPr/>
          </p:nvSpPr>
          <p:spPr>
            <a:xfrm>
              <a:off x="450" y="3263594"/>
              <a:ext cx="1756836" cy="1054101"/>
            </a:xfrm>
            <a:prstGeom prst="rect">
              <a:avLst/>
            </a:prstGeom>
            <a:solidFill>
              <a:srgbClr val="E5EBF7"/>
            </a:solidFill>
            <a:ln cap="flat" cmpd="sng" w="12700">
              <a:solidFill>
                <a:srgbClr val="E5EBF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1"/>
            <p:cNvSpPr txBox="1"/>
            <p:nvPr/>
          </p:nvSpPr>
          <p:spPr>
            <a:xfrm>
              <a:off x="450" y="3263594"/>
              <a:ext cx="1756836" cy="10541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ru-RU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Разработчик Frontend</a:t>
              </a:r>
              <a:endParaRPr b="1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1"/>
            <p:cNvSpPr/>
            <p:nvPr/>
          </p:nvSpPr>
          <p:spPr>
            <a:xfrm>
              <a:off x="1932970" y="3263594"/>
              <a:ext cx="1756836" cy="1054101"/>
            </a:xfrm>
            <a:prstGeom prst="rect">
              <a:avLst/>
            </a:prstGeom>
            <a:solidFill>
              <a:srgbClr val="E5EBF7"/>
            </a:solidFill>
            <a:ln cap="flat" cmpd="sng" w="12700">
              <a:solidFill>
                <a:srgbClr val="E5EBF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1"/>
            <p:cNvSpPr txBox="1"/>
            <p:nvPr/>
          </p:nvSpPr>
          <p:spPr>
            <a:xfrm>
              <a:off x="1932970" y="3263594"/>
              <a:ext cx="1756836" cy="10541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ru-RU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Разработчик Backend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2" name="Google Shape;382;p11"/>
          <p:cNvGrpSpPr/>
          <p:nvPr/>
        </p:nvGrpSpPr>
        <p:grpSpPr>
          <a:xfrm>
            <a:off x="8039256" y="2475484"/>
            <a:ext cx="3783981" cy="2342464"/>
            <a:chOff x="462" y="755536"/>
            <a:chExt cx="3783981" cy="2342464"/>
          </a:xfrm>
        </p:grpSpPr>
        <p:sp>
          <p:nvSpPr>
            <p:cNvPr id="383" name="Google Shape;383;p11"/>
            <p:cNvSpPr/>
            <p:nvPr/>
          </p:nvSpPr>
          <p:spPr>
            <a:xfrm>
              <a:off x="462" y="755536"/>
              <a:ext cx="1801896" cy="1081137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accent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1"/>
            <p:cNvSpPr txBox="1"/>
            <p:nvPr/>
          </p:nvSpPr>
          <p:spPr>
            <a:xfrm>
              <a:off x="462" y="755536"/>
              <a:ext cx="1801896" cy="10811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BABD"/>
                </a:buClr>
                <a:buSzPts val="2100"/>
                <a:buFont typeface="Calibri"/>
                <a:buNone/>
              </a:pPr>
              <a:r>
                <a:rPr b="1" lang="ru-RU" sz="2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Менеджер по продажам</a:t>
              </a:r>
              <a:endParaRPr/>
            </a:p>
          </p:txBody>
        </p:sp>
        <p:sp>
          <p:nvSpPr>
            <p:cNvPr id="385" name="Google Shape;385;p11"/>
            <p:cNvSpPr/>
            <p:nvPr/>
          </p:nvSpPr>
          <p:spPr>
            <a:xfrm>
              <a:off x="1982547" y="755536"/>
              <a:ext cx="1801896" cy="1081137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accent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1"/>
            <p:cNvSpPr txBox="1"/>
            <p:nvPr/>
          </p:nvSpPr>
          <p:spPr>
            <a:xfrm>
              <a:off x="1982547" y="755536"/>
              <a:ext cx="1801896" cy="10811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BABD"/>
                </a:buClr>
                <a:buSzPts val="2100"/>
                <a:buFont typeface="Calibri"/>
                <a:buNone/>
              </a:pPr>
              <a:r>
                <a:rPr b="1" lang="ru-RU" sz="2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Маркетолог</a:t>
              </a:r>
              <a:endParaRPr/>
            </a:p>
          </p:txBody>
        </p:sp>
        <p:sp>
          <p:nvSpPr>
            <p:cNvPr id="387" name="Google Shape;387;p11"/>
            <p:cNvSpPr/>
            <p:nvPr/>
          </p:nvSpPr>
          <p:spPr>
            <a:xfrm>
              <a:off x="462" y="2016863"/>
              <a:ext cx="1801896" cy="1081137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accent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1"/>
            <p:cNvSpPr txBox="1"/>
            <p:nvPr/>
          </p:nvSpPr>
          <p:spPr>
            <a:xfrm>
              <a:off x="462" y="2016863"/>
              <a:ext cx="1801896" cy="10811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BABD"/>
                </a:buClr>
                <a:buSzPts val="2100"/>
                <a:buFont typeface="Arial"/>
                <a:buNone/>
              </a:pPr>
              <a:r>
                <a:rPr b="1" lang="ru-RU" sz="2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Экономист</a:t>
              </a:r>
              <a:endParaRPr b="1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11"/>
            <p:cNvSpPr/>
            <p:nvPr/>
          </p:nvSpPr>
          <p:spPr>
            <a:xfrm>
              <a:off x="1982547" y="2016863"/>
              <a:ext cx="1801896" cy="1081137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accent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1"/>
            <p:cNvSpPr txBox="1"/>
            <p:nvPr/>
          </p:nvSpPr>
          <p:spPr>
            <a:xfrm>
              <a:off x="1982547" y="2016863"/>
              <a:ext cx="1801896" cy="10811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None/>
              </a:pPr>
              <a:r>
                <a:rPr b="1" lang="ru-RU" sz="2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Психолог </a:t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2"/>
          <p:cNvSpPr txBox="1"/>
          <p:nvPr/>
        </p:nvSpPr>
        <p:spPr>
          <a:xfrm>
            <a:off x="746374" y="569973"/>
            <a:ext cx="6335744" cy="8898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ru-RU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2"/>
          <p:cNvSpPr txBox="1"/>
          <p:nvPr/>
        </p:nvSpPr>
        <p:spPr>
          <a:xfrm>
            <a:off x="515203" y="2053681"/>
            <a:ext cx="7349658" cy="3584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9" name="Google Shape;39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64901" y="2564007"/>
            <a:ext cx="2131099" cy="2131099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12"/>
          <p:cNvSpPr txBox="1"/>
          <p:nvPr/>
        </p:nvSpPr>
        <p:spPr>
          <a:xfrm>
            <a:off x="3964901" y="4846938"/>
            <a:ext cx="261182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http://treefish.tilda.ws/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