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6" r:id="rId9"/>
  </p:sldIdLst>
  <p:sldSz cx="20104100" cy="11309350"/>
  <p:notesSz cx="20104100" cy="11309350"/>
  <p:embeddedFontLst>
    <p:embeddedFont>
      <p:font typeface="Helvetica Neue" panose="020B0604020202020204" charset="0"/>
      <p:regular r:id="rId11"/>
      <p:bold r:id="rId12"/>
      <p:italic r:id="rId13"/>
      <p:boldItalic r:id="rId14"/>
    </p:embeddedFont>
    <p:embeddedFont>
      <p:font typeface="Roboto" panose="02000000000000000000" pitchFamily="2" charset="0"/>
      <p:regular r:id="rId15"/>
      <p:bold r:id="rId16"/>
      <p:italic r:id="rId17"/>
      <p:boldItalic r:id="rId18"/>
    </p:embeddedFont>
    <p:embeddedFont>
      <p:font typeface="Trebuchet MS" panose="020B0603020202020204" pitchFamily="34" charset="0"/>
      <p:regular r:id="rId19"/>
      <p:bold r:id="rId20"/>
      <p:italic r:id="rId21"/>
      <p:boldItalic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4" roundtripDataSignature="AMtx7mh3xV1dixQesL1tWsz0FLhDxWB/Y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743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69670B4-54B6-43D2-A0A4-B5517DE76D26}" v="1205" dt="2026-04-15T11:33:36.093"/>
  </p1510:revLst>
</p1510:revInfo>
</file>

<file path=ppt/tableStyles.xml><?xml version="1.0" encoding="utf-8"?>
<a:tblStyleLst xmlns:a="http://schemas.openxmlformats.org/drawingml/2006/main" def="{090F017C-5AD0-4C4C-B99B-F4E12DBBC798}">
  <a:tblStyle styleId="{090F017C-5AD0-4C4C-B99B-F4E12DBBC798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CEAF0"/>
          </a:solidFill>
        </a:fill>
      </a:tcStyle>
    </a:wholeTbl>
    <a:band1H>
      <a:tcTxStyle/>
      <a:tcStyle>
        <a:tcBdr/>
        <a:fill>
          <a:solidFill>
            <a:srgbClr val="D7D2DF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7D2DF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4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4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DBB0E468-F956-425F-AE7B-FBEECAAC1B16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8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font" Target="fonts/font12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351350" y="848200"/>
            <a:ext cx="13403400" cy="424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5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6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7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1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5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5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15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>
  <p:cSld name="Two Content">
    <p:bg>
      <p:bgPr>
        <a:solidFill>
          <a:schemeClr val="lt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6"/>
          <p:cNvSpPr/>
          <p:nvPr/>
        </p:nvSpPr>
        <p:spPr>
          <a:xfrm>
            <a:off x="10054186" y="10832026"/>
            <a:ext cx="2011045" cy="476884"/>
          </a:xfrm>
          <a:custGeom>
            <a:avLst/>
            <a:gdLst/>
            <a:ahLst/>
            <a:cxnLst/>
            <a:rect l="l" t="t" r="r" b="b"/>
            <a:pathLst>
              <a:path w="2011045" h="476884" extrusionOk="0">
                <a:moveTo>
                  <a:pt x="2010619" y="0"/>
                </a:moveTo>
                <a:lnTo>
                  <a:pt x="0" y="0"/>
                </a:lnTo>
                <a:lnTo>
                  <a:pt x="0" y="476529"/>
                </a:lnTo>
                <a:lnTo>
                  <a:pt x="2010619" y="476529"/>
                </a:lnTo>
                <a:lnTo>
                  <a:pt x="2010619" y="0"/>
                </a:lnTo>
                <a:close/>
              </a:path>
            </a:pathLst>
          </a:custGeom>
          <a:solidFill>
            <a:srgbClr val="FCAF1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" name="Google Shape;17;p16"/>
          <p:cNvSpPr/>
          <p:nvPr/>
        </p:nvSpPr>
        <p:spPr>
          <a:xfrm>
            <a:off x="12064795" y="10832026"/>
            <a:ext cx="2011045" cy="476884"/>
          </a:xfrm>
          <a:custGeom>
            <a:avLst/>
            <a:gdLst/>
            <a:ahLst/>
            <a:cxnLst/>
            <a:rect l="l" t="t" r="r" b="b"/>
            <a:pathLst>
              <a:path w="2011044" h="476884" extrusionOk="0">
                <a:moveTo>
                  <a:pt x="2010619" y="0"/>
                </a:moveTo>
                <a:lnTo>
                  <a:pt x="0" y="0"/>
                </a:lnTo>
                <a:lnTo>
                  <a:pt x="0" y="476529"/>
                </a:lnTo>
                <a:lnTo>
                  <a:pt x="2010619" y="476529"/>
                </a:lnTo>
                <a:lnTo>
                  <a:pt x="2010619" y="0"/>
                </a:lnTo>
                <a:close/>
              </a:path>
            </a:pathLst>
          </a:custGeom>
          <a:solidFill>
            <a:srgbClr val="F4A1B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" name="Google Shape;18;p16"/>
          <p:cNvSpPr/>
          <p:nvPr/>
        </p:nvSpPr>
        <p:spPr>
          <a:xfrm>
            <a:off x="16086044" y="10832026"/>
            <a:ext cx="2011045" cy="476884"/>
          </a:xfrm>
          <a:custGeom>
            <a:avLst/>
            <a:gdLst/>
            <a:ahLst/>
            <a:cxnLst/>
            <a:rect l="l" t="t" r="r" b="b"/>
            <a:pathLst>
              <a:path w="2011044" h="476884" extrusionOk="0">
                <a:moveTo>
                  <a:pt x="2010629" y="0"/>
                </a:moveTo>
                <a:lnTo>
                  <a:pt x="0" y="0"/>
                </a:lnTo>
                <a:lnTo>
                  <a:pt x="0" y="476529"/>
                </a:lnTo>
                <a:lnTo>
                  <a:pt x="2010629" y="476529"/>
                </a:lnTo>
                <a:lnTo>
                  <a:pt x="2010629" y="0"/>
                </a:lnTo>
                <a:close/>
              </a:path>
            </a:pathLst>
          </a:custGeom>
          <a:solidFill>
            <a:srgbClr val="B5D8E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16"/>
          <p:cNvSpPr/>
          <p:nvPr/>
        </p:nvSpPr>
        <p:spPr>
          <a:xfrm>
            <a:off x="18096653" y="10832026"/>
            <a:ext cx="2007870" cy="476884"/>
          </a:xfrm>
          <a:custGeom>
            <a:avLst/>
            <a:gdLst/>
            <a:ahLst/>
            <a:cxnLst/>
            <a:rect l="l" t="t" r="r" b="b"/>
            <a:pathLst>
              <a:path w="2007869" h="476884" extrusionOk="0">
                <a:moveTo>
                  <a:pt x="2007436" y="0"/>
                </a:moveTo>
                <a:lnTo>
                  <a:pt x="0" y="0"/>
                </a:lnTo>
                <a:lnTo>
                  <a:pt x="0" y="476529"/>
                </a:lnTo>
                <a:lnTo>
                  <a:pt x="2007436" y="476529"/>
                </a:lnTo>
                <a:lnTo>
                  <a:pt x="2007436" y="0"/>
                </a:lnTo>
                <a:close/>
              </a:path>
            </a:pathLst>
          </a:custGeom>
          <a:solidFill>
            <a:srgbClr val="8F00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" name="Google Shape;20;p16"/>
          <p:cNvSpPr/>
          <p:nvPr/>
        </p:nvSpPr>
        <p:spPr>
          <a:xfrm>
            <a:off x="6037177" y="10832026"/>
            <a:ext cx="2011045" cy="476884"/>
          </a:xfrm>
          <a:custGeom>
            <a:avLst/>
            <a:gdLst/>
            <a:ahLst/>
            <a:cxnLst/>
            <a:rect l="l" t="t" r="r" b="b"/>
            <a:pathLst>
              <a:path w="2011045" h="476884" extrusionOk="0">
                <a:moveTo>
                  <a:pt x="2010619" y="0"/>
                </a:moveTo>
                <a:lnTo>
                  <a:pt x="0" y="0"/>
                </a:lnTo>
                <a:lnTo>
                  <a:pt x="0" y="476529"/>
                </a:lnTo>
                <a:lnTo>
                  <a:pt x="2010619" y="476529"/>
                </a:lnTo>
                <a:lnTo>
                  <a:pt x="2010619" y="0"/>
                </a:lnTo>
                <a:close/>
              </a:path>
            </a:pathLst>
          </a:custGeom>
          <a:solidFill>
            <a:srgbClr val="FCAF1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" name="Google Shape;21;p16"/>
          <p:cNvSpPr/>
          <p:nvPr/>
        </p:nvSpPr>
        <p:spPr>
          <a:xfrm>
            <a:off x="4024442" y="10832026"/>
            <a:ext cx="2013585" cy="476884"/>
          </a:xfrm>
          <a:custGeom>
            <a:avLst/>
            <a:gdLst/>
            <a:ahLst/>
            <a:cxnLst/>
            <a:rect l="l" t="t" r="r" b="b"/>
            <a:pathLst>
              <a:path w="2013585" h="476884" extrusionOk="0">
                <a:moveTo>
                  <a:pt x="2013111" y="0"/>
                </a:moveTo>
                <a:lnTo>
                  <a:pt x="0" y="0"/>
                </a:lnTo>
                <a:lnTo>
                  <a:pt x="0" y="476529"/>
                </a:lnTo>
                <a:lnTo>
                  <a:pt x="2013111" y="476529"/>
                </a:lnTo>
                <a:lnTo>
                  <a:pt x="2013111" y="0"/>
                </a:lnTo>
                <a:close/>
              </a:path>
            </a:pathLst>
          </a:custGeom>
          <a:solidFill>
            <a:srgbClr val="FBB3C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" name="Google Shape;22;p16"/>
          <p:cNvSpPr/>
          <p:nvPr/>
        </p:nvSpPr>
        <p:spPr>
          <a:xfrm>
            <a:off x="2013823" y="10832026"/>
            <a:ext cx="2011045" cy="476884"/>
          </a:xfrm>
          <a:custGeom>
            <a:avLst/>
            <a:gdLst/>
            <a:ahLst/>
            <a:cxnLst/>
            <a:rect l="l" t="t" r="r" b="b"/>
            <a:pathLst>
              <a:path w="2011045" h="476884" extrusionOk="0">
                <a:moveTo>
                  <a:pt x="2010629" y="0"/>
                </a:moveTo>
                <a:lnTo>
                  <a:pt x="0" y="0"/>
                </a:lnTo>
                <a:lnTo>
                  <a:pt x="0" y="476529"/>
                </a:lnTo>
                <a:lnTo>
                  <a:pt x="2010629" y="476529"/>
                </a:lnTo>
                <a:lnTo>
                  <a:pt x="2010629" y="0"/>
                </a:lnTo>
                <a:close/>
              </a:path>
            </a:pathLst>
          </a:custGeom>
          <a:solidFill>
            <a:srgbClr val="8F00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" name="Google Shape;23;p16"/>
          <p:cNvSpPr/>
          <p:nvPr/>
        </p:nvSpPr>
        <p:spPr>
          <a:xfrm>
            <a:off x="3200" y="10832026"/>
            <a:ext cx="10053320" cy="476884"/>
          </a:xfrm>
          <a:custGeom>
            <a:avLst/>
            <a:gdLst/>
            <a:ahLst/>
            <a:cxnLst/>
            <a:rect l="l" t="t" r="r" b="b"/>
            <a:pathLst>
              <a:path w="10053320" h="476884" extrusionOk="0">
                <a:moveTo>
                  <a:pt x="2010613" y="0"/>
                </a:moveTo>
                <a:lnTo>
                  <a:pt x="0" y="0"/>
                </a:lnTo>
                <a:lnTo>
                  <a:pt x="0" y="476529"/>
                </a:lnTo>
                <a:lnTo>
                  <a:pt x="2010613" y="476529"/>
                </a:lnTo>
                <a:lnTo>
                  <a:pt x="2010613" y="0"/>
                </a:lnTo>
                <a:close/>
              </a:path>
              <a:path w="10053320" h="476884" extrusionOk="0">
                <a:moveTo>
                  <a:pt x="10053104" y="0"/>
                </a:moveTo>
                <a:lnTo>
                  <a:pt x="8042491" y="0"/>
                </a:lnTo>
                <a:lnTo>
                  <a:pt x="8042491" y="476529"/>
                </a:lnTo>
                <a:lnTo>
                  <a:pt x="10053104" y="476529"/>
                </a:lnTo>
                <a:lnTo>
                  <a:pt x="10053104" y="0"/>
                </a:lnTo>
                <a:close/>
              </a:path>
            </a:pathLst>
          </a:custGeom>
          <a:solidFill>
            <a:srgbClr val="FD493D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4" name="Google Shape;24;p16"/>
          <p:cNvSpPr/>
          <p:nvPr/>
        </p:nvSpPr>
        <p:spPr>
          <a:xfrm>
            <a:off x="14075435" y="10832026"/>
            <a:ext cx="2011045" cy="476884"/>
          </a:xfrm>
          <a:custGeom>
            <a:avLst/>
            <a:gdLst/>
            <a:ahLst/>
            <a:cxnLst/>
            <a:rect l="l" t="t" r="r" b="b"/>
            <a:pathLst>
              <a:path w="2011044" h="476884" extrusionOk="0">
                <a:moveTo>
                  <a:pt x="2010619" y="0"/>
                </a:moveTo>
                <a:lnTo>
                  <a:pt x="0" y="0"/>
                </a:lnTo>
                <a:lnTo>
                  <a:pt x="0" y="476529"/>
                </a:lnTo>
                <a:lnTo>
                  <a:pt x="2010619" y="476529"/>
                </a:lnTo>
                <a:lnTo>
                  <a:pt x="2010619" y="0"/>
                </a:lnTo>
                <a:close/>
              </a:path>
            </a:pathLst>
          </a:custGeom>
          <a:solidFill>
            <a:srgbClr val="FD493D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" name="Google Shape;25;p16"/>
          <p:cNvSpPr/>
          <p:nvPr/>
        </p:nvSpPr>
        <p:spPr>
          <a:xfrm>
            <a:off x="0" y="961436"/>
            <a:ext cx="584835" cy="170180"/>
          </a:xfrm>
          <a:custGeom>
            <a:avLst/>
            <a:gdLst/>
            <a:ahLst/>
            <a:cxnLst/>
            <a:rect l="l" t="t" r="r" b="b"/>
            <a:pathLst>
              <a:path w="584835" h="170180" extrusionOk="0">
                <a:moveTo>
                  <a:pt x="584264" y="0"/>
                </a:moveTo>
                <a:lnTo>
                  <a:pt x="0" y="0"/>
                </a:lnTo>
                <a:lnTo>
                  <a:pt x="0" y="170120"/>
                </a:lnTo>
                <a:lnTo>
                  <a:pt x="584264" y="170120"/>
                </a:lnTo>
                <a:lnTo>
                  <a:pt x="584264" y="0"/>
                </a:lnTo>
                <a:close/>
              </a:path>
            </a:pathLst>
          </a:custGeom>
          <a:solidFill>
            <a:srgbClr val="FBB3C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16"/>
          <p:cNvSpPr/>
          <p:nvPr/>
        </p:nvSpPr>
        <p:spPr>
          <a:xfrm>
            <a:off x="584264" y="961436"/>
            <a:ext cx="588010" cy="170180"/>
          </a:xfrm>
          <a:custGeom>
            <a:avLst/>
            <a:gdLst/>
            <a:ahLst/>
            <a:cxnLst/>
            <a:rect l="l" t="t" r="r" b="b"/>
            <a:pathLst>
              <a:path w="588010" h="170180" extrusionOk="0">
                <a:moveTo>
                  <a:pt x="587448" y="0"/>
                </a:moveTo>
                <a:lnTo>
                  <a:pt x="0" y="0"/>
                </a:lnTo>
                <a:lnTo>
                  <a:pt x="0" y="170120"/>
                </a:lnTo>
                <a:lnTo>
                  <a:pt x="587448" y="170120"/>
                </a:lnTo>
                <a:lnTo>
                  <a:pt x="587448" y="0"/>
                </a:lnTo>
                <a:close/>
              </a:path>
            </a:pathLst>
          </a:custGeom>
          <a:solidFill>
            <a:srgbClr val="8F00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16"/>
          <p:cNvSpPr/>
          <p:nvPr/>
        </p:nvSpPr>
        <p:spPr>
          <a:xfrm>
            <a:off x="1171712" y="961436"/>
            <a:ext cx="558800" cy="170180"/>
          </a:xfrm>
          <a:custGeom>
            <a:avLst/>
            <a:gdLst/>
            <a:ahLst/>
            <a:cxnLst/>
            <a:rect l="l" t="t" r="r" b="b"/>
            <a:pathLst>
              <a:path w="558800" h="170180" extrusionOk="0">
                <a:moveTo>
                  <a:pt x="558202" y="0"/>
                </a:moveTo>
                <a:lnTo>
                  <a:pt x="0" y="0"/>
                </a:lnTo>
                <a:lnTo>
                  <a:pt x="0" y="170120"/>
                </a:lnTo>
                <a:lnTo>
                  <a:pt x="558202" y="170120"/>
                </a:lnTo>
                <a:lnTo>
                  <a:pt x="558202" y="0"/>
                </a:lnTo>
                <a:close/>
              </a:path>
            </a:pathLst>
          </a:custGeom>
          <a:solidFill>
            <a:srgbClr val="FD493D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16"/>
          <p:cNvSpPr/>
          <p:nvPr/>
        </p:nvSpPr>
        <p:spPr>
          <a:xfrm>
            <a:off x="1729915" y="961436"/>
            <a:ext cx="583565" cy="170180"/>
          </a:xfrm>
          <a:custGeom>
            <a:avLst/>
            <a:gdLst/>
            <a:ahLst/>
            <a:cxnLst/>
            <a:rect l="l" t="t" r="r" b="b"/>
            <a:pathLst>
              <a:path w="583564" h="170180" extrusionOk="0">
                <a:moveTo>
                  <a:pt x="583186" y="0"/>
                </a:moveTo>
                <a:lnTo>
                  <a:pt x="0" y="0"/>
                </a:lnTo>
                <a:lnTo>
                  <a:pt x="0" y="170120"/>
                </a:lnTo>
                <a:lnTo>
                  <a:pt x="583186" y="170120"/>
                </a:lnTo>
                <a:lnTo>
                  <a:pt x="583186" y="0"/>
                </a:lnTo>
                <a:close/>
              </a:path>
            </a:pathLst>
          </a:custGeom>
          <a:solidFill>
            <a:srgbClr val="FCAF1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16"/>
          <p:cNvSpPr/>
          <p:nvPr/>
        </p:nvSpPr>
        <p:spPr>
          <a:xfrm>
            <a:off x="2313102" y="961436"/>
            <a:ext cx="583565" cy="170180"/>
          </a:xfrm>
          <a:custGeom>
            <a:avLst/>
            <a:gdLst/>
            <a:ahLst/>
            <a:cxnLst/>
            <a:rect l="l" t="t" r="r" b="b"/>
            <a:pathLst>
              <a:path w="583564" h="170180" extrusionOk="0">
                <a:moveTo>
                  <a:pt x="583186" y="0"/>
                </a:moveTo>
                <a:lnTo>
                  <a:pt x="0" y="0"/>
                </a:lnTo>
                <a:lnTo>
                  <a:pt x="0" y="170120"/>
                </a:lnTo>
                <a:lnTo>
                  <a:pt x="583186" y="170120"/>
                </a:lnTo>
                <a:lnTo>
                  <a:pt x="583186" y="0"/>
                </a:lnTo>
                <a:close/>
              </a:path>
            </a:pathLst>
          </a:custGeom>
          <a:solidFill>
            <a:srgbClr val="B5D8E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16"/>
          <p:cNvSpPr txBox="1">
            <a:spLocks noGrp="1"/>
          </p:cNvSpPr>
          <p:nvPr>
            <p:ph type="title"/>
          </p:nvPr>
        </p:nvSpPr>
        <p:spPr>
          <a:xfrm>
            <a:off x="862076" y="462428"/>
            <a:ext cx="5105090" cy="492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950" b="1" i="0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6"/>
          <p:cNvSpPr txBox="1">
            <a:spLocks noGrp="1"/>
          </p:cNvSpPr>
          <p:nvPr>
            <p:ph type="body" idx="1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6"/>
          <p:cNvSpPr txBox="1">
            <a:spLocks noGrp="1"/>
          </p:cNvSpPr>
          <p:nvPr>
            <p:ph type="body" idx="2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6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6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bg>
      <p:bgPr>
        <a:solidFill>
          <a:schemeClr val="lt1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7"/>
          <p:cNvSpPr/>
          <p:nvPr/>
        </p:nvSpPr>
        <p:spPr>
          <a:xfrm>
            <a:off x="6725669" y="6951526"/>
            <a:ext cx="3359150" cy="4355465"/>
          </a:xfrm>
          <a:custGeom>
            <a:avLst/>
            <a:gdLst/>
            <a:ahLst/>
            <a:cxnLst/>
            <a:rect l="l" t="t" r="r" b="b"/>
            <a:pathLst>
              <a:path w="3359150" h="4355465" extrusionOk="0">
                <a:moveTo>
                  <a:pt x="3358683" y="0"/>
                </a:moveTo>
                <a:lnTo>
                  <a:pt x="0" y="0"/>
                </a:lnTo>
                <a:lnTo>
                  <a:pt x="0" y="4355448"/>
                </a:lnTo>
                <a:lnTo>
                  <a:pt x="3358683" y="4355448"/>
                </a:lnTo>
                <a:lnTo>
                  <a:pt x="3358683" y="0"/>
                </a:lnTo>
                <a:close/>
              </a:path>
            </a:pathLst>
          </a:custGeom>
          <a:solidFill>
            <a:srgbClr val="FD493D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17"/>
          <p:cNvSpPr/>
          <p:nvPr/>
        </p:nvSpPr>
        <p:spPr>
          <a:xfrm>
            <a:off x="3366996" y="6951526"/>
            <a:ext cx="3359150" cy="4355465"/>
          </a:xfrm>
          <a:custGeom>
            <a:avLst/>
            <a:gdLst/>
            <a:ahLst/>
            <a:cxnLst/>
            <a:rect l="l" t="t" r="r" b="b"/>
            <a:pathLst>
              <a:path w="3359150" h="4355465" extrusionOk="0">
                <a:moveTo>
                  <a:pt x="3358672" y="0"/>
                </a:moveTo>
                <a:lnTo>
                  <a:pt x="0" y="0"/>
                </a:lnTo>
                <a:lnTo>
                  <a:pt x="0" y="4355448"/>
                </a:lnTo>
                <a:lnTo>
                  <a:pt x="3358672" y="4355448"/>
                </a:lnTo>
                <a:lnTo>
                  <a:pt x="3358672" y="0"/>
                </a:lnTo>
                <a:close/>
              </a:path>
            </a:pathLst>
          </a:custGeom>
          <a:solidFill>
            <a:srgbClr val="FCAF1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17"/>
          <p:cNvSpPr txBox="1">
            <a:spLocks noGrp="1"/>
          </p:cNvSpPr>
          <p:nvPr>
            <p:ph type="ctrTitle"/>
          </p:nvPr>
        </p:nvSpPr>
        <p:spPr>
          <a:xfrm>
            <a:off x="868074" y="473802"/>
            <a:ext cx="4825760" cy="4917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950" b="1" i="0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7"/>
          <p:cNvSpPr txBox="1">
            <a:spLocks noGrp="1"/>
          </p:cNvSpPr>
          <p:nvPr>
            <p:ph type="subTitle" idx="1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17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8"/>
          <p:cNvSpPr txBox="1">
            <a:spLocks noGrp="1"/>
          </p:cNvSpPr>
          <p:nvPr>
            <p:ph type="title"/>
          </p:nvPr>
        </p:nvSpPr>
        <p:spPr>
          <a:xfrm>
            <a:off x="862076" y="462428"/>
            <a:ext cx="5105090" cy="492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950" b="1" i="0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8"/>
          <p:cNvSpPr txBox="1"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8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9"/>
          <p:cNvSpPr txBox="1">
            <a:spLocks noGrp="1"/>
          </p:cNvSpPr>
          <p:nvPr>
            <p:ph type="title"/>
          </p:nvPr>
        </p:nvSpPr>
        <p:spPr>
          <a:xfrm>
            <a:off x="862076" y="462428"/>
            <a:ext cx="5105090" cy="492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950" b="1" i="0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9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9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9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4"/>
          <p:cNvSpPr txBox="1">
            <a:spLocks noGrp="1"/>
          </p:cNvSpPr>
          <p:nvPr>
            <p:ph type="title"/>
          </p:nvPr>
        </p:nvSpPr>
        <p:spPr>
          <a:xfrm>
            <a:off x="862076" y="462428"/>
            <a:ext cx="5105090" cy="492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50" b="1" i="0" u="none" strike="noStrike" cap="none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4"/>
          <p:cNvSpPr txBox="1"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4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" name="Google Shape;9;p14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" name="Google Shape;10;p14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oogle Shape;59;p1"/>
          <p:cNvGrpSpPr/>
          <p:nvPr/>
        </p:nvGrpSpPr>
        <p:grpSpPr>
          <a:xfrm>
            <a:off x="12114814" y="963"/>
            <a:ext cx="7989674" cy="11307047"/>
            <a:chOff x="12114814" y="963"/>
            <a:chExt cx="7989674" cy="11307047"/>
          </a:xfrm>
        </p:grpSpPr>
        <p:sp>
          <p:nvSpPr>
            <p:cNvPr id="60" name="Google Shape;60;p1"/>
            <p:cNvSpPr/>
            <p:nvPr/>
          </p:nvSpPr>
          <p:spPr>
            <a:xfrm>
              <a:off x="12114814" y="963"/>
              <a:ext cx="1997710" cy="2828290"/>
            </a:xfrm>
            <a:custGeom>
              <a:avLst/>
              <a:gdLst/>
              <a:ahLst/>
              <a:cxnLst/>
              <a:rect l="l" t="t" r="r" b="b"/>
              <a:pathLst>
                <a:path w="1997709" h="2828290" extrusionOk="0">
                  <a:moveTo>
                    <a:pt x="1997321" y="0"/>
                  </a:moveTo>
                  <a:lnTo>
                    <a:pt x="0" y="0"/>
                  </a:lnTo>
                  <a:lnTo>
                    <a:pt x="0" y="2828102"/>
                  </a:lnTo>
                  <a:lnTo>
                    <a:pt x="1997321" y="2828102"/>
                  </a:lnTo>
                  <a:lnTo>
                    <a:pt x="1997321" y="0"/>
                  </a:lnTo>
                  <a:close/>
                </a:path>
              </a:pathLst>
            </a:custGeom>
            <a:solidFill>
              <a:srgbClr val="FD493D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" name="Google Shape;61;p1"/>
            <p:cNvSpPr/>
            <p:nvPr/>
          </p:nvSpPr>
          <p:spPr>
            <a:xfrm>
              <a:off x="12114814" y="2829065"/>
              <a:ext cx="1997710" cy="2826385"/>
            </a:xfrm>
            <a:custGeom>
              <a:avLst/>
              <a:gdLst/>
              <a:ahLst/>
              <a:cxnLst/>
              <a:rect l="l" t="t" r="r" b="b"/>
              <a:pathLst>
                <a:path w="1997709" h="2826385" extrusionOk="0">
                  <a:moveTo>
                    <a:pt x="1997321" y="0"/>
                  </a:moveTo>
                  <a:lnTo>
                    <a:pt x="0" y="0"/>
                  </a:lnTo>
                  <a:lnTo>
                    <a:pt x="0" y="2826175"/>
                  </a:lnTo>
                  <a:lnTo>
                    <a:pt x="1997321" y="2826175"/>
                  </a:lnTo>
                  <a:lnTo>
                    <a:pt x="1997321" y="0"/>
                  </a:lnTo>
                  <a:close/>
                </a:path>
              </a:pathLst>
            </a:custGeom>
            <a:solidFill>
              <a:srgbClr val="FCAF17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" name="Google Shape;62;p1"/>
            <p:cNvSpPr/>
            <p:nvPr/>
          </p:nvSpPr>
          <p:spPr>
            <a:xfrm>
              <a:off x="12114814" y="5653325"/>
              <a:ext cx="1997710" cy="2828290"/>
            </a:xfrm>
            <a:custGeom>
              <a:avLst/>
              <a:gdLst/>
              <a:ahLst/>
              <a:cxnLst/>
              <a:rect l="l" t="t" r="r" b="b"/>
              <a:pathLst>
                <a:path w="1997709" h="2828290" extrusionOk="0">
                  <a:moveTo>
                    <a:pt x="1997321" y="0"/>
                  </a:moveTo>
                  <a:lnTo>
                    <a:pt x="0" y="0"/>
                  </a:lnTo>
                  <a:lnTo>
                    <a:pt x="0" y="2828102"/>
                  </a:lnTo>
                  <a:lnTo>
                    <a:pt x="1997321" y="2828102"/>
                  </a:lnTo>
                  <a:lnTo>
                    <a:pt x="1997321" y="0"/>
                  </a:lnTo>
                  <a:close/>
                </a:path>
              </a:pathLst>
            </a:custGeom>
            <a:solidFill>
              <a:srgbClr val="FD493D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" name="Google Shape;63;p1"/>
            <p:cNvSpPr/>
            <p:nvPr/>
          </p:nvSpPr>
          <p:spPr>
            <a:xfrm>
              <a:off x="12114814" y="8479490"/>
              <a:ext cx="1997710" cy="2828290"/>
            </a:xfrm>
            <a:custGeom>
              <a:avLst/>
              <a:gdLst/>
              <a:ahLst/>
              <a:cxnLst/>
              <a:rect l="l" t="t" r="r" b="b"/>
              <a:pathLst>
                <a:path w="1997709" h="2828290" extrusionOk="0">
                  <a:moveTo>
                    <a:pt x="1997321" y="0"/>
                  </a:moveTo>
                  <a:lnTo>
                    <a:pt x="0" y="0"/>
                  </a:lnTo>
                  <a:lnTo>
                    <a:pt x="0" y="2828102"/>
                  </a:lnTo>
                  <a:lnTo>
                    <a:pt x="1997321" y="2828102"/>
                  </a:lnTo>
                  <a:lnTo>
                    <a:pt x="1997321" y="0"/>
                  </a:lnTo>
                  <a:close/>
                </a:path>
              </a:pathLst>
            </a:custGeom>
            <a:solidFill>
              <a:srgbClr val="FCAF17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" name="Google Shape;64;p1"/>
            <p:cNvSpPr/>
            <p:nvPr/>
          </p:nvSpPr>
          <p:spPr>
            <a:xfrm>
              <a:off x="14112145" y="963"/>
              <a:ext cx="1997710" cy="2828290"/>
            </a:xfrm>
            <a:custGeom>
              <a:avLst/>
              <a:gdLst/>
              <a:ahLst/>
              <a:cxnLst/>
              <a:rect l="l" t="t" r="r" b="b"/>
              <a:pathLst>
                <a:path w="1997709" h="2828290" extrusionOk="0">
                  <a:moveTo>
                    <a:pt x="1997321" y="0"/>
                  </a:moveTo>
                  <a:lnTo>
                    <a:pt x="0" y="0"/>
                  </a:lnTo>
                  <a:lnTo>
                    <a:pt x="0" y="2828102"/>
                  </a:lnTo>
                  <a:lnTo>
                    <a:pt x="1997321" y="2828102"/>
                  </a:lnTo>
                  <a:lnTo>
                    <a:pt x="1997321" y="0"/>
                  </a:lnTo>
                  <a:close/>
                </a:path>
              </a:pathLst>
            </a:custGeom>
            <a:solidFill>
              <a:srgbClr val="8F00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" name="Google Shape;65;p1"/>
            <p:cNvSpPr/>
            <p:nvPr/>
          </p:nvSpPr>
          <p:spPr>
            <a:xfrm>
              <a:off x="14112145" y="2829065"/>
              <a:ext cx="1997710" cy="2826385"/>
            </a:xfrm>
            <a:custGeom>
              <a:avLst/>
              <a:gdLst/>
              <a:ahLst/>
              <a:cxnLst/>
              <a:rect l="l" t="t" r="r" b="b"/>
              <a:pathLst>
                <a:path w="1997709" h="2826385" extrusionOk="0">
                  <a:moveTo>
                    <a:pt x="1997321" y="0"/>
                  </a:moveTo>
                  <a:lnTo>
                    <a:pt x="0" y="0"/>
                  </a:lnTo>
                  <a:lnTo>
                    <a:pt x="0" y="2826175"/>
                  </a:lnTo>
                  <a:lnTo>
                    <a:pt x="1997321" y="2826175"/>
                  </a:lnTo>
                  <a:lnTo>
                    <a:pt x="1997321" y="0"/>
                  </a:lnTo>
                  <a:close/>
                </a:path>
              </a:pathLst>
            </a:custGeom>
            <a:solidFill>
              <a:srgbClr val="FBB3C1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" name="Google Shape;66;p1"/>
            <p:cNvSpPr/>
            <p:nvPr/>
          </p:nvSpPr>
          <p:spPr>
            <a:xfrm>
              <a:off x="14112138" y="5653335"/>
              <a:ext cx="3994785" cy="5654675"/>
            </a:xfrm>
            <a:custGeom>
              <a:avLst/>
              <a:gdLst/>
              <a:ahLst/>
              <a:cxnLst/>
              <a:rect l="l" t="t" r="r" b="b"/>
              <a:pathLst>
                <a:path w="3994784" h="5654675" extrusionOk="0">
                  <a:moveTo>
                    <a:pt x="3994632" y="2826156"/>
                  </a:moveTo>
                  <a:lnTo>
                    <a:pt x="1997329" y="2826156"/>
                  </a:lnTo>
                  <a:lnTo>
                    <a:pt x="1997329" y="0"/>
                  </a:lnTo>
                  <a:lnTo>
                    <a:pt x="0" y="0"/>
                  </a:lnTo>
                  <a:lnTo>
                    <a:pt x="0" y="2828099"/>
                  </a:lnTo>
                  <a:lnTo>
                    <a:pt x="1997316" y="2828099"/>
                  </a:lnTo>
                  <a:lnTo>
                    <a:pt x="1997316" y="5654268"/>
                  </a:lnTo>
                  <a:lnTo>
                    <a:pt x="3994632" y="5654268"/>
                  </a:lnTo>
                  <a:lnTo>
                    <a:pt x="3994632" y="2826156"/>
                  </a:lnTo>
                  <a:close/>
                </a:path>
              </a:pathLst>
            </a:custGeom>
            <a:solidFill>
              <a:srgbClr val="8F00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7" name="Google Shape;67;p1"/>
            <p:cNvSpPr/>
            <p:nvPr/>
          </p:nvSpPr>
          <p:spPr>
            <a:xfrm>
              <a:off x="14112145" y="8479490"/>
              <a:ext cx="1997710" cy="2828290"/>
            </a:xfrm>
            <a:custGeom>
              <a:avLst/>
              <a:gdLst/>
              <a:ahLst/>
              <a:cxnLst/>
              <a:rect l="l" t="t" r="r" b="b"/>
              <a:pathLst>
                <a:path w="1997709" h="2828290" extrusionOk="0">
                  <a:moveTo>
                    <a:pt x="1997321" y="0"/>
                  </a:moveTo>
                  <a:lnTo>
                    <a:pt x="0" y="0"/>
                  </a:lnTo>
                  <a:lnTo>
                    <a:pt x="0" y="2828102"/>
                  </a:lnTo>
                  <a:lnTo>
                    <a:pt x="1997321" y="2828102"/>
                  </a:lnTo>
                  <a:lnTo>
                    <a:pt x="1997321" y="0"/>
                  </a:lnTo>
                  <a:close/>
                </a:path>
              </a:pathLst>
            </a:custGeom>
            <a:solidFill>
              <a:srgbClr val="B5D8E1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" name="Google Shape;68;p1"/>
            <p:cNvSpPr/>
            <p:nvPr/>
          </p:nvSpPr>
          <p:spPr>
            <a:xfrm>
              <a:off x="16109456" y="963"/>
              <a:ext cx="1997710" cy="2828290"/>
            </a:xfrm>
            <a:custGeom>
              <a:avLst/>
              <a:gdLst/>
              <a:ahLst/>
              <a:cxnLst/>
              <a:rect l="l" t="t" r="r" b="b"/>
              <a:pathLst>
                <a:path w="1997709" h="2828290" extrusionOk="0">
                  <a:moveTo>
                    <a:pt x="1997321" y="0"/>
                  </a:moveTo>
                  <a:lnTo>
                    <a:pt x="0" y="0"/>
                  </a:lnTo>
                  <a:lnTo>
                    <a:pt x="0" y="2828102"/>
                  </a:lnTo>
                  <a:lnTo>
                    <a:pt x="1997321" y="2828102"/>
                  </a:lnTo>
                  <a:lnTo>
                    <a:pt x="1997321" y="0"/>
                  </a:lnTo>
                  <a:close/>
                </a:path>
              </a:pathLst>
            </a:custGeom>
            <a:solidFill>
              <a:srgbClr val="FBB3C1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" name="Google Shape;69;p1"/>
            <p:cNvSpPr/>
            <p:nvPr/>
          </p:nvSpPr>
          <p:spPr>
            <a:xfrm>
              <a:off x="16109456" y="2829065"/>
              <a:ext cx="1997710" cy="2826385"/>
            </a:xfrm>
            <a:custGeom>
              <a:avLst/>
              <a:gdLst/>
              <a:ahLst/>
              <a:cxnLst/>
              <a:rect l="l" t="t" r="r" b="b"/>
              <a:pathLst>
                <a:path w="1997709" h="2826385" extrusionOk="0">
                  <a:moveTo>
                    <a:pt x="1997321" y="0"/>
                  </a:moveTo>
                  <a:lnTo>
                    <a:pt x="0" y="0"/>
                  </a:lnTo>
                  <a:lnTo>
                    <a:pt x="0" y="2826175"/>
                  </a:lnTo>
                  <a:lnTo>
                    <a:pt x="1997321" y="2826175"/>
                  </a:lnTo>
                  <a:lnTo>
                    <a:pt x="1997321" y="0"/>
                  </a:lnTo>
                  <a:close/>
                </a:path>
              </a:pathLst>
            </a:custGeom>
            <a:solidFill>
              <a:srgbClr val="FD493D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" name="Google Shape;70;p1"/>
            <p:cNvSpPr/>
            <p:nvPr/>
          </p:nvSpPr>
          <p:spPr>
            <a:xfrm>
              <a:off x="16109456" y="5653325"/>
              <a:ext cx="1997710" cy="2828290"/>
            </a:xfrm>
            <a:custGeom>
              <a:avLst/>
              <a:gdLst/>
              <a:ahLst/>
              <a:cxnLst/>
              <a:rect l="l" t="t" r="r" b="b"/>
              <a:pathLst>
                <a:path w="1997709" h="2828290" extrusionOk="0">
                  <a:moveTo>
                    <a:pt x="1997321" y="0"/>
                  </a:moveTo>
                  <a:lnTo>
                    <a:pt x="0" y="0"/>
                  </a:lnTo>
                  <a:lnTo>
                    <a:pt x="0" y="2828102"/>
                  </a:lnTo>
                  <a:lnTo>
                    <a:pt x="1997321" y="2828102"/>
                  </a:lnTo>
                  <a:lnTo>
                    <a:pt x="1997321" y="0"/>
                  </a:lnTo>
                  <a:close/>
                </a:path>
              </a:pathLst>
            </a:custGeom>
            <a:solidFill>
              <a:srgbClr val="FBB3C1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" name="Google Shape;71;p1"/>
            <p:cNvSpPr/>
            <p:nvPr/>
          </p:nvSpPr>
          <p:spPr>
            <a:xfrm>
              <a:off x="18106778" y="963"/>
              <a:ext cx="1997710" cy="2828290"/>
            </a:xfrm>
            <a:custGeom>
              <a:avLst/>
              <a:gdLst/>
              <a:ahLst/>
              <a:cxnLst/>
              <a:rect l="l" t="t" r="r" b="b"/>
              <a:pathLst>
                <a:path w="1997709" h="2828290" extrusionOk="0">
                  <a:moveTo>
                    <a:pt x="1997321" y="0"/>
                  </a:moveTo>
                  <a:lnTo>
                    <a:pt x="0" y="0"/>
                  </a:lnTo>
                  <a:lnTo>
                    <a:pt x="0" y="2828102"/>
                  </a:lnTo>
                  <a:lnTo>
                    <a:pt x="1997321" y="2828102"/>
                  </a:lnTo>
                  <a:lnTo>
                    <a:pt x="1997321" y="0"/>
                  </a:lnTo>
                  <a:close/>
                </a:path>
              </a:pathLst>
            </a:custGeom>
            <a:solidFill>
              <a:srgbClr val="FCAF17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" name="Google Shape;72;p1"/>
            <p:cNvSpPr/>
            <p:nvPr/>
          </p:nvSpPr>
          <p:spPr>
            <a:xfrm>
              <a:off x="18106778" y="2829065"/>
              <a:ext cx="1997710" cy="2826385"/>
            </a:xfrm>
            <a:custGeom>
              <a:avLst/>
              <a:gdLst/>
              <a:ahLst/>
              <a:cxnLst/>
              <a:rect l="l" t="t" r="r" b="b"/>
              <a:pathLst>
                <a:path w="1997709" h="2826385" extrusionOk="0">
                  <a:moveTo>
                    <a:pt x="1997321" y="0"/>
                  </a:moveTo>
                  <a:lnTo>
                    <a:pt x="0" y="0"/>
                  </a:lnTo>
                  <a:lnTo>
                    <a:pt x="0" y="2826186"/>
                  </a:lnTo>
                  <a:lnTo>
                    <a:pt x="1997321" y="2826186"/>
                  </a:lnTo>
                  <a:lnTo>
                    <a:pt x="1997321" y="0"/>
                  </a:lnTo>
                  <a:close/>
                </a:path>
              </a:pathLst>
            </a:custGeom>
            <a:solidFill>
              <a:srgbClr val="8F00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" name="Google Shape;73;p1"/>
            <p:cNvSpPr/>
            <p:nvPr/>
          </p:nvSpPr>
          <p:spPr>
            <a:xfrm>
              <a:off x="18106778" y="5653325"/>
              <a:ext cx="1997710" cy="2828290"/>
            </a:xfrm>
            <a:custGeom>
              <a:avLst/>
              <a:gdLst/>
              <a:ahLst/>
              <a:cxnLst/>
              <a:rect l="l" t="t" r="r" b="b"/>
              <a:pathLst>
                <a:path w="1997709" h="2828290" extrusionOk="0">
                  <a:moveTo>
                    <a:pt x="1997321" y="0"/>
                  </a:moveTo>
                  <a:lnTo>
                    <a:pt x="0" y="0"/>
                  </a:lnTo>
                  <a:lnTo>
                    <a:pt x="0" y="2828102"/>
                  </a:lnTo>
                  <a:lnTo>
                    <a:pt x="1997321" y="2828102"/>
                  </a:lnTo>
                  <a:lnTo>
                    <a:pt x="1997321" y="0"/>
                  </a:lnTo>
                  <a:close/>
                </a:path>
              </a:pathLst>
            </a:custGeom>
            <a:solidFill>
              <a:srgbClr val="B5D8E1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" name="Google Shape;74;p1"/>
            <p:cNvSpPr/>
            <p:nvPr/>
          </p:nvSpPr>
          <p:spPr>
            <a:xfrm>
              <a:off x="18106778" y="8479490"/>
              <a:ext cx="1997710" cy="2828290"/>
            </a:xfrm>
            <a:custGeom>
              <a:avLst/>
              <a:gdLst/>
              <a:ahLst/>
              <a:cxnLst/>
              <a:rect l="l" t="t" r="r" b="b"/>
              <a:pathLst>
                <a:path w="1997709" h="2828290" extrusionOk="0">
                  <a:moveTo>
                    <a:pt x="1997321" y="0"/>
                  </a:moveTo>
                  <a:lnTo>
                    <a:pt x="0" y="0"/>
                  </a:lnTo>
                  <a:lnTo>
                    <a:pt x="0" y="2828102"/>
                  </a:lnTo>
                  <a:lnTo>
                    <a:pt x="1997321" y="2828102"/>
                  </a:lnTo>
                  <a:lnTo>
                    <a:pt x="1997321" y="0"/>
                  </a:lnTo>
                  <a:close/>
                </a:path>
              </a:pathLst>
            </a:custGeom>
            <a:solidFill>
              <a:srgbClr val="FCAF17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5" name="Google Shape;75;p1"/>
          <p:cNvSpPr txBox="1"/>
          <p:nvPr/>
        </p:nvSpPr>
        <p:spPr>
          <a:xfrm>
            <a:off x="651061" y="3575667"/>
            <a:ext cx="10670400" cy="4501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3975" rIns="0" bIns="0" anchor="t" anchorCtr="0">
            <a:spAutoFit/>
          </a:bodyPr>
          <a:lstStyle/>
          <a:p>
            <a:r>
              <a:rPr lang="ru-RU" sz="5600">
                <a:solidFill>
                  <a:srgbClr val="8F00FF"/>
                </a:solidFill>
              </a:rPr>
              <a:t>Кожный фотометрический патч для неинвазивного мониторинга уровня билирубина у новорождённых</a:t>
            </a:r>
            <a:endParaRPr lang="ru-RU"/>
          </a:p>
          <a:p>
            <a:pPr marL="12700" marR="5080" lvl="0" indent="0" algn="l">
              <a:lnSpc>
                <a:spcPct val="116232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5600" b="1">
              <a:solidFill>
                <a:srgbClr val="8F00FF"/>
              </a:solidFill>
              <a:latin typeface="Trebuchet MS"/>
              <a:ea typeface="Trebuchet MS"/>
              <a:cs typeface="Trebuchet MS"/>
            </a:endParaRPr>
          </a:p>
        </p:txBody>
      </p:sp>
      <p:sp>
        <p:nvSpPr>
          <p:cNvPr id="76" name="Google Shape;76;p1"/>
          <p:cNvSpPr txBox="1"/>
          <p:nvPr/>
        </p:nvSpPr>
        <p:spPr>
          <a:xfrm>
            <a:off x="651074" y="9155830"/>
            <a:ext cx="8610600" cy="1698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marR="5080"/>
            <a:r>
              <a:rPr lang="ru-RU" sz="3650">
                <a:latin typeface="Helvetica Neue"/>
                <a:ea typeface="Helvetica Neue"/>
                <a:cs typeface="Helvetica Neue"/>
              </a:rPr>
              <a:t>Гребенюк Арина Дмитриевна</a:t>
            </a:r>
          </a:p>
          <a:p>
            <a:pPr marL="12700" marR="5080"/>
            <a:r>
              <a:rPr lang="ru-RU" sz="3650">
                <a:latin typeface="Helvetica Neue"/>
                <a:ea typeface="Helvetica Neue"/>
                <a:cs typeface="Helvetica Neue"/>
              </a:rPr>
              <a:t>+79297143387</a:t>
            </a:r>
          </a:p>
          <a:p>
            <a:pPr marL="12700" marR="5080"/>
            <a:r>
              <a:rPr lang="ru-RU" sz="3650">
                <a:latin typeface="Helvetica Neue"/>
                <a:ea typeface="Helvetica Neue"/>
                <a:cs typeface="Helvetica Neue"/>
              </a:rPr>
              <a:t>СамГМУ</a:t>
            </a:r>
          </a:p>
        </p:txBody>
      </p:sp>
      <p:pic>
        <p:nvPicPr>
          <p:cNvPr id="77" name="Google Shape;77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92324" y="384616"/>
            <a:ext cx="2095668" cy="17432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8" name="Google Shape;78;p1"/>
          <p:cNvGrpSpPr/>
          <p:nvPr/>
        </p:nvGrpSpPr>
        <p:grpSpPr>
          <a:xfrm>
            <a:off x="1993961" y="1077625"/>
            <a:ext cx="1685876" cy="146510"/>
            <a:chOff x="1993961" y="1077625"/>
            <a:chExt cx="1685876" cy="146510"/>
          </a:xfrm>
        </p:grpSpPr>
        <p:pic>
          <p:nvPicPr>
            <p:cNvPr id="79" name="Google Shape;79;p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993961" y="1080241"/>
              <a:ext cx="141158" cy="1412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0" name="Google Shape;80;p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172266" y="1080241"/>
              <a:ext cx="123765" cy="14127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1" name="Google Shape;81;p1"/>
            <p:cNvSpPr/>
            <p:nvPr/>
          </p:nvSpPr>
          <p:spPr>
            <a:xfrm>
              <a:off x="2333193" y="1080547"/>
              <a:ext cx="122555" cy="140970"/>
            </a:xfrm>
            <a:custGeom>
              <a:avLst/>
              <a:gdLst/>
              <a:ahLst/>
              <a:cxnLst/>
              <a:rect l="l" t="t" r="r" b="b"/>
              <a:pathLst>
                <a:path w="122555" h="140969" extrusionOk="0">
                  <a:moveTo>
                    <a:pt x="122516" y="0"/>
                  </a:moveTo>
                  <a:lnTo>
                    <a:pt x="99479" y="0"/>
                  </a:lnTo>
                  <a:lnTo>
                    <a:pt x="99479" y="55880"/>
                  </a:lnTo>
                  <a:lnTo>
                    <a:pt x="23037" y="55880"/>
                  </a:lnTo>
                  <a:lnTo>
                    <a:pt x="23037" y="0"/>
                  </a:lnTo>
                  <a:lnTo>
                    <a:pt x="0" y="0"/>
                  </a:lnTo>
                  <a:lnTo>
                    <a:pt x="0" y="55880"/>
                  </a:lnTo>
                  <a:lnTo>
                    <a:pt x="0" y="76200"/>
                  </a:lnTo>
                  <a:lnTo>
                    <a:pt x="0" y="140970"/>
                  </a:lnTo>
                  <a:lnTo>
                    <a:pt x="23037" y="140970"/>
                  </a:lnTo>
                  <a:lnTo>
                    <a:pt x="23037" y="76200"/>
                  </a:lnTo>
                  <a:lnTo>
                    <a:pt x="99479" y="76200"/>
                  </a:lnTo>
                  <a:lnTo>
                    <a:pt x="99479" y="140970"/>
                  </a:lnTo>
                  <a:lnTo>
                    <a:pt x="122516" y="140970"/>
                  </a:lnTo>
                  <a:lnTo>
                    <a:pt x="122516" y="76200"/>
                  </a:lnTo>
                  <a:lnTo>
                    <a:pt x="122516" y="55880"/>
                  </a:lnTo>
                  <a:lnTo>
                    <a:pt x="122516" y="0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pic>
          <p:nvPicPr>
            <p:cNvPr id="82" name="Google Shape;82;p1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486063" y="1077625"/>
              <a:ext cx="149744" cy="1465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3" name="Google Shape;83;p1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2666031" y="1080238"/>
              <a:ext cx="115807" cy="1412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4" name="Google Shape;84;p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809796" y="1080244"/>
              <a:ext cx="112048" cy="14127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5" name="Google Shape;85;p1"/>
            <p:cNvSpPr/>
            <p:nvPr/>
          </p:nvSpPr>
          <p:spPr>
            <a:xfrm>
              <a:off x="2948038" y="1080547"/>
              <a:ext cx="122555" cy="140970"/>
            </a:xfrm>
            <a:custGeom>
              <a:avLst/>
              <a:gdLst/>
              <a:ahLst/>
              <a:cxnLst/>
              <a:rect l="l" t="t" r="r" b="b"/>
              <a:pathLst>
                <a:path w="122555" h="140969" extrusionOk="0">
                  <a:moveTo>
                    <a:pt x="122516" y="0"/>
                  </a:moveTo>
                  <a:lnTo>
                    <a:pt x="99479" y="0"/>
                  </a:lnTo>
                  <a:lnTo>
                    <a:pt x="99479" y="55880"/>
                  </a:lnTo>
                  <a:lnTo>
                    <a:pt x="23050" y="55880"/>
                  </a:lnTo>
                  <a:lnTo>
                    <a:pt x="23050" y="0"/>
                  </a:lnTo>
                  <a:lnTo>
                    <a:pt x="0" y="0"/>
                  </a:lnTo>
                  <a:lnTo>
                    <a:pt x="0" y="55880"/>
                  </a:lnTo>
                  <a:lnTo>
                    <a:pt x="0" y="76200"/>
                  </a:lnTo>
                  <a:lnTo>
                    <a:pt x="0" y="140970"/>
                  </a:lnTo>
                  <a:lnTo>
                    <a:pt x="23050" y="140970"/>
                  </a:lnTo>
                  <a:lnTo>
                    <a:pt x="23050" y="76200"/>
                  </a:lnTo>
                  <a:lnTo>
                    <a:pt x="99479" y="76200"/>
                  </a:lnTo>
                  <a:lnTo>
                    <a:pt x="99479" y="140970"/>
                  </a:lnTo>
                  <a:lnTo>
                    <a:pt x="122516" y="140970"/>
                  </a:lnTo>
                  <a:lnTo>
                    <a:pt x="122516" y="76200"/>
                  </a:lnTo>
                  <a:lnTo>
                    <a:pt x="122516" y="55880"/>
                  </a:lnTo>
                  <a:lnTo>
                    <a:pt x="122516" y="0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pic>
          <p:nvPicPr>
            <p:cNvPr id="86" name="Google Shape;86;p1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3094990" y="1079439"/>
              <a:ext cx="291047" cy="1446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" name="Google Shape;87;p1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3409955" y="1080241"/>
              <a:ext cx="123556" cy="1412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" name="Google Shape;88;p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556072" y="1080241"/>
              <a:ext cx="123765" cy="14127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9" name="Google Shape;89;p1"/>
          <p:cNvGrpSpPr/>
          <p:nvPr/>
        </p:nvGrpSpPr>
        <p:grpSpPr>
          <a:xfrm>
            <a:off x="1993961" y="1321274"/>
            <a:ext cx="883925" cy="146519"/>
            <a:chOff x="1993961" y="1321274"/>
            <a:chExt cx="883925" cy="146519"/>
          </a:xfrm>
        </p:grpSpPr>
        <p:pic>
          <p:nvPicPr>
            <p:cNvPr id="90" name="Google Shape;90;p1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1993961" y="1323903"/>
              <a:ext cx="112048" cy="1412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1" name="Google Shape;91;p1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2128352" y="1321284"/>
              <a:ext cx="149744" cy="1465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2" name="Google Shape;92;p1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2303991" y="1321274"/>
              <a:ext cx="120195" cy="1465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" name="Google Shape;93;p1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2444112" y="1321274"/>
              <a:ext cx="120195" cy="1465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" name="Google Shape;94;p1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2593190" y="1323900"/>
              <a:ext cx="123776" cy="1412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5" name="Google Shape;95;p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754121" y="1323900"/>
              <a:ext cx="123765" cy="14127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6" name="Google Shape;96;p1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653471" y="690253"/>
            <a:ext cx="1043025" cy="1164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4067718" y="455064"/>
            <a:ext cx="4183531" cy="1602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/>
          <p:nvPr/>
        </p:nvSpPr>
        <p:spPr>
          <a:xfrm>
            <a:off x="730250" y="1386522"/>
            <a:ext cx="6114415" cy="934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7775" rIns="0" bIns="0" anchor="t" anchorCtr="0">
            <a:spAutoFit/>
          </a:bodyPr>
          <a:lstStyle/>
          <a:p>
            <a:pPr marL="12700" marR="5080" lvl="0" indent="0" algn="l" rtl="0">
              <a:lnSpc>
                <a:spcPct val="10491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900" b="1">
                <a:solidFill>
                  <a:srgbClr val="8F00FF"/>
                </a:solidFill>
                <a:latin typeface="Trebuchet MS"/>
                <a:ea typeface="Trebuchet MS"/>
                <a:cs typeface="Trebuchet MS"/>
                <a:sym typeface="Trebuchet MS"/>
              </a:rPr>
              <a:t>ПРОБЛЕМА</a:t>
            </a:r>
            <a:endParaRPr sz="59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6264054-4983-4F2D-6DB7-DDEF8365BCC9}"/>
              </a:ext>
            </a:extLst>
          </p:cNvPr>
          <p:cNvSpPr txBox="1"/>
          <p:nvPr/>
        </p:nvSpPr>
        <p:spPr>
          <a:xfrm>
            <a:off x="1170247" y="3163744"/>
            <a:ext cx="11345310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Char char="•"/>
            </a:pPr>
            <a:r>
              <a:rPr lang="ru-RU" sz="2800"/>
              <a:t>Желтуха новорожденных — наблюдается у 60–80% доношенных детей и до 80–90% недоношенных детей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045C356C-4366-200B-232B-B41EDB8F829B}"/>
              </a:ext>
            </a:extLst>
          </p:cNvPr>
          <p:cNvSpPr/>
          <p:nvPr/>
        </p:nvSpPr>
        <p:spPr>
          <a:xfrm>
            <a:off x="13275553" y="1139554"/>
            <a:ext cx="5721434" cy="8509421"/>
          </a:xfrm>
          <a:prstGeom prst="roundRect">
            <a:avLst/>
          </a:prstGeom>
          <a:solidFill>
            <a:srgbClr val="A743E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 descr="Так выглядит желтуха у новорожденного. Источник: healthservehhc.co">
            <a:extLst>
              <a:ext uri="{FF2B5EF4-FFF2-40B4-BE49-F238E27FC236}">
                <a16:creationId xmlns:a16="http://schemas.microsoft.com/office/drawing/2014/main" id="{DAA3A585-4C59-B4D1-A8A4-3541504B9E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00204" y="2326002"/>
            <a:ext cx="4866445" cy="32376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0C8E9B7-1B24-FEB5-C35C-081459F162A8}"/>
              </a:ext>
            </a:extLst>
          </p:cNvPr>
          <p:cNvSpPr txBox="1"/>
          <p:nvPr/>
        </p:nvSpPr>
        <p:spPr>
          <a:xfrm>
            <a:off x="13991692" y="6402450"/>
            <a:ext cx="4278155" cy="22467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000"/>
              <a:t>Желтуха новорожденных — это пожелтение кожи и белков глаз, вызванное высоким уровнем билирубина (гипербилирубинемия) из-за распада эритроцитов и незрелости печени.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C95862-A14B-50A8-944E-2CA8DDA1EBFD}"/>
              </a:ext>
            </a:extLst>
          </p:cNvPr>
          <p:cNvSpPr txBox="1"/>
          <p:nvPr/>
        </p:nvSpPr>
        <p:spPr>
          <a:xfrm>
            <a:off x="1169946" y="4271350"/>
            <a:ext cx="11356838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Char char="•"/>
            </a:pPr>
            <a:r>
              <a:rPr lang="ru-RU" sz="2800">
                <a:highlight>
                  <a:srgbClr val="FFFFFF"/>
                </a:highlight>
              </a:rPr>
              <a:t>Уровень билирубина свыше 340 мкмоль/л может привести к серьёзным неврологическим нарушениям, таким как ядерная желтуха, встречающаяся у 2–5% новорождённых.</a:t>
            </a:r>
            <a:endParaRPr lang="ru-RU" sz="28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D00B05-37E1-0646-46C2-99426FEDD93A}"/>
              </a:ext>
            </a:extLst>
          </p:cNvPr>
          <p:cNvSpPr txBox="1"/>
          <p:nvPr/>
        </p:nvSpPr>
        <p:spPr>
          <a:xfrm>
            <a:off x="1170128" y="5885230"/>
            <a:ext cx="11356153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Char char="•"/>
            </a:pPr>
            <a:r>
              <a:rPr lang="ru-RU" sz="2800">
                <a:highlight>
                  <a:srgbClr val="FFFFFF"/>
                </a:highlight>
              </a:rPr>
              <a:t>Своевременное и точное определение уровня билирубина критически важно для предотвращения этих осложнений и обеспечения здоровья новорождённых.</a:t>
            </a:r>
            <a:endParaRPr lang="ru-RU" sz="28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8A0470-97D5-CDFC-CCC4-DCDE4C43DB79}"/>
              </a:ext>
            </a:extLst>
          </p:cNvPr>
          <p:cNvSpPr txBox="1"/>
          <p:nvPr/>
        </p:nvSpPr>
        <p:spPr>
          <a:xfrm>
            <a:off x="1704771" y="9966142"/>
            <a:ext cx="930833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dirty="0"/>
              <a:t>https://lit-baby.ru/blog/zheltukha-u-novorozhdennykh-prichiny-simptomy-lechenie-i-profilaktika/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439958-B34B-2B59-56FD-1039683B2C41}"/>
              </a:ext>
            </a:extLst>
          </p:cNvPr>
          <p:cNvSpPr txBox="1"/>
          <p:nvPr/>
        </p:nvSpPr>
        <p:spPr>
          <a:xfrm>
            <a:off x="1156622" y="7524972"/>
            <a:ext cx="10926194" cy="18158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Char char="•"/>
            </a:pPr>
            <a:r>
              <a:rPr lang="ru-RU" sz="2800" dirty="0"/>
              <a:t>Современные исследования билирубина являются очень болезненными для ребенка, требуют длительного времени для исследования, а использование аналогов требуют больших </a:t>
            </a:r>
            <a:r>
              <a:rPr lang="ru-RU" sz="2800"/>
              <a:t>затрат для больниц</a:t>
            </a:r>
            <a:endParaRPr lang="ru-RU" sz="28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"/>
          <p:cNvSpPr txBox="1"/>
          <p:nvPr/>
        </p:nvSpPr>
        <p:spPr>
          <a:xfrm>
            <a:off x="865284" y="1497725"/>
            <a:ext cx="4478020" cy="937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0150" rIns="0" bIns="0" anchor="t" anchorCtr="0">
            <a:spAutoFit/>
          </a:bodyPr>
          <a:lstStyle/>
          <a:p>
            <a:pPr marL="12700" marR="5080" lvl="0" indent="0" algn="just" rtl="0">
              <a:lnSpc>
                <a:spcPct val="11186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900" b="1">
                <a:solidFill>
                  <a:srgbClr val="8F00FF"/>
                </a:solidFill>
                <a:latin typeface="Trebuchet MS"/>
                <a:ea typeface="Trebuchet MS"/>
                <a:cs typeface="Trebuchet MS"/>
                <a:sym typeface="Trebuchet MS"/>
              </a:rPr>
              <a:t>РЕШЕНИЕ</a:t>
            </a:r>
            <a:endParaRPr sz="59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10" name="Google Shape;110;p3"/>
          <p:cNvSpPr/>
          <p:nvPr/>
        </p:nvSpPr>
        <p:spPr>
          <a:xfrm>
            <a:off x="158245" y="2426841"/>
            <a:ext cx="8179080" cy="7848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ru-RU" sz="280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ru-RU" sz="2800">
                <a:latin typeface="Helvetica Neue"/>
                <a:ea typeface="Helvetica Neue"/>
                <a:sym typeface="Helvetica Neue"/>
              </a:rPr>
              <a:t>Н</a:t>
            </a:r>
            <a:r>
              <a:rPr lang="ru-RU" sz="2800">
                <a:ea typeface="Helvetica Neue"/>
                <a:sym typeface="Helvetica Neue"/>
              </a:rPr>
              <a:t>еинвазивный патч для непрерывного транскутанного контроля уровня билирубина. Устройство в реальном времени измеряет показатели с помощью фотометрии, передаёт данные по Bluetooth и автоматически отслеживает динамику изменений.</a:t>
            </a:r>
          </a:p>
          <a:p>
            <a:r>
              <a:rPr lang="ru-RU" sz="2800">
                <a:ea typeface="Helvetica Neue"/>
                <a:sym typeface="Helvetica Neue"/>
              </a:rPr>
              <a:t>Это решение позволяет:</a:t>
            </a:r>
            <a:endParaRPr lang="ru-RU">
              <a:sym typeface="Helvetica Neue"/>
            </a:endParaRPr>
          </a:p>
          <a:p>
            <a:pPr marL="285750" indent="-285750">
              <a:buChar char="•"/>
            </a:pPr>
            <a:r>
              <a:rPr lang="ru-RU" sz="2800">
                <a:ea typeface="Helvetica Neue"/>
                <a:sym typeface="Helvetica Neue"/>
              </a:rPr>
              <a:t>исключить частые инвазивные заборы крови </a:t>
            </a:r>
            <a:endParaRPr lang="ru-RU">
              <a:sym typeface="Helvetica Neue"/>
            </a:endParaRPr>
          </a:p>
          <a:p>
            <a:pPr marL="285750" indent="-285750">
              <a:buChar char="•"/>
            </a:pPr>
            <a:r>
              <a:rPr lang="ru-RU" sz="2800">
                <a:ea typeface="Helvetica Neue"/>
                <a:sym typeface="Helvetica Neue"/>
              </a:rPr>
              <a:t>своевременно выявлять риск гипербилирубинемии </a:t>
            </a:r>
            <a:endParaRPr lang="ru-RU">
              <a:sym typeface="Helvetica Neue"/>
            </a:endParaRPr>
          </a:p>
          <a:p>
            <a:pPr marL="285750" indent="-285750">
              <a:buChar char="•"/>
            </a:pPr>
            <a:r>
              <a:rPr lang="ru-RU" sz="2800">
                <a:ea typeface="Helvetica Neue"/>
                <a:sym typeface="Helvetica Neue"/>
              </a:rPr>
              <a:t>получать непрерывные данные вместо разовых измерений </a:t>
            </a:r>
            <a:endParaRPr lang="ru-RU">
              <a:sym typeface="Helvetica Neue"/>
            </a:endParaRPr>
          </a:p>
          <a:p>
            <a:pPr marL="285750" indent="-285750">
              <a:buChar char="•"/>
            </a:pPr>
            <a:r>
              <a:rPr lang="ru-RU" sz="2800">
                <a:ea typeface="Helvetica Neue"/>
                <a:sym typeface="Helvetica Neue"/>
              </a:rPr>
              <a:t>автоматически оповещать медицинский персонал о критических отклонениях </a:t>
            </a:r>
            <a:endParaRPr lang="ru-RU">
              <a:sym typeface="Helvetica Neue"/>
            </a:endParaRPr>
          </a:p>
          <a:p>
            <a:r>
              <a:rPr lang="ru-RU" sz="2800"/>
              <a:t>Обеспечивается более безопасный, точный и проактивный контроль состояния новорождённого.</a:t>
            </a:r>
            <a:endParaRPr lang="ru-RU"/>
          </a:p>
          <a:p>
            <a:endParaRPr lang="ru-RU" sz="2800">
              <a:latin typeface="Helvetica Neue"/>
            </a:endParaRPr>
          </a:p>
        </p:txBody>
      </p:sp>
      <p:sp>
        <p:nvSpPr>
          <p:cNvPr id="112" name="Google Shape;112;p3"/>
          <p:cNvSpPr/>
          <p:nvPr/>
        </p:nvSpPr>
        <p:spPr>
          <a:xfrm>
            <a:off x="12169074" y="2179701"/>
            <a:ext cx="6976966" cy="7181914"/>
          </a:xfrm>
          <a:prstGeom prst="rect">
            <a:avLst/>
          </a:prstGeom>
          <a:noFill/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0000"/>
              </a:solidFill>
            </a:endParaRPr>
          </a:p>
        </p:txBody>
      </p:sp>
      <p:sp>
        <p:nvSpPr>
          <p:cNvPr id="113" name="Google Shape;113;p3"/>
          <p:cNvSpPr/>
          <p:nvPr/>
        </p:nvSpPr>
        <p:spPr>
          <a:xfrm>
            <a:off x="14153977" y="3673475"/>
            <a:ext cx="380168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latin typeface="Helvetica Neue"/>
                <a:ea typeface="Helvetica Neue"/>
                <a:cs typeface="Helvetica Neue"/>
                <a:sym typeface="Helvetica Neue"/>
              </a:rPr>
              <a:t>Изображение вашего решения </a:t>
            </a:r>
            <a:endParaRPr sz="1800"/>
          </a:p>
        </p:txBody>
      </p:sp>
      <p:pic>
        <p:nvPicPr>
          <p:cNvPr id="2" name="Рисунок 1" descr="Изображение выглядит как текст, письм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ACEEB3E4-F246-72D3-3D3C-B89A83FD08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4601" y="1394799"/>
            <a:ext cx="11773004" cy="814255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" name="Google Shape;119;p4"/>
          <p:cNvGrpSpPr/>
          <p:nvPr/>
        </p:nvGrpSpPr>
        <p:grpSpPr>
          <a:xfrm>
            <a:off x="17758" y="961426"/>
            <a:ext cx="4412421" cy="170180"/>
            <a:chOff x="17758" y="961426"/>
            <a:chExt cx="4412421" cy="170180"/>
          </a:xfrm>
        </p:grpSpPr>
        <p:sp>
          <p:nvSpPr>
            <p:cNvPr id="120" name="Google Shape;120;p4"/>
            <p:cNvSpPr/>
            <p:nvPr/>
          </p:nvSpPr>
          <p:spPr>
            <a:xfrm>
              <a:off x="17758" y="96142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 extrusionOk="0">
                  <a:moveTo>
                    <a:pt x="587448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48" y="170120"/>
                  </a:lnTo>
                  <a:lnTo>
                    <a:pt x="587448" y="0"/>
                  </a:lnTo>
                  <a:close/>
                </a:path>
              </a:pathLst>
            </a:custGeom>
            <a:solidFill>
              <a:srgbClr val="FBB3C1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605206" y="96142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 extrusionOk="0">
                  <a:moveTo>
                    <a:pt x="587448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48" y="170120"/>
                  </a:lnTo>
                  <a:lnTo>
                    <a:pt x="587448" y="0"/>
                  </a:lnTo>
                  <a:close/>
                </a:path>
              </a:pathLst>
            </a:custGeom>
            <a:solidFill>
              <a:srgbClr val="8F00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" name="Google Shape;122;p4"/>
            <p:cNvSpPr/>
            <p:nvPr/>
          </p:nvSpPr>
          <p:spPr>
            <a:xfrm>
              <a:off x="1192654" y="961426"/>
              <a:ext cx="558800" cy="170180"/>
            </a:xfrm>
            <a:custGeom>
              <a:avLst/>
              <a:gdLst/>
              <a:ahLst/>
              <a:cxnLst/>
              <a:rect l="l" t="t" r="r" b="b"/>
              <a:pathLst>
                <a:path w="558800" h="170180" extrusionOk="0">
                  <a:moveTo>
                    <a:pt x="558202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58202" y="170120"/>
                  </a:lnTo>
                  <a:lnTo>
                    <a:pt x="558202" y="0"/>
                  </a:lnTo>
                  <a:close/>
                </a:path>
              </a:pathLst>
            </a:custGeom>
            <a:solidFill>
              <a:srgbClr val="FD493D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" name="Google Shape;123;p4"/>
            <p:cNvSpPr/>
            <p:nvPr/>
          </p:nvSpPr>
          <p:spPr>
            <a:xfrm>
              <a:off x="1750857" y="961426"/>
              <a:ext cx="583565" cy="170180"/>
            </a:xfrm>
            <a:custGeom>
              <a:avLst/>
              <a:gdLst/>
              <a:ahLst/>
              <a:cxnLst/>
              <a:rect l="l" t="t" r="r" b="b"/>
              <a:pathLst>
                <a:path w="583564" h="170180" extrusionOk="0">
                  <a:moveTo>
                    <a:pt x="583186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3186" y="170120"/>
                  </a:lnTo>
                  <a:lnTo>
                    <a:pt x="583186" y="0"/>
                  </a:lnTo>
                  <a:close/>
                </a:path>
              </a:pathLst>
            </a:custGeom>
            <a:solidFill>
              <a:srgbClr val="FCAF17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2334044" y="961426"/>
              <a:ext cx="2096135" cy="170180"/>
            </a:xfrm>
            <a:custGeom>
              <a:avLst/>
              <a:gdLst/>
              <a:ahLst/>
              <a:cxnLst/>
              <a:rect l="l" t="t" r="r" b="b"/>
              <a:pathLst>
                <a:path w="2096135" h="170180" extrusionOk="0">
                  <a:moveTo>
                    <a:pt x="2095758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2095758" y="170120"/>
                  </a:lnTo>
                  <a:lnTo>
                    <a:pt x="2095758" y="0"/>
                  </a:lnTo>
                  <a:close/>
                </a:path>
              </a:pathLst>
            </a:custGeom>
            <a:solidFill>
              <a:srgbClr val="B5D8E1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25" name="Google Shape;125;p4"/>
          <p:cNvGrpSpPr/>
          <p:nvPr/>
        </p:nvGrpSpPr>
        <p:grpSpPr>
          <a:xfrm>
            <a:off x="10075117" y="10832026"/>
            <a:ext cx="4021664" cy="476884"/>
            <a:chOff x="10075117" y="10832026"/>
            <a:chExt cx="4021664" cy="476884"/>
          </a:xfrm>
        </p:grpSpPr>
        <p:sp>
          <p:nvSpPr>
            <p:cNvPr id="126" name="Google Shape;126;p4"/>
            <p:cNvSpPr/>
            <p:nvPr/>
          </p:nvSpPr>
          <p:spPr>
            <a:xfrm>
              <a:off x="10075117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12085736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 extrusionOk="0">
                  <a:moveTo>
                    <a:pt x="201062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29" y="476529"/>
                  </a:lnTo>
                  <a:lnTo>
                    <a:pt x="2010629" y="0"/>
                  </a:lnTo>
                  <a:close/>
                </a:path>
              </a:pathLst>
            </a:custGeom>
            <a:solidFill>
              <a:srgbClr val="F4A1B3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28" name="Google Shape;128;p4"/>
          <p:cNvGrpSpPr/>
          <p:nvPr/>
        </p:nvGrpSpPr>
        <p:grpSpPr>
          <a:xfrm>
            <a:off x="16106985" y="10832026"/>
            <a:ext cx="3997523" cy="476884"/>
            <a:chOff x="16106985" y="10832026"/>
            <a:chExt cx="3997523" cy="476884"/>
          </a:xfrm>
        </p:grpSpPr>
        <p:sp>
          <p:nvSpPr>
            <p:cNvPr id="129" name="Google Shape;129;p4"/>
            <p:cNvSpPr/>
            <p:nvPr/>
          </p:nvSpPr>
          <p:spPr>
            <a:xfrm>
              <a:off x="16106985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B5D8E1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" name="Google Shape;130;p4"/>
            <p:cNvSpPr/>
            <p:nvPr/>
          </p:nvSpPr>
          <p:spPr>
            <a:xfrm>
              <a:off x="18117594" y="10832026"/>
              <a:ext cx="1986914" cy="476884"/>
            </a:xfrm>
            <a:custGeom>
              <a:avLst/>
              <a:gdLst/>
              <a:ahLst/>
              <a:cxnLst/>
              <a:rect l="l" t="t" r="r" b="b"/>
              <a:pathLst>
                <a:path w="1986915" h="476884" extrusionOk="0">
                  <a:moveTo>
                    <a:pt x="1986494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1986494" y="476529"/>
                  </a:lnTo>
                  <a:lnTo>
                    <a:pt x="1986494" y="0"/>
                  </a:lnTo>
                  <a:close/>
                </a:path>
              </a:pathLst>
            </a:custGeom>
            <a:solidFill>
              <a:srgbClr val="8F00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1" name="Google Shape;131;p4"/>
          <p:cNvGrpSpPr/>
          <p:nvPr/>
        </p:nvGrpSpPr>
        <p:grpSpPr>
          <a:xfrm>
            <a:off x="24142" y="10832026"/>
            <a:ext cx="10053320" cy="476884"/>
            <a:chOff x="24142" y="10832026"/>
            <a:chExt cx="10053320" cy="476884"/>
          </a:xfrm>
        </p:grpSpPr>
        <p:sp>
          <p:nvSpPr>
            <p:cNvPr id="132" name="Google Shape;132;p4"/>
            <p:cNvSpPr/>
            <p:nvPr/>
          </p:nvSpPr>
          <p:spPr>
            <a:xfrm>
              <a:off x="6058119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" name="Google Shape;133;p4"/>
            <p:cNvSpPr/>
            <p:nvPr/>
          </p:nvSpPr>
          <p:spPr>
            <a:xfrm>
              <a:off x="4045384" y="10832026"/>
              <a:ext cx="2013585" cy="476884"/>
            </a:xfrm>
            <a:custGeom>
              <a:avLst/>
              <a:gdLst/>
              <a:ahLst/>
              <a:cxnLst/>
              <a:rect l="l" t="t" r="r" b="b"/>
              <a:pathLst>
                <a:path w="2013585" h="476884" extrusionOk="0">
                  <a:moveTo>
                    <a:pt x="2013111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3111" y="476529"/>
                  </a:lnTo>
                  <a:lnTo>
                    <a:pt x="2013111" y="0"/>
                  </a:lnTo>
                  <a:close/>
                </a:path>
              </a:pathLst>
            </a:custGeom>
            <a:solidFill>
              <a:srgbClr val="FBB3C1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" name="Google Shape;134;p4"/>
            <p:cNvSpPr/>
            <p:nvPr/>
          </p:nvSpPr>
          <p:spPr>
            <a:xfrm>
              <a:off x="2034775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8F00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24142" y="10832026"/>
              <a:ext cx="10053320" cy="476884"/>
            </a:xfrm>
            <a:custGeom>
              <a:avLst/>
              <a:gdLst/>
              <a:ahLst/>
              <a:cxnLst/>
              <a:rect l="l" t="t" r="r" b="b"/>
              <a:pathLst>
                <a:path w="10053320" h="476884" extrusionOk="0">
                  <a:moveTo>
                    <a:pt x="2010613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3" y="476529"/>
                  </a:lnTo>
                  <a:lnTo>
                    <a:pt x="2010613" y="0"/>
                  </a:lnTo>
                  <a:close/>
                </a:path>
                <a:path w="10053320" h="476884" extrusionOk="0">
                  <a:moveTo>
                    <a:pt x="10053091" y="0"/>
                  </a:moveTo>
                  <a:lnTo>
                    <a:pt x="8042478" y="0"/>
                  </a:lnTo>
                  <a:lnTo>
                    <a:pt x="8042478" y="476529"/>
                  </a:lnTo>
                  <a:lnTo>
                    <a:pt x="10053091" y="476529"/>
                  </a:lnTo>
                  <a:lnTo>
                    <a:pt x="10053091" y="0"/>
                  </a:lnTo>
                  <a:close/>
                </a:path>
              </a:pathLst>
            </a:custGeom>
            <a:solidFill>
              <a:srgbClr val="FD493D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6" name="Google Shape;136;p4"/>
          <p:cNvSpPr/>
          <p:nvPr/>
        </p:nvSpPr>
        <p:spPr>
          <a:xfrm>
            <a:off x="14096365" y="10832026"/>
            <a:ext cx="2011045" cy="476884"/>
          </a:xfrm>
          <a:custGeom>
            <a:avLst/>
            <a:gdLst/>
            <a:ahLst/>
            <a:cxnLst/>
            <a:rect l="l" t="t" r="r" b="b"/>
            <a:pathLst>
              <a:path w="2011044" h="476884" extrusionOk="0">
                <a:moveTo>
                  <a:pt x="2010629" y="0"/>
                </a:moveTo>
                <a:lnTo>
                  <a:pt x="0" y="0"/>
                </a:lnTo>
                <a:lnTo>
                  <a:pt x="0" y="476529"/>
                </a:lnTo>
                <a:lnTo>
                  <a:pt x="2010629" y="476529"/>
                </a:lnTo>
                <a:lnTo>
                  <a:pt x="2010629" y="0"/>
                </a:lnTo>
                <a:close/>
              </a:path>
            </a:pathLst>
          </a:custGeom>
          <a:solidFill>
            <a:srgbClr val="FD493D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7" name="Google Shape;137;p4"/>
          <p:cNvSpPr txBox="1"/>
          <p:nvPr/>
        </p:nvSpPr>
        <p:spPr>
          <a:xfrm>
            <a:off x="886226" y="1497725"/>
            <a:ext cx="14957024" cy="9252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712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900" b="1">
                <a:solidFill>
                  <a:srgbClr val="8F00FF"/>
                </a:solidFill>
                <a:latin typeface="Trebuchet MS"/>
                <a:ea typeface="Trebuchet MS"/>
                <a:cs typeface="Trebuchet MS"/>
                <a:sym typeface="Trebuchet MS"/>
              </a:rPr>
              <a:t>ТЕХНОЛОГИЧЕСКОЕ ЯДРО ПРОЕКТА</a:t>
            </a:r>
            <a:endParaRPr lang="ru-RU" sz="5900">
              <a:solidFill>
                <a:srgbClr val="8F00FF"/>
              </a:solidFill>
              <a:latin typeface="Trebuchet MS"/>
              <a:ea typeface="Trebuchet MS"/>
              <a:cs typeface="Trebuchet MS"/>
            </a:endParaRPr>
          </a:p>
        </p:txBody>
      </p:sp>
      <p:pic>
        <p:nvPicPr>
          <p:cNvPr id="139" name="Google Shape;139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45138" y="2225675"/>
            <a:ext cx="11458962" cy="90836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6D526C2-3741-2517-12EC-0A6B6AE1D848}"/>
              </a:ext>
            </a:extLst>
          </p:cNvPr>
          <p:cNvSpPr txBox="1"/>
          <p:nvPr/>
        </p:nvSpPr>
        <p:spPr>
          <a:xfrm>
            <a:off x="1032209" y="2822378"/>
            <a:ext cx="8612808" cy="843307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800" b="1"/>
              <a:t>Критическая технология:</a:t>
            </a:r>
            <a:r>
              <a:rPr lang="ru-RU" sz="2800">
                <a:ea typeface="Roboto"/>
              </a:rPr>
              <a:t>Технологии разработки медицинских изделий нового поколения, включая биогибридные, бионические технологии и нейротехнологии. </a:t>
            </a:r>
            <a:endParaRPr lang="ru-RU" sz="2800" dirty="0"/>
          </a:p>
          <a:p>
            <a:endParaRPr lang="ru-RU" sz="2400" dirty="0"/>
          </a:p>
          <a:p>
            <a:r>
              <a:rPr lang="ru-RU" sz="2800"/>
              <a:t>Проект направлен на создание продукта с использованием технологий:  </a:t>
            </a:r>
            <a:endParaRPr lang="ru-RU" sz="2800" dirty="0"/>
          </a:p>
          <a:p>
            <a:endParaRPr lang="ru-RU" sz="2800" dirty="0"/>
          </a:p>
          <a:p>
            <a:r>
              <a:rPr lang="ru-RU" sz="2800"/>
              <a:t>-Фотометрическое измерение билирубина </a:t>
            </a:r>
            <a:endParaRPr lang="ru-RU" sz="2800" dirty="0"/>
          </a:p>
          <a:p>
            <a:endParaRPr lang="ru-RU" sz="2800" dirty="0"/>
          </a:p>
          <a:p>
            <a:r>
              <a:rPr lang="ru-RU" sz="2800"/>
              <a:t>-Многоспектральный сенсор </a:t>
            </a:r>
            <a:endParaRPr lang="ru-RU" sz="2800" dirty="0"/>
          </a:p>
          <a:p>
            <a:r>
              <a:rPr lang="ru-RU" sz="2800" dirty="0"/>
              <a:t>  </a:t>
            </a:r>
          </a:p>
          <a:p>
            <a:r>
              <a:rPr lang="ru-RU" sz="2800"/>
              <a:t>-Алгоритмы обработки данных (собственные)   </a:t>
            </a:r>
            <a:endParaRPr lang="ru-RU" sz="2800" dirty="0"/>
          </a:p>
          <a:p>
            <a:endParaRPr lang="ru-RU" sz="2800" dirty="0"/>
          </a:p>
          <a:p>
            <a:r>
              <a:rPr lang="ru-RU" sz="2800"/>
              <a:t>-Носимый патч (wearable) </a:t>
            </a:r>
            <a:endParaRPr lang="ru-RU" sz="2800" dirty="0"/>
          </a:p>
          <a:p>
            <a:endParaRPr lang="ru-RU" sz="2800" dirty="0"/>
          </a:p>
          <a:p>
            <a:r>
              <a:rPr lang="ru-RU" sz="2800"/>
              <a:t>-Передача и отображение данных </a:t>
            </a:r>
            <a:endParaRPr lang="ru-RU" sz="2800" dirty="0"/>
          </a:p>
          <a:p>
            <a:endParaRPr lang="ru-RU" sz="2800" dirty="0"/>
          </a:p>
          <a:p>
            <a:r>
              <a:rPr lang="ru-RU" sz="2800"/>
              <a:t>-Клиническая калибровка </a:t>
            </a:r>
            <a:endParaRPr lang="ru-RU" sz="2800" dirty="0"/>
          </a:p>
          <a:p>
            <a:endParaRPr lang="ru-RU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" name="Google Shape;145;p5"/>
          <p:cNvGrpSpPr/>
          <p:nvPr/>
        </p:nvGrpSpPr>
        <p:grpSpPr>
          <a:xfrm>
            <a:off x="0" y="961426"/>
            <a:ext cx="5819580" cy="170190"/>
            <a:chOff x="0" y="961426"/>
            <a:chExt cx="5819580" cy="170190"/>
          </a:xfrm>
        </p:grpSpPr>
        <p:sp>
          <p:nvSpPr>
            <p:cNvPr id="146" name="Google Shape;146;p5"/>
            <p:cNvSpPr/>
            <p:nvPr/>
          </p:nvSpPr>
          <p:spPr>
            <a:xfrm>
              <a:off x="0" y="96143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 extrusionOk="0">
                  <a:moveTo>
                    <a:pt x="587437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37" y="170120"/>
                  </a:lnTo>
                  <a:lnTo>
                    <a:pt x="587437" y="0"/>
                  </a:lnTo>
                  <a:close/>
                </a:path>
              </a:pathLst>
            </a:custGeom>
            <a:solidFill>
              <a:srgbClr val="FBB3C1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" name="Google Shape;147;p5"/>
            <p:cNvSpPr/>
            <p:nvPr/>
          </p:nvSpPr>
          <p:spPr>
            <a:xfrm>
              <a:off x="587448" y="96142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 extrusionOk="0">
                  <a:moveTo>
                    <a:pt x="587448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48" y="170120"/>
                  </a:lnTo>
                  <a:lnTo>
                    <a:pt x="587448" y="0"/>
                  </a:lnTo>
                  <a:close/>
                </a:path>
              </a:pathLst>
            </a:custGeom>
            <a:solidFill>
              <a:srgbClr val="8F00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" name="Google Shape;148;p5"/>
            <p:cNvSpPr/>
            <p:nvPr/>
          </p:nvSpPr>
          <p:spPr>
            <a:xfrm>
              <a:off x="1174896" y="961426"/>
              <a:ext cx="558800" cy="170180"/>
            </a:xfrm>
            <a:custGeom>
              <a:avLst/>
              <a:gdLst/>
              <a:ahLst/>
              <a:cxnLst/>
              <a:rect l="l" t="t" r="r" b="b"/>
              <a:pathLst>
                <a:path w="558800" h="170180" extrusionOk="0">
                  <a:moveTo>
                    <a:pt x="558202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58202" y="170120"/>
                  </a:lnTo>
                  <a:lnTo>
                    <a:pt x="558202" y="0"/>
                  </a:lnTo>
                  <a:close/>
                </a:path>
              </a:pathLst>
            </a:custGeom>
            <a:solidFill>
              <a:srgbClr val="FD493D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" name="Google Shape;149;p5"/>
            <p:cNvSpPr/>
            <p:nvPr/>
          </p:nvSpPr>
          <p:spPr>
            <a:xfrm>
              <a:off x="1733099" y="961426"/>
              <a:ext cx="583565" cy="170180"/>
            </a:xfrm>
            <a:custGeom>
              <a:avLst/>
              <a:gdLst/>
              <a:ahLst/>
              <a:cxnLst/>
              <a:rect l="l" t="t" r="r" b="b"/>
              <a:pathLst>
                <a:path w="583564" h="170180" extrusionOk="0">
                  <a:moveTo>
                    <a:pt x="583186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3186" y="170120"/>
                  </a:lnTo>
                  <a:lnTo>
                    <a:pt x="583186" y="0"/>
                  </a:lnTo>
                  <a:close/>
                </a:path>
              </a:pathLst>
            </a:custGeom>
            <a:solidFill>
              <a:srgbClr val="FCAF17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" name="Google Shape;150;p5"/>
            <p:cNvSpPr/>
            <p:nvPr/>
          </p:nvSpPr>
          <p:spPr>
            <a:xfrm>
              <a:off x="2316285" y="961426"/>
              <a:ext cx="3503295" cy="170180"/>
            </a:xfrm>
            <a:custGeom>
              <a:avLst/>
              <a:gdLst/>
              <a:ahLst/>
              <a:cxnLst/>
              <a:rect l="l" t="t" r="r" b="b"/>
              <a:pathLst>
                <a:path w="3503295" h="170180" extrusionOk="0">
                  <a:moveTo>
                    <a:pt x="3502919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3502919" y="170120"/>
                  </a:lnTo>
                  <a:lnTo>
                    <a:pt x="3502919" y="0"/>
                  </a:lnTo>
                  <a:close/>
                </a:path>
              </a:pathLst>
            </a:custGeom>
            <a:solidFill>
              <a:srgbClr val="B5D8E1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51" name="Google Shape;151;p5"/>
          <p:cNvGrpSpPr/>
          <p:nvPr/>
        </p:nvGrpSpPr>
        <p:grpSpPr>
          <a:xfrm>
            <a:off x="10057369" y="10832026"/>
            <a:ext cx="4021653" cy="476884"/>
            <a:chOff x="10057369" y="10832026"/>
            <a:chExt cx="4021653" cy="476884"/>
          </a:xfrm>
        </p:grpSpPr>
        <p:sp>
          <p:nvSpPr>
            <p:cNvPr id="152" name="Google Shape;152;p5"/>
            <p:cNvSpPr/>
            <p:nvPr/>
          </p:nvSpPr>
          <p:spPr>
            <a:xfrm>
              <a:off x="10057369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3" name="Google Shape;153;p5"/>
            <p:cNvSpPr/>
            <p:nvPr/>
          </p:nvSpPr>
          <p:spPr>
            <a:xfrm>
              <a:off x="12067977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4A1B3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54" name="Google Shape;154;p5"/>
          <p:cNvGrpSpPr/>
          <p:nvPr/>
        </p:nvGrpSpPr>
        <p:grpSpPr>
          <a:xfrm>
            <a:off x="16089216" y="10832026"/>
            <a:ext cx="4015314" cy="476884"/>
            <a:chOff x="16089216" y="10832026"/>
            <a:chExt cx="4015314" cy="476884"/>
          </a:xfrm>
        </p:grpSpPr>
        <p:sp>
          <p:nvSpPr>
            <p:cNvPr id="155" name="Google Shape;155;p5"/>
            <p:cNvSpPr/>
            <p:nvPr/>
          </p:nvSpPr>
          <p:spPr>
            <a:xfrm>
              <a:off x="16089216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 extrusionOk="0">
                  <a:moveTo>
                    <a:pt x="201062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29" y="476529"/>
                  </a:lnTo>
                  <a:lnTo>
                    <a:pt x="2010629" y="0"/>
                  </a:lnTo>
                  <a:close/>
                </a:path>
              </a:pathLst>
            </a:custGeom>
            <a:solidFill>
              <a:srgbClr val="B5D8E1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6" name="Google Shape;156;p5"/>
            <p:cNvSpPr/>
            <p:nvPr/>
          </p:nvSpPr>
          <p:spPr>
            <a:xfrm>
              <a:off x="18099835" y="10832026"/>
              <a:ext cx="2004695" cy="476884"/>
            </a:xfrm>
            <a:custGeom>
              <a:avLst/>
              <a:gdLst/>
              <a:ahLst/>
              <a:cxnLst/>
              <a:rect l="l" t="t" r="r" b="b"/>
              <a:pathLst>
                <a:path w="2004694" h="476884" extrusionOk="0">
                  <a:moveTo>
                    <a:pt x="2004263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04263" y="476529"/>
                  </a:lnTo>
                  <a:lnTo>
                    <a:pt x="2004263" y="0"/>
                  </a:lnTo>
                  <a:close/>
                </a:path>
              </a:pathLst>
            </a:custGeom>
            <a:solidFill>
              <a:srgbClr val="8F00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57" name="Google Shape;157;p5"/>
          <p:cNvGrpSpPr/>
          <p:nvPr/>
        </p:nvGrpSpPr>
        <p:grpSpPr>
          <a:xfrm>
            <a:off x="6375" y="10832026"/>
            <a:ext cx="10053320" cy="476884"/>
            <a:chOff x="6375" y="10832026"/>
            <a:chExt cx="10053320" cy="476884"/>
          </a:xfrm>
        </p:grpSpPr>
        <p:sp>
          <p:nvSpPr>
            <p:cNvPr id="158" name="Google Shape;158;p5"/>
            <p:cNvSpPr/>
            <p:nvPr/>
          </p:nvSpPr>
          <p:spPr>
            <a:xfrm>
              <a:off x="6040349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" name="Google Shape;159;p5"/>
            <p:cNvSpPr/>
            <p:nvPr/>
          </p:nvSpPr>
          <p:spPr>
            <a:xfrm>
              <a:off x="4027625" y="10832026"/>
              <a:ext cx="2013585" cy="476884"/>
            </a:xfrm>
            <a:custGeom>
              <a:avLst/>
              <a:gdLst/>
              <a:ahLst/>
              <a:cxnLst/>
              <a:rect l="l" t="t" r="r" b="b"/>
              <a:pathLst>
                <a:path w="2013585" h="476884" extrusionOk="0">
                  <a:moveTo>
                    <a:pt x="2013101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3101" y="476529"/>
                  </a:lnTo>
                  <a:lnTo>
                    <a:pt x="2013101" y="0"/>
                  </a:lnTo>
                  <a:close/>
                </a:path>
              </a:pathLst>
            </a:custGeom>
            <a:solidFill>
              <a:srgbClr val="FBB3C1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" name="Google Shape;160;p5"/>
            <p:cNvSpPr/>
            <p:nvPr/>
          </p:nvSpPr>
          <p:spPr>
            <a:xfrm>
              <a:off x="2017017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8F00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" name="Google Shape;161;p5"/>
            <p:cNvSpPr/>
            <p:nvPr/>
          </p:nvSpPr>
          <p:spPr>
            <a:xfrm>
              <a:off x="6375" y="10832026"/>
              <a:ext cx="10053320" cy="476884"/>
            </a:xfrm>
            <a:custGeom>
              <a:avLst/>
              <a:gdLst/>
              <a:ahLst/>
              <a:cxnLst/>
              <a:rect l="l" t="t" r="r" b="b"/>
              <a:pathLst>
                <a:path w="10053320" h="476884" extrusionOk="0">
                  <a:moveTo>
                    <a:pt x="2010613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3" y="476529"/>
                  </a:lnTo>
                  <a:lnTo>
                    <a:pt x="2010613" y="0"/>
                  </a:lnTo>
                  <a:close/>
                </a:path>
                <a:path w="10053320" h="476884" extrusionOk="0">
                  <a:moveTo>
                    <a:pt x="10053117" y="0"/>
                  </a:moveTo>
                  <a:lnTo>
                    <a:pt x="8042491" y="0"/>
                  </a:lnTo>
                  <a:lnTo>
                    <a:pt x="8042491" y="476529"/>
                  </a:lnTo>
                  <a:lnTo>
                    <a:pt x="10053117" y="476529"/>
                  </a:lnTo>
                  <a:lnTo>
                    <a:pt x="10053117" y="0"/>
                  </a:lnTo>
                  <a:close/>
                </a:path>
              </a:pathLst>
            </a:custGeom>
            <a:solidFill>
              <a:srgbClr val="FD493D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2" name="Google Shape;162;p5"/>
          <p:cNvSpPr/>
          <p:nvPr/>
        </p:nvSpPr>
        <p:spPr>
          <a:xfrm>
            <a:off x="14078618" y="10832026"/>
            <a:ext cx="2011045" cy="476884"/>
          </a:xfrm>
          <a:custGeom>
            <a:avLst/>
            <a:gdLst/>
            <a:ahLst/>
            <a:cxnLst/>
            <a:rect l="l" t="t" r="r" b="b"/>
            <a:pathLst>
              <a:path w="2011044" h="476884" extrusionOk="0">
                <a:moveTo>
                  <a:pt x="2010619" y="0"/>
                </a:moveTo>
                <a:lnTo>
                  <a:pt x="0" y="0"/>
                </a:lnTo>
                <a:lnTo>
                  <a:pt x="0" y="476529"/>
                </a:lnTo>
                <a:lnTo>
                  <a:pt x="2010619" y="476529"/>
                </a:lnTo>
                <a:lnTo>
                  <a:pt x="2010619" y="0"/>
                </a:lnTo>
                <a:close/>
              </a:path>
            </a:pathLst>
          </a:custGeom>
          <a:solidFill>
            <a:srgbClr val="FD493D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" name="Google Shape;163;p5"/>
          <p:cNvSpPr txBox="1"/>
          <p:nvPr/>
        </p:nvSpPr>
        <p:spPr>
          <a:xfrm>
            <a:off x="868467" y="1497723"/>
            <a:ext cx="18784783" cy="9252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712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900" b="1">
                <a:solidFill>
                  <a:srgbClr val="8F00FF"/>
                </a:solidFill>
                <a:latin typeface="Trebuchet MS"/>
                <a:ea typeface="Trebuchet MS"/>
                <a:cs typeface="Trebuchet MS"/>
                <a:sym typeface="Trebuchet MS"/>
              </a:rPr>
              <a:t>КОНКУРЕНТЫ И АНАЛОГИ</a:t>
            </a:r>
            <a:endParaRPr/>
          </a:p>
        </p:txBody>
      </p:sp>
      <p:graphicFrame>
        <p:nvGraphicFramePr>
          <p:cNvPr id="165" name="Google Shape;165;p5"/>
          <p:cNvGraphicFramePr/>
          <p:nvPr>
            <p:extLst>
              <p:ext uri="{D42A27DB-BD31-4B8C-83A1-F6EECF244321}">
                <p14:modId xmlns:p14="http://schemas.microsoft.com/office/powerpoint/2010/main" val="697594884"/>
              </p:ext>
            </p:extLst>
          </p:nvPr>
        </p:nvGraphicFramePr>
        <p:xfrm>
          <a:off x="1684339" y="2441177"/>
          <a:ext cx="17076045" cy="7662855"/>
        </p:xfrm>
        <a:graphic>
          <a:graphicData uri="http://schemas.openxmlformats.org/drawingml/2006/table">
            <a:tbl>
              <a:tblPr firstRow="1" bandRow="1">
                <a:noFill/>
                <a:tableStyleId>{090F017C-5AD0-4C4C-B99B-F4E12DBBC798}</a:tableStyleId>
              </a:tblPr>
              <a:tblGrid>
                <a:gridCol w="34152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152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152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152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4152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126634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 u="none" strike="noStrike" cap="none"/>
                        <a:t>Характеристики продукта</a:t>
                      </a:r>
                      <a:endParaRPr sz="240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 u="none" strike="noStrike" cap="none"/>
                        <a:t>Кожный фотомерический патч </a:t>
                      </a:r>
                      <a:endParaRPr sz="2400" u="none" strike="noStrike" cap="none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 u="none" strike="noStrike" cap="none"/>
                        <a:t>Забор венозной крови</a:t>
                      </a:r>
                    </a:p>
                    <a:p>
                      <a:pPr marL="0" marR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 u="none" strike="noStrike" cap="none"/>
                        <a:t>(классичесикий вариант)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 u="none" strike="noStrike" cap="none"/>
                        <a:t>Билитест, Россия</a:t>
                      </a: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u="none" strike="noStrike" cap="none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 b="1" i="0" u="none" strike="noStrike" cap="none" baseline="0" noProof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</a:rPr>
                        <a:t>Konica Minolta, Япония</a:t>
                      </a:r>
                      <a:endParaRPr lang="ru-RU" sz="240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u="none" strike="noStrike" cap="none"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095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/>
                        <a:t>Способ взятия анализа </a:t>
                      </a:r>
                      <a:endParaRPr sz="240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/>
                        <a:t>Неинвазивно </a:t>
                      </a:r>
                      <a:endParaRPr sz="240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/>
                        <a:t>Инвазивно</a:t>
                      </a:r>
                      <a:endParaRPr sz="240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/>
                        <a:t>Неинвазивно</a:t>
                      </a:r>
                      <a:endParaRPr sz="240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/>
                        <a:t>Неинвазивно</a:t>
                      </a:r>
                      <a:endParaRPr sz="2400"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26634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/>
                        <a:t>Время изготовления анализа </a:t>
                      </a:r>
                      <a:endParaRPr sz="2400" dirty="0"/>
                    </a:p>
                  </a:txBody>
                  <a:tcPr marL="91450" marR="91450" marT="45724" marB="45724"/>
                </a:tc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/>
                        <a:t>Моментально</a:t>
                      </a:r>
                      <a:endParaRPr sz="2400" dirty="0"/>
                    </a:p>
                  </a:txBody>
                  <a:tcPr marL="91450" marR="91450" marT="45724" marB="45724"/>
                </a:tc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/>
                        <a:t>От нескольких часов до суток </a:t>
                      </a:r>
                      <a:endParaRPr sz="2400" dirty="0"/>
                    </a:p>
                  </a:txBody>
                  <a:tcPr marL="91450" marR="91450" marT="45724" marB="45724"/>
                </a:tc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/>
                        <a:t>Моментально</a:t>
                      </a:r>
                      <a:endParaRPr sz="2400" dirty="0"/>
                    </a:p>
                  </a:txBody>
                  <a:tcPr marL="91450" marR="91450" marT="45724" marB="45724"/>
                </a:tc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/>
                        <a:t>Моментально </a:t>
                      </a:r>
                      <a:endParaRPr sz="2400" dirty="0"/>
                    </a:p>
                  </a:txBody>
                  <a:tcPr marL="91450" marR="91450" marT="45724" marB="45724"/>
                </a:tc>
                <a:extLst>
                  <a:ext uri="{0D108BD9-81ED-4DB2-BD59-A6C34878D82A}">
                    <a16:rowId xmlns:a16="http://schemas.microsoft.com/office/drawing/2014/main" val="2663974616"/>
                  </a:ext>
                </a:extLst>
              </a:tr>
              <a:tr h="1126634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/>
                        <a:t>Точность анализа </a:t>
                      </a:r>
                      <a:endParaRPr sz="2400" dirty="0"/>
                    </a:p>
                  </a:txBody>
                  <a:tcPr marL="91450" marR="91450" marT="45724" marB="45724"/>
                </a:tc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/>
                        <a:t>98-100%</a:t>
                      </a:r>
                      <a:endParaRPr sz="2400" dirty="0"/>
                    </a:p>
                  </a:txBody>
                  <a:tcPr marL="91450" marR="91450" marT="45724" marB="45724"/>
                </a:tc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/>
                        <a:t>100%</a:t>
                      </a:r>
                      <a:endParaRPr sz="2400" dirty="0"/>
                    </a:p>
                  </a:txBody>
                  <a:tcPr marL="91450" marR="91450" marT="45724" marB="45724"/>
                </a:tc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/>
                        <a:t>85-90%</a:t>
                      </a:r>
                      <a:endParaRPr sz="2400" dirty="0"/>
                    </a:p>
                  </a:txBody>
                  <a:tcPr marL="91450" marR="91450" marT="45724" marB="45724"/>
                </a:tc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/>
                        <a:t>95-98%</a:t>
                      </a:r>
                      <a:endParaRPr sz="2400" dirty="0"/>
                    </a:p>
                  </a:txBody>
                  <a:tcPr marL="91450" marR="91450" marT="45724" marB="45724"/>
                </a:tc>
                <a:extLst>
                  <a:ext uri="{0D108BD9-81ED-4DB2-BD59-A6C34878D82A}">
                    <a16:rowId xmlns:a16="http://schemas.microsoft.com/office/drawing/2014/main" val="1210169868"/>
                  </a:ext>
                </a:extLst>
              </a:tr>
              <a:tr h="1126634">
                <a:tc>
                  <a:txBody>
                    <a:bodyPr/>
                    <a:lstStyle/>
                    <a:p>
                      <a:pPr marL="0" marR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 b="0" i="0" u="none" strike="noStrike" noProof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rPr>
                        <a:t>Возможность получать непрерывные данные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/>
                        <a:t>Да</a:t>
                      </a:r>
                      <a:endParaRPr sz="240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/>
                        <a:t>Нет</a:t>
                      </a:r>
                      <a:endParaRPr sz="240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/>
                        <a:t>Нет</a:t>
                      </a:r>
                      <a:endParaRPr sz="240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/>
                        <a:t>Нет</a:t>
                      </a:r>
                      <a:endParaRPr sz="2400"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26634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 b="0" i="0" u="none" strike="noStrike" noProof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rPr>
                        <a:t>Доступность</a:t>
                      </a:r>
                      <a:r>
                        <a:rPr lang="ru-RU" sz="2400" b="0" i="0" u="none" strike="noStrike" noProof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rPr>
                        <a:t> в РФ</a:t>
                      </a:r>
                      <a:endParaRPr sz="2400" b="0" i="0" u="none" strike="noStrike" noProof="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91450" marR="91450" marT="45724" marB="45724"/>
                </a:tc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/>
                        <a:t>Да </a:t>
                      </a:r>
                      <a:endParaRPr sz="2400" dirty="0"/>
                    </a:p>
                  </a:txBody>
                  <a:tcPr marL="91450" marR="91450" marT="45724" marB="45724"/>
                </a:tc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 err="1"/>
                        <a:t>Да</a:t>
                      </a:r>
                      <a:endParaRPr sz="2400" err="1"/>
                    </a:p>
                  </a:txBody>
                  <a:tcPr marL="91450" marR="91450" marT="45724" marB="45724"/>
                </a:tc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/>
                        <a:t>Да</a:t>
                      </a:r>
                      <a:endParaRPr sz="2400" dirty="0"/>
                    </a:p>
                  </a:txBody>
                  <a:tcPr marL="91450" marR="91450" marT="45724" marB="45724"/>
                </a:tc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 err="1"/>
                        <a:t>Не</a:t>
                      </a:r>
                      <a:r>
                        <a:rPr lang="ru-RU" sz="2400"/>
                        <a:t>т</a:t>
                      </a:r>
                      <a:endParaRPr sz="2400" dirty="0"/>
                    </a:p>
                  </a:txBody>
                  <a:tcPr marL="91450" marR="91450" marT="45724" marB="45724"/>
                </a:tc>
                <a:extLst>
                  <a:ext uri="{0D108BD9-81ED-4DB2-BD59-A6C34878D82A}">
                    <a16:rowId xmlns:a16="http://schemas.microsoft.com/office/drawing/2014/main" val="3486846474"/>
                  </a:ext>
                </a:extLst>
              </a:tr>
              <a:tr h="1126634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/>
                        <a:t>Цена</a:t>
                      </a:r>
                      <a:endParaRPr sz="2400" dirty="0"/>
                    </a:p>
                  </a:txBody>
                  <a:tcPr marL="91450" marR="91450" marT="45724" marB="45724"/>
                </a:tc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 err="1"/>
                        <a:t>Примерно</a:t>
                      </a:r>
                      <a:r>
                        <a:rPr lang="ru-RU" sz="2400"/>
                        <a:t> 1500-3000 рублей 1 патч </a:t>
                      </a:r>
                      <a:endParaRPr sz="2400" dirty="0"/>
                    </a:p>
                  </a:txBody>
                  <a:tcPr marL="91450" marR="91450" marT="45724" marB="45724"/>
                </a:tc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/>
                        <a:t>150-600 рублей/один анализ</a:t>
                      </a:r>
                      <a:endParaRPr lang="ru-RU" sz="2400" dirty="0"/>
                    </a:p>
                  </a:txBody>
                  <a:tcPr marL="91450" marR="91450" marT="45724" marB="45724"/>
                </a:tc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/>
                        <a:t>110 000 рублей</a:t>
                      </a:r>
                      <a:endParaRPr sz="2400" dirty="0"/>
                    </a:p>
                  </a:txBody>
                  <a:tcPr marL="91450" marR="91450" marT="45724" marB="45724"/>
                </a:tc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/>
                        <a:t>480 000 рублей</a:t>
                      </a:r>
                      <a:endParaRPr sz="2400" dirty="0"/>
                    </a:p>
                  </a:txBody>
                  <a:tcPr marL="91450" marR="91450" marT="45724" marB="45724"/>
                </a:tc>
                <a:extLst>
                  <a:ext uri="{0D108BD9-81ED-4DB2-BD59-A6C34878D82A}">
                    <a16:rowId xmlns:a16="http://schemas.microsoft.com/office/drawing/2014/main" val="101097823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0" name="Google Shape;170;p6"/>
          <p:cNvGrpSpPr/>
          <p:nvPr/>
        </p:nvGrpSpPr>
        <p:grpSpPr>
          <a:xfrm>
            <a:off x="0" y="961426"/>
            <a:ext cx="5819580" cy="170190"/>
            <a:chOff x="0" y="961426"/>
            <a:chExt cx="5819580" cy="170190"/>
          </a:xfrm>
        </p:grpSpPr>
        <p:sp>
          <p:nvSpPr>
            <p:cNvPr id="171" name="Google Shape;171;p6"/>
            <p:cNvSpPr/>
            <p:nvPr/>
          </p:nvSpPr>
          <p:spPr>
            <a:xfrm>
              <a:off x="0" y="96143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 extrusionOk="0">
                  <a:moveTo>
                    <a:pt x="587437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37" y="170120"/>
                  </a:lnTo>
                  <a:lnTo>
                    <a:pt x="587437" y="0"/>
                  </a:lnTo>
                  <a:close/>
                </a:path>
              </a:pathLst>
            </a:custGeom>
            <a:solidFill>
              <a:srgbClr val="FBB3C1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" name="Google Shape;172;p6"/>
            <p:cNvSpPr/>
            <p:nvPr/>
          </p:nvSpPr>
          <p:spPr>
            <a:xfrm>
              <a:off x="587448" y="96142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 extrusionOk="0">
                  <a:moveTo>
                    <a:pt x="587448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48" y="170120"/>
                  </a:lnTo>
                  <a:lnTo>
                    <a:pt x="587448" y="0"/>
                  </a:lnTo>
                  <a:close/>
                </a:path>
              </a:pathLst>
            </a:custGeom>
            <a:solidFill>
              <a:srgbClr val="8F00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1174896" y="961426"/>
              <a:ext cx="558800" cy="170180"/>
            </a:xfrm>
            <a:custGeom>
              <a:avLst/>
              <a:gdLst/>
              <a:ahLst/>
              <a:cxnLst/>
              <a:rect l="l" t="t" r="r" b="b"/>
              <a:pathLst>
                <a:path w="558800" h="170180" extrusionOk="0">
                  <a:moveTo>
                    <a:pt x="558202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58202" y="170120"/>
                  </a:lnTo>
                  <a:lnTo>
                    <a:pt x="558202" y="0"/>
                  </a:lnTo>
                  <a:close/>
                </a:path>
              </a:pathLst>
            </a:custGeom>
            <a:solidFill>
              <a:srgbClr val="FD493D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" name="Google Shape;174;p6"/>
            <p:cNvSpPr/>
            <p:nvPr/>
          </p:nvSpPr>
          <p:spPr>
            <a:xfrm>
              <a:off x="1733099" y="961426"/>
              <a:ext cx="583565" cy="170180"/>
            </a:xfrm>
            <a:custGeom>
              <a:avLst/>
              <a:gdLst/>
              <a:ahLst/>
              <a:cxnLst/>
              <a:rect l="l" t="t" r="r" b="b"/>
              <a:pathLst>
                <a:path w="583564" h="170180" extrusionOk="0">
                  <a:moveTo>
                    <a:pt x="583186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3186" y="170120"/>
                  </a:lnTo>
                  <a:lnTo>
                    <a:pt x="583186" y="0"/>
                  </a:lnTo>
                  <a:close/>
                </a:path>
              </a:pathLst>
            </a:custGeom>
            <a:solidFill>
              <a:srgbClr val="FCAF17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" name="Google Shape;175;p6"/>
            <p:cNvSpPr/>
            <p:nvPr/>
          </p:nvSpPr>
          <p:spPr>
            <a:xfrm>
              <a:off x="2316285" y="961426"/>
              <a:ext cx="3503295" cy="170180"/>
            </a:xfrm>
            <a:custGeom>
              <a:avLst/>
              <a:gdLst/>
              <a:ahLst/>
              <a:cxnLst/>
              <a:rect l="l" t="t" r="r" b="b"/>
              <a:pathLst>
                <a:path w="3503295" h="170180" extrusionOk="0">
                  <a:moveTo>
                    <a:pt x="3502919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3502919" y="170120"/>
                  </a:lnTo>
                  <a:lnTo>
                    <a:pt x="3502919" y="0"/>
                  </a:lnTo>
                  <a:close/>
                </a:path>
              </a:pathLst>
            </a:custGeom>
            <a:solidFill>
              <a:srgbClr val="B5D8E1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" name="Google Shape;176;p6"/>
          <p:cNvGrpSpPr/>
          <p:nvPr/>
        </p:nvGrpSpPr>
        <p:grpSpPr>
          <a:xfrm>
            <a:off x="10057369" y="10832026"/>
            <a:ext cx="4021653" cy="476884"/>
            <a:chOff x="10057369" y="10832026"/>
            <a:chExt cx="4021653" cy="476884"/>
          </a:xfrm>
        </p:grpSpPr>
        <p:sp>
          <p:nvSpPr>
            <p:cNvPr id="177" name="Google Shape;177;p6"/>
            <p:cNvSpPr/>
            <p:nvPr/>
          </p:nvSpPr>
          <p:spPr>
            <a:xfrm>
              <a:off x="10057369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" name="Google Shape;178;p6"/>
            <p:cNvSpPr/>
            <p:nvPr/>
          </p:nvSpPr>
          <p:spPr>
            <a:xfrm>
              <a:off x="12067977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4A1B3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" name="Google Shape;179;p6"/>
          <p:cNvGrpSpPr/>
          <p:nvPr/>
        </p:nvGrpSpPr>
        <p:grpSpPr>
          <a:xfrm>
            <a:off x="16089216" y="10832026"/>
            <a:ext cx="4015314" cy="476884"/>
            <a:chOff x="16089216" y="10832026"/>
            <a:chExt cx="4015314" cy="476884"/>
          </a:xfrm>
        </p:grpSpPr>
        <p:sp>
          <p:nvSpPr>
            <p:cNvPr id="180" name="Google Shape;180;p6"/>
            <p:cNvSpPr/>
            <p:nvPr/>
          </p:nvSpPr>
          <p:spPr>
            <a:xfrm>
              <a:off x="16089216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 extrusionOk="0">
                  <a:moveTo>
                    <a:pt x="201062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29" y="476529"/>
                  </a:lnTo>
                  <a:lnTo>
                    <a:pt x="2010629" y="0"/>
                  </a:lnTo>
                  <a:close/>
                </a:path>
              </a:pathLst>
            </a:custGeom>
            <a:solidFill>
              <a:srgbClr val="B5D8E1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1" name="Google Shape;181;p6"/>
            <p:cNvSpPr/>
            <p:nvPr/>
          </p:nvSpPr>
          <p:spPr>
            <a:xfrm>
              <a:off x="18099835" y="10832026"/>
              <a:ext cx="2004695" cy="476884"/>
            </a:xfrm>
            <a:custGeom>
              <a:avLst/>
              <a:gdLst/>
              <a:ahLst/>
              <a:cxnLst/>
              <a:rect l="l" t="t" r="r" b="b"/>
              <a:pathLst>
                <a:path w="2004694" h="476884" extrusionOk="0">
                  <a:moveTo>
                    <a:pt x="2004263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04263" y="476529"/>
                  </a:lnTo>
                  <a:lnTo>
                    <a:pt x="2004263" y="0"/>
                  </a:lnTo>
                  <a:close/>
                </a:path>
              </a:pathLst>
            </a:custGeom>
            <a:solidFill>
              <a:srgbClr val="8F00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82" name="Google Shape;182;p6"/>
          <p:cNvGrpSpPr/>
          <p:nvPr/>
        </p:nvGrpSpPr>
        <p:grpSpPr>
          <a:xfrm>
            <a:off x="6375" y="10832026"/>
            <a:ext cx="10053320" cy="476884"/>
            <a:chOff x="6375" y="10832026"/>
            <a:chExt cx="10053320" cy="476884"/>
          </a:xfrm>
        </p:grpSpPr>
        <p:sp>
          <p:nvSpPr>
            <p:cNvPr id="183" name="Google Shape;183;p6"/>
            <p:cNvSpPr/>
            <p:nvPr/>
          </p:nvSpPr>
          <p:spPr>
            <a:xfrm>
              <a:off x="6040349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4" name="Google Shape;184;p6"/>
            <p:cNvSpPr/>
            <p:nvPr/>
          </p:nvSpPr>
          <p:spPr>
            <a:xfrm>
              <a:off x="4027625" y="10832026"/>
              <a:ext cx="2013585" cy="476884"/>
            </a:xfrm>
            <a:custGeom>
              <a:avLst/>
              <a:gdLst/>
              <a:ahLst/>
              <a:cxnLst/>
              <a:rect l="l" t="t" r="r" b="b"/>
              <a:pathLst>
                <a:path w="2013585" h="476884" extrusionOk="0">
                  <a:moveTo>
                    <a:pt x="2013101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3101" y="476529"/>
                  </a:lnTo>
                  <a:lnTo>
                    <a:pt x="2013101" y="0"/>
                  </a:lnTo>
                  <a:close/>
                </a:path>
              </a:pathLst>
            </a:custGeom>
            <a:solidFill>
              <a:srgbClr val="FBB3C1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5" name="Google Shape;185;p6"/>
            <p:cNvSpPr/>
            <p:nvPr/>
          </p:nvSpPr>
          <p:spPr>
            <a:xfrm>
              <a:off x="2017017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8F00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6" name="Google Shape;186;p6"/>
            <p:cNvSpPr/>
            <p:nvPr/>
          </p:nvSpPr>
          <p:spPr>
            <a:xfrm>
              <a:off x="6375" y="10832026"/>
              <a:ext cx="10053320" cy="476884"/>
            </a:xfrm>
            <a:custGeom>
              <a:avLst/>
              <a:gdLst/>
              <a:ahLst/>
              <a:cxnLst/>
              <a:rect l="l" t="t" r="r" b="b"/>
              <a:pathLst>
                <a:path w="10053320" h="476884" extrusionOk="0">
                  <a:moveTo>
                    <a:pt x="2010613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3" y="476529"/>
                  </a:lnTo>
                  <a:lnTo>
                    <a:pt x="2010613" y="0"/>
                  </a:lnTo>
                  <a:close/>
                </a:path>
                <a:path w="10053320" h="476884" extrusionOk="0">
                  <a:moveTo>
                    <a:pt x="10053117" y="0"/>
                  </a:moveTo>
                  <a:lnTo>
                    <a:pt x="8042491" y="0"/>
                  </a:lnTo>
                  <a:lnTo>
                    <a:pt x="8042491" y="476529"/>
                  </a:lnTo>
                  <a:lnTo>
                    <a:pt x="10053117" y="476529"/>
                  </a:lnTo>
                  <a:lnTo>
                    <a:pt x="10053117" y="0"/>
                  </a:lnTo>
                  <a:close/>
                </a:path>
              </a:pathLst>
            </a:custGeom>
            <a:solidFill>
              <a:srgbClr val="FD493D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87" name="Google Shape;187;p6"/>
          <p:cNvSpPr/>
          <p:nvPr/>
        </p:nvSpPr>
        <p:spPr>
          <a:xfrm>
            <a:off x="14078618" y="10832026"/>
            <a:ext cx="2011045" cy="476884"/>
          </a:xfrm>
          <a:custGeom>
            <a:avLst/>
            <a:gdLst/>
            <a:ahLst/>
            <a:cxnLst/>
            <a:rect l="l" t="t" r="r" b="b"/>
            <a:pathLst>
              <a:path w="2011044" h="476884" extrusionOk="0">
                <a:moveTo>
                  <a:pt x="2010619" y="0"/>
                </a:moveTo>
                <a:lnTo>
                  <a:pt x="0" y="0"/>
                </a:lnTo>
                <a:lnTo>
                  <a:pt x="0" y="476529"/>
                </a:lnTo>
                <a:lnTo>
                  <a:pt x="2010619" y="476529"/>
                </a:lnTo>
                <a:lnTo>
                  <a:pt x="2010619" y="0"/>
                </a:lnTo>
                <a:close/>
              </a:path>
            </a:pathLst>
          </a:custGeom>
          <a:solidFill>
            <a:srgbClr val="FD493D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8" name="Google Shape;188;p6"/>
          <p:cNvSpPr txBox="1"/>
          <p:nvPr/>
        </p:nvSpPr>
        <p:spPr>
          <a:xfrm>
            <a:off x="564999" y="1463675"/>
            <a:ext cx="18784783" cy="9252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7125" rIns="0" bIns="0" anchor="t" anchorCtr="0">
            <a:spAutoFit/>
          </a:bodyPr>
          <a:lstStyle/>
          <a:p>
            <a:pPr marL="127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900" b="1">
                <a:solidFill>
                  <a:srgbClr val="8F00FF"/>
                </a:solidFill>
                <a:latin typeface="Trebuchet MS"/>
                <a:ea typeface="Trebuchet MS"/>
                <a:cs typeface="Trebuchet MS"/>
                <a:sym typeface="Trebuchet MS"/>
              </a:rPr>
              <a:t>МОДЕЛЬ МОНЕТИЗАЦИИ, РЫНОК И ПОТРЕБИТЕЛИ</a:t>
            </a:r>
            <a:endParaRPr/>
          </a:p>
        </p:txBody>
      </p:sp>
      <p:sp>
        <p:nvSpPr>
          <p:cNvPr id="189" name="Google Shape;189;p6"/>
          <p:cNvSpPr/>
          <p:nvPr/>
        </p:nvSpPr>
        <p:spPr>
          <a:xfrm>
            <a:off x="587448" y="3978275"/>
            <a:ext cx="17180123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endParaRPr lang="ru-RU" sz="2800" dirty="0"/>
          </a:p>
          <a:p>
            <a:endParaRPr lang="ru-RU" sz="2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A0DCA7-8F88-B0D4-C5FC-C729ABED78FB}"/>
              </a:ext>
            </a:extLst>
          </p:cNvPr>
          <p:cNvSpPr txBox="1"/>
          <p:nvPr/>
        </p:nvSpPr>
        <p:spPr>
          <a:xfrm>
            <a:off x="784368" y="3325098"/>
            <a:ext cx="8488730" cy="62170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 err="1"/>
              <a:t>Потребители</a:t>
            </a:r>
            <a:r>
              <a:rPr lang="en-US" sz="2400" dirty="0"/>
              <a:t> (B2B / B2G): </a:t>
            </a:r>
            <a:r>
              <a:rPr lang="en-US" sz="2400" dirty="0" err="1"/>
              <a:t>родильные</a:t>
            </a:r>
            <a:r>
              <a:rPr lang="en-US" sz="2400" dirty="0"/>
              <a:t> </a:t>
            </a:r>
            <a:r>
              <a:rPr lang="en-US" sz="2400" dirty="0" err="1"/>
              <a:t>дома</a:t>
            </a:r>
            <a:r>
              <a:rPr lang="en-US" sz="2400" dirty="0"/>
              <a:t>, </a:t>
            </a:r>
            <a:r>
              <a:rPr lang="en-US" sz="2400" dirty="0" err="1"/>
              <a:t>перинатальные</a:t>
            </a:r>
            <a:r>
              <a:rPr lang="en-US" sz="2400" dirty="0"/>
              <a:t> </a:t>
            </a:r>
            <a:r>
              <a:rPr lang="en-US" sz="2400" dirty="0" err="1"/>
              <a:t>центры</a:t>
            </a:r>
            <a:r>
              <a:rPr lang="en-US" sz="2400" dirty="0"/>
              <a:t>, </a:t>
            </a:r>
            <a:r>
              <a:rPr lang="en-US" sz="2400" dirty="0" err="1"/>
              <a:t>детские</a:t>
            </a:r>
            <a:r>
              <a:rPr lang="en-US" sz="2400" dirty="0"/>
              <a:t> </a:t>
            </a:r>
            <a:r>
              <a:rPr lang="en-US" sz="2400" dirty="0" err="1"/>
              <a:t>больницы</a:t>
            </a:r>
            <a:r>
              <a:rPr lang="en-US" sz="2400" dirty="0"/>
              <a:t>, </a:t>
            </a:r>
            <a:r>
              <a:rPr lang="en-US" sz="2400" dirty="0" err="1"/>
              <a:t>частные</a:t>
            </a:r>
            <a:r>
              <a:rPr lang="en-US" sz="2400" dirty="0"/>
              <a:t> </a:t>
            </a:r>
            <a:r>
              <a:rPr lang="en-US" sz="2400" dirty="0" err="1"/>
              <a:t>клиники</a:t>
            </a:r>
            <a:r>
              <a:rPr lang="en-US" sz="2400" dirty="0"/>
              <a:t> с </a:t>
            </a:r>
            <a:r>
              <a:rPr lang="en-US" sz="2400" dirty="0" err="1"/>
              <a:t>программами</a:t>
            </a:r>
            <a:r>
              <a:rPr lang="en-US" sz="2400" dirty="0"/>
              <a:t> </a:t>
            </a:r>
            <a:r>
              <a:rPr lang="en-US" sz="2400" dirty="0" err="1"/>
              <a:t>наблюдения</a:t>
            </a:r>
            <a:r>
              <a:rPr lang="en-US" sz="2400" dirty="0"/>
              <a:t> </a:t>
            </a:r>
            <a:r>
              <a:rPr lang="en-US" sz="2400" dirty="0" err="1"/>
              <a:t>новорождённых</a:t>
            </a:r>
            <a:r>
              <a:rPr lang="en-US" sz="2400" dirty="0"/>
              <a:t>.</a:t>
            </a:r>
          </a:p>
          <a:p>
            <a:endParaRPr lang="en-US" sz="2400" dirty="0"/>
          </a:p>
          <a:p>
            <a:r>
              <a:rPr lang="en-US" sz="2400" dirty="0"/>
              <a:t>Модель </a:t>
            </a:r>
            <a:r>
              <a:rPr lang="en-US" sz="2400" dirty="0" err="1"/>
              <a:t>монетизации</a:t>
            </a:r>
            <a:r>
              <a:rPr lang="en-US" sz="2400" dirty="0"/>
              <a:t>: </a:t>
            </a:r>
            <a:r>
              <a:rPr lang="en-US" sz="2400" dirty="0" err="1"/>
              <a:t>двухкомпонентная</a:t>
            </a:r>
            <a:r>
              <a:rPr lang="en-US" sz="2400" dirty="0"/>
              <a:t> — </a:t>
            </a:r>
            <a:r>
              <a:rPr lang="en-US" sz="2400" dirty="0" err="1"/>
              <a:t>регулярные</a:t>
            </a:r>
            <a:r>
              <a:rPr lang="en-US" sz="2400" dirty="0"/>
              <a:t> </a:t>
            </a:r>
            <a:r>
              <a:rPr lang="en-US" sz="2400" dirty="0" err="1"/>
              <a:t>продажи</a:t>
            </a:r>
            <a:r>
              <a:rPr lang="en-US" sz="2400" dirty="0"/>
              <a:t> </a:t>
            </a:r>
            <a:r>
              <a:rPr lang="en-US" sz="2400" dirty="0" err="1"/>
              <a:t>одноразовых</a:t>
            </a:r>
            <a:r>
              <a:rPr lang="en-US" sz="2400" dirty="0"/>
              <a:t> </a:t>
            </a:r>
            <a:r>
              <a:rPr lang="en-US" sz="2400" dirty="0" err="1"/>
              <a:t>наклеек</a:t>
            </a:r>
            <a:r>
              <a:rPr lang="en-US" sz="2400" dirty="0"/>
              <a:t> (</a:t>
            </a:r>
            <a:r>
              <a:rPr lang="en-US" sz="2400" dirty="0" err="1"/>
              <a:t>расходник</a:t>
            </a:r>
            <a:r>
              <a:rPr lang="en-US" sz="2400" dirty="0"/>
              <a:t>) + </a:t>
            </a:r>
            <a:r>
              <a:rPr lang="en-US" sz="2400" dirty="0" err="1"/>
              <a:t>лицензия</a:t>
            </a:r>
            <a:r>
              <a:rPr lang="en-US" sz="2400" dirty="0"/>
              <a:t> </a:t>
            </a:r>
            <a:r>
              <a:rPr lang="en-US" sz="2400" dirty="0" err="1"/>
              <a:t>на</a:t>
            </a:r>
            <a:r>
              <a:rPr lang="en-US" sz="2400" dirty="0"/>
              <a:t> ПО (</a:t>
            </a:r>
            <a:r>
              <a:rPr lang="en-US" sz="2400" dirty="0" err="1"/>
              <a:t>подписка</a:t>
            </a:r>
            <a:r>
              <a:rPr lang="en-US" sz="2400" dirty="0"/>
              <a:t> </a:t>
            </a:r>
            <a:r>
              <a:rPr lang="en-US" sz="2400" dirty="0" err="1"/>
              <a:t>на</a:t>
            </a:r>
            <a:r>
              <a:rPr lang="en-US" sz="2400" dirty="0"/>
              <a:t> </a:t>
            </a:r>
            <a:r>
              <a:rPr lang="en-US" sz="2400" dirty="0" err="1"/>
              <a:t>аналитику</a:t>
            </a:r>
            <a:r>
              <a:rPr lang="en-US" sz="2400" dirty="0"/>
              <a:t> и </a:t>
            </a:r>
            <a:r>
              <a:rPr lang="en-US" sz="2400" dirty="0" err="1"/>
              <a:t>уведомления</a:t>
            </a:r>
            <a:r>
              <a:rPr lang="en-US" sz="2400" dirty="0"/>
              <a:t>).</a:t>
            </a:r>
          </a:p>
          <a:p>
            <a:endParaRPr lang="en-US" sz="2400" dirty="0"/>
          </a:p>
          <a:p>
            <a:r>
              <a:rPr lang="en-US" sz="2400" dirty="0" err="1"/>
              <a:t>Каналы</a:t>
            </a:r>
            <a:r>
              <a:rPr lang="en-US" sz="2400" dirty="0"/>
              <a:t> </a:t>
            </a:r>
            <a:r>
              <a:rPr lang="en-US" sz="2400" dirty="0" err="1"/>
              <a:t>продвижения</a:t>
            </a:r>
            <a:r>
              <a:rPr lang="en-US" sz="2400" dirty="0"/>
              <a:t>: </a:t>
            </a:r>
            <a:r>
              <a:rPr lang="en-US" sz="2400" dirty="0" err="1"/>
              <a:t>прямые</a:t>
            </a:r>
            <a:r>
              <a:rPr lang="en-US" sz="2400" dirty="0"/>
              <a:t> </a:t>
            </a:r>
            <a:r>
              <a:rPr lang="en-US" sz="2400" dirty="0" err="1"/>
              <a:t>продажи</a:t>
            </a:r>
            <a:r>
              <a:rPr lang="en-US" sz="2400" dirty="0"/>
              <a:t> в </a:t>
            </a:r>
            <a:r>
              <a:rPr lang="en-US" sz="2400" dirty="0" err="1"/>
              <a:t>медучреждения</a:t>
            </a:r>
            <a:r>
              <a:rPr lang="en-US" sz="2400" dirty="0"/>
              <a:t>, </a:t>
            </a:r>
            <a:r>
              <a:rPr lang="en-US" sz="2400" dirty="0" err="1"/>
              <a:t>тендеры</a:t>
            </a:r>
            <a:r>
              <a:rPr lang="en-US" sz="2400" dirty="0"/>
              <a:t> (44-ФЗ), </a:t>
            </a:r>
            <a:r>
              <a:rPr lang="en-US" sz="2400" dirty="0" err="1"/>
              <a:t>партнёрство</a:t>
            </a:r>
            <a:r>
              <a:rPr lang="en-US" sz="2400" dirty="0"/>
              <a:t> с </a:t>
            </a:r>
            <a:r>
              <a:rPr lang="en-US" sz="2400" dirty="0" err="1"/>
              <a:t>дистрибьюторами</a:t>
            </a:r>
            <a:r>
              <a:rPr lang="en-US" sz="2400" dirty="0"/>
              <a:t>, </a:t>
            </a:r>
            <a:r>
              <a:rPr lang="en-US" sz="2400" dirty="0" err="1"/>
              <a:t>интеграция</a:t>
            </a:r>
            <a:r>
              <a:rPr lang="en-US" sz="2400" dirty="0"/>
              <a:t> в </a:t>
            </a:r>
            <a:r>
              <a:rPr lang="en-US" sz="2400" dirty="0" err="1"/>
              <a:t>клинические</a:t>
            </a:r>
            <a:r>
              <a:rPr lang="en-US" sz="2400" dirty="0"/>
              <a:t> </a:t>
            </a:r>
            <a:r>
              <a:rPr lang="en-US" sz="2400" dirty="0" err="1"/>
              <a:t>рекомендации</a:t>
            </a:r>
            <a:r>
              <a:rPr lang="en-US" sz="2400" dirty="0"/>
              <a:t> </a:t>
            </a:r>
            <a:r>
              <a:rPr lang="en-US" sz="2400" dirty="0" err="1"/>
              <a:t>через</a:t>
            </a:r>
            <a:r>
              <a:rPr lang="en-US" sz="2400" dirty="0"/>
              <a:t> </a:t>
            </a:r>
            <a:r>
              <a:rPr lang="en-US" sz="2400" dirty="0" err="1"/>
              <a:t>профильные</a:t>
            </a:r>
            <a:r>
              <a:rPr lang="en-US" sz="2400" dirty="0"/>
              <a:t> </a:t>
            </a:r>
            <a:r>
              <a:rPr lang="en-US" sz="2400" dirty="0" err="1"/>
              <a:t>конгрессы</a:t>
            </a:r>
            <a:r>
              <a:rPr lang="en-US" sz="2400" dirty="0"/>
              <a:t>.</a:t>
            </a:r>
          </a:p>
          <a:p>
            <a:endParaRPr lang="en-US" sz="2400" dirty="0"/>
          </a:p>
          <a:p>
            <a:r>
              <a:rPr lang="en-US" sz="2400" dirty="0" err="1"/>
              <a:t>Рынок</a:t>
            </a:r>
            <a:r>
              <a:rPr lang="en-US" sz="2400" dirty="0"/>
              <a:t> РФ: 1,4 </a:t>
            </a:r>
            <a:r>
              <a:rPr lang="en-US" sz="2400" dirty="0" err="1"/>
              <a:t>млн</a:t>
            </a:r>
            <a:r>
              <a:rPr lang="en-US" sz="2400" dirty="0"/>
              <a:t> </a:t>
            </a:r>
            <a:r>
              <a:rPr lang="en-US" sz="2400" dirty="0" err="1"/>
              <a:t>новорождённых</a:t>
            </a:r>
            <a:r>
              <a:rPr lang="en-US" sz="2400" dirty="0"/>
              <a:t> в </a:t>
            </a:r>
            <a:r>
              <a:rPr lang="en-US" sz="2400" dirty="0" err="1"/>
              <a:t>год</a:t>
            </a:r>
            <a:r>
              <a:rPr lang="en-US" sz="2400" dirty="0"/>
              <a:t>. </a:t>
            </a:r>
            <a:r>
              <a:rPr lang="en-US" sz="2400" dirty="0" err="1"/>
              <a:t>Цель</a:t>
            </a:r>
            <a:r>
              <a:rPr lang="en-US" sz="2400" dirty="0"/>
              <a:t> — 35% </a:t>
            </a:r>
            <a:r>
              <a:rPr lang="en-US" sz="2400" dirty="0" err="1"/>
              <a:t>доли</a:t>
            </a:r>
            <a:r>
              <a:rPr lang="en-US" sz="2400" dirty="0"/>
              <a:t>, </a:t>
            </a:r>
            <a:r>
              <a:rPr lang="en-US" sz="2400" dirty="0" err="1"/>
              <a:t>выручка</a:t>
            </a:r>
            <a:r>
              <a:rPr lang="en-US" sz="2400" dirty="0"/>
              <a:t> с </a:t>
            </a:r>
            <a:r>
              <a:rPr lang="en-US" sz="2400" dirty="0" err="1"/>
              <a:t>наклеек</a:t>
            </a:r>
            <a:r>
              <a:rPr lang="en-US" sz="2400" dirty="0"/>
              <a:t> &gt;700 </a:t>
            </a:r>
            <a:r>
              <a:rPr lang="en-US" sz="2400" dirty="0" err="1"/>
              <a:t>млн</a:t>
            </a:r>
            <a:r>
              <a:rPr lang="en-US" sz="2400" dirty="0"/>
              <a:t> </a:t>
            </a:r>
            <a:r>
              <a:rPr lang="en-US" sz="2400" dirty="0" err="1"/>
              <a:t>руб</a:t>
            </a:r>
            <a:r>
              <a:rPr lang="en-US" sz="2400" dirty="0"/>
              <a:t>./</a:t>
            </a:r>
            <a:r>
              <a:rPr lang="en-US" sz="2400" dirty="0" err="1"/>
              <a:t>год</a:t>
            </a:r>
            <a:r>
              <a:rPr lang="en-US" sz="2400" dirty="0"/>
              <a:t> </a:t>
            </a:r>
            <a:r>
              <a:rPr lang="en-US" sz="2400" dirty="0" err="1"/>
              <a:t>без</a:t>
            </a:r>
            <a:r>
              <a:rPr lang="en-US" sz="2400" dirty="0"/>
              <a:t> </a:t>
            </a:r>
            <a:r>
              <a:rPr lang="en-US" sz="2400" dirty="0" err="1"/>
              <a:t>учёта</a:t>
            </a:r>
            <a:r>
              <a:rPr lang="en-US" sz="2400" dirty="0"/>
              <a:t> </a:t>
            </a:r>
            <a:r>
              <a:rPr lang="en-US" sz="2400" dirty="0" err="1"/>
              <a:t>лицензий</a:t>
            </a:r>
            <a:r>
              <a:rPr lang="en-US" sz="2400" dirty="0"/>
              <a:t> и </a:t>
            </a:r>
            <a:r>
              <a:rPr lang="en-US" sz="2400" dirty="0" err="1"/>
              <a:t>экспорта</a:t>
            </a:r>
            <a:r>
              <a:rPr lang="en-US" sz="2400" dirty="0"/>
              <a:t>.</a:t>
            </a:r>
          </a:p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347A285-484D-C14B-2C41-6C2D335FE8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4464" y="2438266"/>
            <a:ext cx="10909310" cy="774260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5" name="Google Shape;195;p7"/>
          <p:cNvGrpSpPr/>
          <p:nvPr/>
        </p:nvGrpSpPr>
        <p:grpSpPr>
          <a:xfrm>
            <a:off x="0" y="961426"/>
            <a:ext cx="5819580" cy="170190"/>
            <a:chOff x="0" y="961426"/>
            <a:chExt cx="5819580" cy="170190"/>
          </a:xfrm>
        </p:grpSpPr>
        <p:sp>
          <p:nvSpPr>
            <p:cNvPr id="196" name="Google Shape;196;p7"/>
            <p:cNvSpPr/>
            <p:nvPr/>
          </p:nvSpPr>
          <p:spPr>
            <a:xfrm>
              <a:off x="0" y="96143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 extrusionOk="0">
                  <a:moveTo>
                    <a:pt x="587437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37" y="170120"/>
                  </a:lnTo>
                  <a:lnTo>
                    <a:pt x="587437" y="0"/>
                  </a:lnTo>
                  <a:close/>
                </a:path>
              </a:pathLst>
            </a:custGeom>
            <a:solidFill>
              <a:srgbClr val="FBB3C1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7" name="Google Shape;197;p7"/>
            <p:cNvSpPr/>
            <p:nvPr/>
          </p:nvSpPr>
          <p:spPr>
            <a:xfrm>
              <a:off x="587448" y="96142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 extrusionOk="0">
                  <a:moveTo>
                    <a:pt x="587448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48" y="170120"/>
                  </a:lnTo>
                  <a:lnTo>
                    <a:pt x="587448" y="0"/>
                  </a:lnTo>
                  <a:close/>
                </a:path>
              </a:pathLst>
            </a:custGeom>
            <a:solidFill>
              <a:srgbClr val="8F00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8" name="Google Shape;198;p7"/>
            <p:cNvSpPr/>
            <p:nvPr/>
          </p:nvSpPr>
          <p:spPr>
            <a:xfrm>
              <a:off x="1174896" y="961426"/>
              <a:ext cx="558800" cy="170180"/>
            </a:xfrm>
            <a:custGeom>
              <a:avLst/>
              <a:gdLst/>
              <a:ahLst/>
              <a:cxnLst/>
              <a:rect l="l" t="t" r="r" b="b"/>
              <a:pathLst>
                <a:path w="558800" h="170180" extrusionOk="0">
                  <a:moveTo>
                    <a:pt x="558202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58202" y="170120"/>
                  </a:lnTo>
                  <a:lnTo>
                    <a:pt x="558202" y="0"/>
                  </a:lnTo>
                  <a:close/>
                </a:path>
              </a:pathLst>
            </a:custGeom>
            <a:solidFill>
              <a:srgbClr val="FD493D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9" name="Google Shape;199;p7"/>
            <p:cNvSpPr/>
            <p:nvPr/>
          </p:nvSpPr>
          <p:spPr>
            <a:xfrm>
              <a:off x="1733099" y="961426"/>
              <a:ext cx="583565" cy="170180"/>
            </a:xfrm>
            <a:custGeom>
              <a:avLst/>
              <a:gdLst/>
              <a:ahLst/>
              <a:cxnLst/>
              <a:rect l="l" t="t" r="r" b="b"/>
              <a:pathLst>
                <a:path w="583564" h="170180" extrusionOk="0">
                  <a:moveTo>
                    <a:pt x="583186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3186" y="170120"/>
                  </a:lnTo>
                  <a:lnTo>
                    <a:pt x="583186" y="0"/>
                  </a:lnTo>
                  <a:close/>
                </a:path>
              </a:pathLst>
            </a:custGeom>
            <a:solidFill>
              <a:srgbClr val="FCAF17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0" name="Google Shape;200;p7"/>
            <p:cNvSpPr/>
            <p:nvPr/>
          </p:nvSpPr>
          <p:spPr>
            <a:xfrm>
              <a:off x="2316285" y="961426"/>
              <a:ext cx="3503295" cy="170180"/>
            </a:xfrm>
            <a:custGeom>
              <a:avLst/>
              <a:gdLst/>
              <a:ahLst/>
              <a:cxnLst/>
              <a:rect l="l" t="t" r="r" b="b"/>
              <a:pathLst>
                <a:path w="3503295" h="170180" extrusionOk="0">
                  <a:moveTo>
                    <a:pt x="3502919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3502919" y="170120"/>
                  </a:lnTo>
                  <a:lnTo>
                    <a:pt x="3502919" y="0"/>
                  </a:lnTo>
                  <a:close/>
                </a:path>
              </a:pathLst>
            </a:custGeom>
            <a:solidFill>
              <a:srgbClr val="B5D8E1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01" name="Google Shape;201;p7"/>
          <p:cNvGrpSpPr/>
          <p:nvPr/>
        </p:nvGrpSpPr>
        <p:grpSpPr>
          <a:xfrm>
            <a:off x="10057369" y="10832026"/>
            <a:ext cx="4021653" cy="476884"/>
            <a:chOff x="10057369" y="10832026"/>
            <a:chExt cx="4021653" cy="476884"/>
          </a:xfrm>
        </p:grpSpPr>
        <p:sp>
          <p:nvSpPr>
            <p:cNvPr id="202" name="Google Shape;202;p7"/>
            <p:cNvSpPr/>
            <p:nvPr/>
          </p:nvSpPr>
          <p:spPr>
            <a:xfrm>
              <a:off x="10057369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3" name="Google Shape;203;p7"/>
            <p:cNvSpPr/>
            <p:nvPr/>
          </p:nvSpPr>
          <p:spPr>
            <a:xfrm>
              <a:off x="12067977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4A1B3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04" name="Google Shape;204;p7"/>
          <p:cNvGrpSpPr/>
          <p:nvPr/>
        </p:nvGrpSpPr>
        <p:grpSpPr>
          <a:xfrm>
            <a:off x="16089216" y="10832026"/>
            <a:ext cx="4015314" cy="476884"/>
            <a:chOff x="16089216" y="10832026"/>
            <a:chExt cx="4015314" cy="476884"/>
          </a:xfrm>
        </p:grpSpPr>
        <p:sp>
          <p:nvSpPr>
            <p:cNvPr id="205" name="Google Shape;205;p7"/>
            <p:cNvSpPr/>
            <p:nvPr/>
          </p:nvSpPr>
          <p:spPr>
            <a:xfrm>
              <a:off x="16089216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 extrusionOk="0">
                  <a:moveTo>
                    <a:pt x="201062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29" y="476529"/>
                  </a:lnTo>
                  <a:lnTo>
                    <a:pt x="2010629" y="0"/>
                  </a:lnTo>
                  <a:close/>
                </a:path>
              </a:pathLst>
            </a:custGeom>
            <a:solidFill>
              <a:srgbClr val="B5D8E1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6" name="Google Shape;206;p7"/>
            <p:cNvSpPr/>
            <p:nvPr/>
          </p:nvSpPr>
          <p:spPr>
            <a:xfrm>
              <a:off x="18099835" y="10832026"/>
              <a:ext cx="2004695" cy="476884"/>
            </a:xfrm>
            <a:custGeom>
              <a:avLst/>
              <a:gdLst/>
              <a:ahLst/>
              <a:cxnLst/>
              <a:rect l="l" t="t" r="r" b="b"/>
              <a:pathLst>
                <a:path w="2004694" h="476884" extrusionOk="0">
                  <a:moveTo>
                    <a:pt x="2004263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04263" y="476529"/>
                  </a:lnTo>
                  <a:lnTo>
                    <a:pt x="2004263" y="0"/>
                  </a:lnTo>
                  <a:close/>
                </a:path>
              </a:pathLst>
            </a:custGeom>
            <a:solidFill>
              <a:srgbClr val="8F00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07" name="Google Shape;207;p7"/>
          <p:cNvGrpSpPr/>
          <p:nvPr/>
        </p:nvGrpSpPr>
        <p:grpSpPr>
          <a:xfrm>
            <a:off x="6375" y="10832026"/>
            <a:ext cx="10053320" cy="476884"/>
            <a:chOff x="6375" y="10832026"/>
            <a:chExt cx="10053320" cy="476884"/>
          </a:xfrm>
        </p:grpSpPr>
        <p:sp>
          <p:nvSpPr>
            <p:cNvPr id="208" name="Google Shape;208;p7"/>
            <p:cNvSpPr/>
            <p:nvPr/>
          </p:nvSpPr>
          <p:spPr>
            <a:xfrm>
              <a:off x="6040349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9" name="Google Shape;209;p7"/>
            <p:cNvSpPr/>
            <p:nvPr/>
          </p:nvSpPr>
          <p:spPr>
            <a:xfrm>
              <a:off x="4027625" y="10832026"/>
              <a:ext cx="2013585" cy="476884"/>
            </a:xfrm>
            <a:custGeom>
              <a:avLst/>
              <a:gdLst/>
              <a:ahLst/>
              <a:cxnLst/>
              <a:rect l="l" t="t" r="r" b="b"/>
              <a:pathLst>
                <a:path w="2013585" h="476884" extrusionOk="0">
                  <a:moveTo>
                    <a:pt x="2013101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3101" y="476529"/>
                  </a:lnTo>
                  <a:lnTo>
                    <a:pt x="2013101" y="0"/>
                  </a:lnTo>
                  <a:close/>
                </a:path>
              </a:pathLst>
            </a:custGeom>
            <a:solidFill>
              <a:srgbClr val="FBB3C1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0" name="Google Shape;210;p7"/>
            <p:cNvSpPr/>
            <p:nvPr/>
          </p:nvSpPr>
          <p:spPr>
            <a:xfrm>
              <a:off x="2017017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8F00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" name="Google Shape;211;p7"/>
            <p:cNvSpPr/>
            <p:nvPr/>
          </p:nvSpPr>
          <p:spPr>
            <a:xfrm>
              <a:off x="6375" y="10832026"/>
              <a:ext cx="10053320" cy="476884"/>
            </a:xfrm>
            <a:custGeom>
              <a:avLst/>
              <a:gdLst/>
              <a:ahLst/>
              <a:cxnLst/>
              <a:rect l="l" t="t" r="r" b="b"/>
              <a:pathLst>
                <a:path w="10053320" h="476884" extrusionOk="0">
                  <a:moveTo>
                    <a:pt x="2010613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3" y="476529"/>
                  </a:lnTo>
                  <a:lnTo>
                    <a:pt x="2010613" y="0"/>
                  </a:lnTo>
                  <a:close/>
                </a:path>
                <a:path w="10053320" h="476884" extrusionOk="0">
                  <a:moveTo>
                    <a:pt x="10053117" y="0"/>
                  </a:moveTo>
                  <a:lnTo>
                    <a:pt x="8042491" y="0"/>
                  </a:lnTo>
                  <a:lnTo>
                    <a:pt x="8042491" y="476529"/>
                  </a:lnTo>
                  <a:lnTo>
                    <a:pt x="10053117" y="476529"/>
                  </a:lnTo>
                  <a:lnTo>
                    <a:pt x="10053117" y="0"/>
                  </a:lnTo>
                  <a:close/>
                </a:path>
              </a:pathLst>
            </a:custGeom>
            <a:solidFill>
              <a:srgbClr val="FD493D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12" name="Google Shape;212;p7"/>
          <p:cNvSpPr/>
          <p:nvPr/>
        </p:nvSpPr>
        <p:spPr>
          <a:xfrm>
            <a:off x="14078618" y="10832026"/>
            <a:ext cx="2011045" cy="476884"/>
          </a:xfrm>
          <a:custGeom>
            <a:avLst/>
            <a:gdLst/>
            <a:ahLst/>
            <a:cxnLst/>
            <a:rect l="l" t="t" r="r" b="b"/>
            <a:pathLst>
              <a:path w="2011044" h="476884" extrusionOk="0">
                <a:moveTo>
                  <a:pt x="2010619" y="0"/>
                </a:moveTo>
                <a:lnTo>
                  <a:pt x="0" y="0"/>
                </a:lnTo>
                <a:lnTo>
                  <a:pt x="0" y="476529"/>
                </a:lnTo>
                <a:lnTo>
                  <a:pt x="2010619" y="476529"/>
                </a:lnTo>
                <a:lnTo>
                  <a:pt x="2010619" y="0"/>
                </a:lnTo>
                <a:close/>
              </a:path>
            </a:pathLst>
          </a:custGeom>
          <a:solidFill>
            <a:srgbClr val="FD493D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3" name="Google Shape;213;p7"/>
          <p:cNvSpPr txBox="1"/>
          <p:nvPr/>
        </p:nvSpPr>
        <p:spPr>
          <a:xfrm>
            <a:off x="868467" y="1278765"/>
            <a:ext cx="18784783" cy="9252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712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900" b="1">
                <a:solidFill>
                  <a:srgbClr val="8F00FF"/>
                </a:solidFill>
                <a:latin typeface="Trebuchet MS"/>
                <a:ea typeface="Trebuchet MS"/>
                <a:cs typeface="Trebuchet MS"/>
                <a:sym typeface="Trebuchet MS"/>
              </a:rPr>
              <a:t>КОМАНДА И ПРОГРЕСС</a:t>
            </a:r>
            <a:endParaRPr/>
          </a:p>
        </p:txBody>
      </p:sp>
      <p:sp>
        <p:nvSpPr>
          <p:cNvPr id="214" name="Google Shape;214;p7"/>
          <p:cNvSpPr/>
          <p:nvPr/>
        </p:nvSpPr>
        <p:spPr>
          <a:xfrm>
            <a:off x="868467" y="3257993"/>
            <a:ext cx="15584383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sz="2800">
              <a:latin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ru-RU" sz="2800">
                <a:latin typeface="Helvetica Neue"/>
                <a:ea typeface="Helvetica Neue"/>
                <a:cs typeface="Helvetica Neue"/>
              </a:rPr>
            </a:br>
            <a:endParaRPr sz="2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" name="Рисунок 1" descr="pI_paTAS9A2RUc7l57xPBWItSSX_2V1-5dHGd7bDlISIeTZH472vaI1qRNhwZkAINuVQV8u7uCTORKffJRJ-THsw.jpg (1440×2560)">
            <a:extLst>
              <a:ext uri="{FF2B5EF4-FFF2-40B4-BE49-F238E27FC236}">
                <a16:creationId xmlns:a16="http://schemas.microsoft.com/office/drawing/2014/main" id="{6F2CA27B-F32B-4DA6-93AD-62BDC24D725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03" b="19409"/>
          <a:stretch>
            <a:fillRect/>
          </a:stretch>
        </p:blipFill>
        <p:spPr>
          <a:xfrm>
            <a:off x="273932" y="2432544"/>
            <a:ext cx="3262382" cy="3791052"/>
          </a:xfrm>
          <a:prstGeom prst="rect">
            <a:avLst/>
          </a:prstGeom>
        </p:spPr>
      </p:pic>
      <p:pic>
        <p:nvPicPr>
          <p:cNvPr id="3" name="Рисунок 2" descr="ms7kmOzaKsRWEyORHWg4IF2LfehXEQYl4s5kHs4hevuge8R1cJiWK_4FNrdYXA4D80ArzLEHXYyte9udQGkmKwsZ.jpg (1920×2560)">
            <a:extLst>
              <a:ext uri="{FF2B5EF4-FFF2-40B4-BE49-F238E27FC236}">
                <a16:creationId xmlns:a16="http://schemas.microsoft.com/office/drawing/2014/main" id="{9D714BE8-E5B3-BDEA-19F8-398E42679A6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1229"/>
          <a:stretch>
            <a:fillRect/>
          </a:stretch>
        </p:blipFill>
        <p:spPr>
          <a:xfrm>
            <a:off x="16500953" y="2419917"/>
            <a:ext cx="3205839" cy="3801691"/>
          </a:xfrm>
          <a:prstGeom prst="rect">
            <a:avLst/>
          </a:prstGeom>
        </p:spPr>
      </p:pic>
      <p:pic>
        <p:nvPicPr>
          <p:cNvPr id="4" name="Рисунок 3" descr="t5L_giWf5pLR9eTjZbkP5UUM_dVb7F3jnZDisRZqPr2Gn4H8rN-dVXt9sqZf2UCMTkASWO3QdieuwMJz1DxeNtjo.jpg (960×1280)">
            <a:extLst>
              <a:ext uri="{FF2B5EF4-FFF2-40B4-BE49-F238E27FC236}">
                <a16:creationId xmlns:a16="http://schemas.microsoft.com/office/drawing/2014/main" id="{05E420AD-1DBB-CE9E-D3D6-B5E0F6569DD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9708" t="28867" r="8368" b="19403"/>
          <a:stretch>
            <a:fillRect/>
          </a:stretch>
        </p:blipFill>
        <p:spPr>
          <a:xfrm>
            <a:off x="4290607" y="6632953"/>
            <a:ext cx="3753925" cy="42018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90FD270-D436-174C-6496-C822454BB735}"/>
              </a:ext>
            </a:extLst>
          </p:cNvPr>
          <p:cNvSpPr txBox="1"/>
          <p:nvPr/>
        </p:nvSpPr>
        <p:spPr>
          <a:xfrm>
            <a:off x="9838" y="7203589"/>
            <a:ext cx="4007073" cy="22467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000" b="1"/>
              <a:t>Гребенюк Арина Дмитриевна</a:t>
            </a:r>
          </a:p>
          <a:p>
            <a:pPr algn="ctr"/>
            <a:endParaRPr lang="ru-RU" sz="2000" dirty="0"/>
          </a:p>
          <a:p>
            <a:pPr algn="ctr"/>
            <a:r>
              <a:rPr lang="ru-RU" sz="2000"/>
              <a:t>лидер</a:t>
            </a:r>
            <a:endParaRPr lang="ru-RU"/>
          </a:p>
          <a:p>
            <a:pPr algn="ctr"/>
            <a:endParaRPr lang="ru-RU" sz="2000" dirty="0"/>
          </a:p>
          <a:p>
            <a:pPr algn="ctr"/>
            <a:r>
              <a:rPr lang="ru-RU" sz="2000" dirty="0"/>
              <a:t>студентка 5 курса института </a:t>
            </a:r>
            <a:r>
              <a:rPr lang="ru-RU" sz="2000"/>
              <a:t>педиатрии СамГМУ</a:t>
            </a:r>
          </a:p>
          <a:p>
            <a:pPr algn="ctr"/>
            <a:r>
              <a:rPr lang="ru-RU" sz="2000"/>
              <a:t>Медицинская сестра ДОРИТ </a:t>
            </a:r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121E06-758C-A365-4065-1B42E195A74C}"/>
              </a:ext>
            </a:extLst>
          </p:cNvPr>
          <p:cNvSpPr txBox="1"/>
          <p:nvPr/>
        </p:nvSpPr>
        <p:spPr>
          <a:xfrm>
            <a:off x="4026393" y="3626237"/>
            <a:ext cx="3977448" cy="31700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000" b="1"/>
              <a:t>Митяева Анна Дмитриевна</a:t>
            </a:r>
            <a:endParaRPr lang="ru-RU"/>
          </a:p>
          <a:p>
            <a:pPr algn="ctr"/>
            <a:endParaRPr lang="ru-RU" sz="2000" b="1" dirty="0"/>
          </a:p>
          <a:p>
            <a:pPr algn="ctr"/>
            <a:r>
              <a:rPr lang="ru-RU" sz="2000"/>
              <a:t>Дизайнер </a:t>
            </a:r>
            <a:endParaRPr lang="ru-RU"/>
          </a:p>
          <a:p>
            <a:pPr algn="ctr"/>
            <a:endParaRPr lang="ru-RU" sz="2000" dirty="0"/>
          </a:p>
          <a:p>
            <a:pPr algn="ctr"/>
            <a:r>
              <a:rPr lang="ru-RU" sz="2000" dirty="0"/>
              <a:t> </a:t>
            </a:r>
            <a:r>
              <a:rPr lang="ru-RU" sz="2000"/>
              <a:t>студентка 5 курса СамГМУ</a:t>
            </a:r>
            <a:endParaRPr lang="ru-RU"/>
          </a:p>
          <a:p>
            <a:pPr algn="ctr"/>
            <a:endParaRPr lang="ru-RU" sz="2000" dirty="0"/>
          </a:p>
          <a:p>
            <a:pPr algn="ctr"/>
            <a:r>
              <a:rPr lang="ru-RU" sz="2000"/>
              <a:t>Дизайнер </a:t>
            </a:r>
          </a:p>
          <a:p>
            <a:pPr algn="ctr"/>
            <a:endParaRPr lang="ru-RU" sz="2000" dirty="0"/>
          </a:p>
          <a:p>
            <a:pPr algn="ctr"/>
            <a:r>
              <a:rPr lang="ru-RU" sz="2000"/>
              <a:t>Медицинская сестра детского </a:t>
            </a:r>
            <a:r>
              <a:rPr lang="ru-RU" sz="2000" dirty="0"/>
              <a:t>хирургического отделения</a:t>
            </a:r>
          </a:p>
        </p:txBody>
      </p:sp>
      <p:pic>
        <p:nvPicPr>
          <p:cNvPr id="7" name="Рисунок 6" descr="ctgJuFz-luUBXsudTclT8k7AhJe-sT95wialYwfv4Y-Rv_hgmdvool1ZX_BTUoMnyLF4--nEFEUoZUUCO4049Zbg.jpg (382×372)">
            <a:extLst>
              <a:ext uri="{FF2B5EF4-FFF2-40B4-BE49-F238E27FC236}">
                <a16:creationId xmlns:a16="http://schemas.microsoft.com/office/drawing/2014/main" id="{C2910759-DE2B-46BE-550C-1424C868B2C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798" t="14988" r="10643" b="-299"/>
          <a:stretch>
            <a:fillRect/>
          </a:stretch>
        </p:blipFill>
        <p:spPr>
          <a:xfrm>
            <a:off x="8069589" y="2569786"/>
            <a:ext cx="3967812" cy="3798141"/>
          </a:xfrm>
          <a:prstGeom prst="rect">
            <a:avLst/>
          </a:prstGeom>
        </p:spPr>
      </p:pic>
      <p:pic>
        <p:nvPicPr>
          <p:cNvPr id="9" name="Рисунок 8" descr="RuqiTK8nyuDF5aQM6jiAgrpSc4OemjdBFTK0SefntEw_uRouP-1aAYuEwbHnHFk_GwwnSHOK76Uw_uyh8_wmDyWa.jpg (336×310)">
            <a:extLst>
              <a:ext uri="{FF2B5EF4-FFF2-40B4-BE49-F238E27FC236}">
                <a16:creationId xmlns:a16="http://schemas.microsoft.com/office/drawing/2014/main" id="{F8830D72-E898-AF21-E62A-5C4FF895B45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6403" t="10424" r="6648" b="-258"/>
          <a:stretch>
            <a:fillRect/>
          </a:stretch>
        </p:blipFill>
        <p:spPr>
          <a:xfrm>
            <a:off x="12070669" y="6866341"/>
            <a:ext cx="4017436" cy="3940121"/>
          </a:xfrm>
          <a:prstGeom prst="rect">
            <a:avLst/>
          </a:prstGeom>
        </p:spPr>
      </p:pic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E7108E56-023B-4301-0C78-CF39FE6A153E}"/>
              </a:ext>
            </a:extLst>
          </p:cNvPr>
          <p:cNvSpPr/>
          <p:nvPr/>
        </p:nvSpPr>
        <p:spPr>
          <a:xfrm>
            <a:off x="-4437" y="2419527"/>
            <a:ext cx="4016961" cy="7538189"/>
          </a:xfrm>
          <a:prstGeom prst="roundRect">
            <a:avLst/>
          </a:prstGeom>
          <a:noFill/>
          <a:ln>
            <a:solidFill>
              <a:srgbClr val="A743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E80065B3-A99F-6317-A7E8-753F28588C3F}"/>
              </a:ext>
            </a:extLst>
          </p:cNvPr>
          <p:cNvSpPr/>
          <p:nvPr/>
        </p:nvSpPr>
        <p:spPr>
          <a:xfrm>
            <a:off x="8050782" y="2419526"/>
            <a:ext cx="4016961" cy="7538189"/>
          </a:xfrm>
          <a:prstGeom prst="roundRect">
            <a:avLst/>
          </a:prstGeom>
          <a:noFill/>
          <a:ln>
            <a:solidFill>
              <a:srgbClr val="A743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1BE9D928-3DE5-1FCB-6FB2-E05C13C1E983}"/>
              </a:ext>
            </a:extLst>
          </p:cNvPr>
          <p:cNvSpPr/>
          <p:nvPr/>
        </p:nvSpPr>
        <p:spPr>
          <a:xfrm>
            <a:off x="12068453" y="3302202"/>
            <a:ext cx="4016961" cy="7538189"/>
          </a:xfrm>
          <a:prstGeom prst="roundRect">
            <a:avLst/>
          </a:prstGeom>
          <a:noFill/>
          <a:ln>
            <a:solidFill>
              <a:srgbClr val="A743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69A5D1D9-22C3-AC1A-EDD3-EBC2A7D58BAE}"/>
              </a:ext>
            </a:extLst>
          </p:cNvPr>
          <p:cNvSpPr/>
          <p:nvPr/>
        </p:nvSpPr>
        <p:spPr>
          <a:xfrm>
            <a:off x="4000027" y="3302201"/>
            <a:ext cx="4016961" cy="7538189"/>
          </a:xfrm>
          <a:prstGeom prst="roundRect">
            <a:avLst/>
          </a:prstGeom>
          <a:noFill/>
          <a:ln>
            <a:solidFill>
              <a:srgbClr val="A743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445D5DF2-0540-7548-F0A1-3131AE052287}"/>
              </a:ext>
            </a:extLst>
          </p:cNvPr>
          <p:cNvSpPr/>
          <p:nvPr/>
        </p:nvSpPr>
        <p:spPr>
          <a:xfrm>
            <a:off x="16092793" y="2419526"/>
            <a:ext cx="4016961" cy="7538189"/>
          </a:xfrm>
          <a:prstGeom prst="roundRect">
            <a:avLst/>
          </a:prstGeom>
          <a:noFill/>
          <a:ln>
            <a:solidFill>
              <a:srgbClr val="A743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77ED711-1CF5-324B-6E75-20B0B415252D}"/>
              </a:ext>
            </a:extLst>
          </p:cNvPr>
          <p:cNvSpPr txBox="1"/>
          <p:nvPr/>
        </p:nvSpPr>
        <p:spPr>
          <a:xfrm>
            <a:off x="8013489" y="6803530"/>
            <a:ext cx="4264665" cy="25545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000" b="1"/>
              <a:t>Гасанова Эльнура </a:t>
            </a:r>
            <a:endParaRPr lang="ru-RU" b="1"/>
          </a:p>
          <a:p>
            <a:pPr algn="ctr"/>
            <a:r>
              <a:rPr lang="ru-RU" sz="2000" b="1"/>
              <a:t>Джалал кызы</a:t>
            </a:r>
            <a:endParaRPr lang="ru-RU" b="1"/>
          </a:p>
          <a:p>
            <a:pPr algn="ctr"/>
            <a:endParaRPr lang="ru-RU" sz="2000" dirty="0"/>
          </a:p>
          <a:p>
            <a:pPr algn="ctr"/>
            <a:r>
              <a:rPr lang="ru-RU" sz="2000"/>
              <a:t>Пиар-менеджер </a:t>
            </a:r>
            <a:endParaRPr lang="ru-RU"/>
          </a:p>
          <a:p>
            <a:pPr algn="ctr"/>
            <a:endParaRPr lang="ru-RU" sz="2000" dirty="0"/>
          </a:p>
          <a:p>
            <a:pPr algn="ctr"/>
            <a:r>
              <a:rPr lang="ru-RU" sz="2000"/>
              <a:t> студентка 5 курса СамГМУ </a:t>
            </a:r>
            <a:endParaRPr lang="ru-RU"/>
          </a:p>
          <a:p>
            <a:pPr algn="ctr"/>
            <a:r>
              <a:rPr lang="ru-RU" sz="2000"/>
              <a:t>Участковая медицинская сестра  в детской поликлинике</a:t>
            </a:r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CF531F-98B1-A27F-3266-B408D713D37B}"/>
              </a:ext>
            </a:extLst>
          </p:cNvPr>
          <p:cNvSpPr txBox="1"/>
          <p:nvPr/>
        </p:nvSpPr>
        <p:spPr>
          <a:xfrm>
            <a:off x="12287924" y="3887169"/>
            <a:ext cx="3588108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000" b="1"/>
              <a:t>Мартынова Яна Сергеевна</a:t>
            </a:r>
            <a:endParaRPr lang="ru-RU" b="1"/>
          </a:p>
          <a:p>
            <a:pPr algn="ctr"/>
            <a:endParaRPr lang="ru-RU" sz="2000" dirty="0"/>
          </a:p>
          <a:p>
            <a:pPr algn="ctr"/>
            <a:r>
              <a:rPr lang="ru-RU" sz="2000"/>
              <a:t>Продуктовый менеджер</a:t>
            </a:r>
            <a:endParaRPr lang="ru-RU"/>
          </a:p>
          <a:p>
            <a:pPr algn="ctr"/>
            <a:endParaRPr lang="ru-RU" sz="2000" dirty="0"/>
          </a:p>
          <a:p>
            <a:pPr algn="ctr"/>
            <a:r>
              <a:rPr lang="ru-RU" sz="2000"/>
              <a:t>студентка 5 курса </a:t>
            </a:r>
            <a:r>
              <a:rPr lang="ru-RU" sz="2000" dirty="0"/>
              <a:t>СамГМУ</a:t>
            </a:r>
            <a:endParaRPr lang="ru-RU"/>
          </a:p>
          <a:p>
            <a:pPr algn="ctr"/>
            <a:r>
              <a:rPr lang="ru-RU" sz="2000"/>
              <a:t>Медицинская сестра отделения </a:t>
            </a:r>
            <a:r>
              <a:rPr lang="ru-RU" sz="2000" dirty="0"/>
              <a:t>новорожденных акушерского физиологического профиля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164C7F-86FC-1823-0FDD-046449DBC487}"/>
              </a:ext>
            </a:extLst>
          </p:cNvPr>
          <p:cNvSpPr txBox="1"/>
          <p:nvPr/>
        </p:nvSpPr>
        <p:spPr>
          <a:xfrm>
            <a:off x="15899459" y="6649557"/>
            <a:ext cx="4440095" cy="25545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000" b="1"/>
              <a:t>Калинкина </a:t>
            </a:r>
            <a:endParaRPr lang="ru-RU" b="1"/>
          </a:p>
          <a:p>
            <a:pPr algn="ctr"/>
            <a:r>
              <a:rPr lang="ru-RU" sz="2000" b="1"/>
              <a:t>Юлия Александровна</a:t>
            </a:r>
            <a:endParaRPr lang="ru-RU" b="1"/>
          </a:p>
          <a:p>
            <a:pPr algn="ctr"/>
            <a:endParaRPr lang="ru-RU" sz="2000" dirty="0"/>
          </a:p>
          <a:p>
            <a:pPr algn="ctr"/>
            <a:r>
              <a:rPr lang="ru-RU" sz="2000"/>
              <a:t>Аналитик </a:t>
            </a:r>
            <a:endParaRPr lang="ru-RU"/>
          </a:p>
          <a:p>
            <a:pPr algn="ctr"/>
            <a:endParaRPr lang="ru-RU" sz="2000" dirty="0"/>
          </a:p>
          <a:p>
            <a:pPr algn="ctr"/>
            <a:r>
              <a:rPr lang="ru-RU" sz="2000"/>
              <a:t>студентка 5 курса СамГМУ</a:t>
            </a:r>
          </a:p>
          <a:p>
            <a:pPr algn="ctr"/>
            <a:r>
              <a:rPr lang="ru-RU" sz="2000" dirty="0"/>
              <a:t>Медицинская сестра в отделении </a:t>
            </a:r>
            <a:r>
              <a:rPr lang="ru-RU" sz="2000"/>
              <a:t>детской нефрологии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1"/>
          <p:cNvGrpSpPr/>
          <p:nvPr/>
        </p:nvGrpSpPr>
        <p:grpSpPr>
          <a:xfrm>
            <a:off x="0" y="961426"/>
            <a:ext cx="5819580" cy="170190"/>
            <a:chOff x="0" y="961426"/>
            <a:chExt cx="5819580" cy="170190"/>
          </a:xfrm>
        </p:grpSpPr>
        <p:sp>
          <p:nvSpPr>
            <p:cNvPr id="299" name="Google Shape;299;p11"/>
            <p:cNvSpPr/>
            <p:nvPr/>
          </p:nvSpPr>
          <p:spPr>
            <a:xfrm>
              <a:off x="0" y="96143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 extrusionOk="0">
                  <a:moveTo>
                    <a:pt x="587437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37" y="170120"/>
                  </a:lnTo>
                  <a:lnTo>
                    <a:pt x="587437" y="0"/>
                  </a:lnTo>
                  <a:close/>
                </a:path>
              </a:pathLst>
            </a:custGeom>
            <a:solidFill>
              <a:srgbClr val="FBB3C1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0" name="Google Shape;300;p11"/>
            <p:cNvSpPr/>
            <p:nvPr/>
          </p:nvSpPr>
          <p:spPr>
            <a:xfrm>
              <a:off x="587448" y="96142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 extrusionOk="0">
                  <a:moveTo>
                    <a:pt x="587448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48" y="170120"/>
                  </a:lnTo>
                  <a:lnTo>
                    <a:pt x="587448" y="0"/>
                  </a:lnTo>
                  <a:close/>
                </a:path>
              </a:pathLst>
            </a:custGeom>
            <a:solidFill>
              <a:srgbClr val="8F00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1" name="Google Shape;301;p11"/>
            <p:cNvSpPr/>
            <p:nvPr/>
          </p:nvSpPr>
          <p:spPr>
            <a:xfrm>
              <a:off x="1174896" y="961426"/>
              <a:ext cx="558800" cy="170180"/>
            </a:xfrm>
            <a:custGeom>
              <a:avLst/>
              <a:gdLst/>
              <a:ahLst/>
              <a:cxnLst/>
              <a:rect l="l" t="t" r="r" b="b"/>
              <a:pathLst>
                <a:path w="558800" h="170180" extrusionOk="0">
                  <a:moveTo>
                    <a:pt x="558202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58202" y="170120"/>
                  </a:lnTo>
                  <a:lnTo>
                    <a:pt x="558202" y="0"/>
                  </a:lnTo>
                  <a:close/>
                </a:path>
              </a:pathLst>
            </a:custGeom>
            <a:solidFill>
              <a:srgbClr val="FD493D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2" name="Google Shape;302;p11"/>
            <p:cNvSpPr/>
            <p:nvPr/>
          </p:nvSpPr>
          <p:spPr>
            <a:xfrm>
              <a:off x="1733099" y="961426"/>
              <a:ext cx="583565" cy="170180"/>
            </a:xfrm>
            <a:custGeom>
              <a:avLst/>
              <a:gdLst/>
              <a:ahLst/>
              <a:cxnLst/>
              <a:rect l="l" t="t" r="r" b="b"/>
              <a:pathLst>
                <a:path w="583564" h="170180" extrusionOk="0">
                  <a:moveTo>
                    <a:pt x="583186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3186" y="170120"/>
                  </a:lnTo>
                  <a:lnTo>
                    <a:pt x="583186" y="0"/>
                  </a:lnTo>
                  <a:close/>
                </a:path>
              </a:pathLst>
            </a:custGeom>
            <a:solidFill>
              <a:srgbClr val="FCAF17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3" name="Google Shape;303;p11"/>
            <p:cNvSpPr/>
            <p:nvPr/>
          </p:nvSpPr>
          <p:spPr>
            <a:xfrm>
              <a:off x="2316285" y="961426"/>
              <a:ext cx="3503295" cy="170180"/>
            </a:xfrm>
            <a:custGeom>
              <a:avLst/>
              <a:gdLst/>
              <a:ahLst/>
              <a:cxnLst/>
              <a:rect l="l" t="t" r="r" b="b"/>
              <a:pathLst>
                <a:path w="3503295" h="170180" extrusionOk="0">
                  <a:moveTo>
                    <a:pt x="3502919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3502919" y="170120"/>
                  </a:lnTo>
                  <a:lnTo>
                    <a:pt x="3502919" y="0"/>
                  </a:lnTo>
                  <a:close/>
                </a:path>
              </a:pathLst>
            </a:custGeom>
            <a:solidFill>
              <a:srgbClr val="B5D8E1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304" name="Google Shape;304;p11"/>
          <p:cNvGrpSpPr/>
          <p:nvPr/>
        </p:nvGrpSpPr>
        <p:grpSpPr>
          <a:xfrm>
            <a:off x="10057369" y="10832026"/>
            <a:ext cx="4021653" cy="476884"/>
            <a:chOff x="10057369" y="10832026"/>
            <a:chExt cx="4021653" cy="476884"/>
          </a:xfrm>
        </p:grpSpPr>
        <p:sp>
          <p:nvSpPr>
            <p:cNvPr id="305" name="Google Shape;305;p11"/>
            <p:cNvSpPr/>
            <p:nvPr/>
          </p:nvSpPr>
          <p:spPr>
            <a:xfrm>
              <a:off x="10057369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6" name="Google Shape;306;p11"/>
            <p:cNvSpPr/>
            <p:nvPr/>
          </p:nvSpPr>
          <p:spPr>
            <a:xfrm>
              <a:off x="12067977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4A1B3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307" name="Google Shape;307;p11"/>
          <p:cNvGrpSpPr/>
          <p:nvPr/>
        </p:nvGrpSpPr>
        <p:grpSpPr>
          <a:xfrm>
            <a:off x="16089216" y="10832026"/>
            <a:ext cx="4015314" cy="476884"/>
            <a:chOff x="16089216" y="10832026"/>
            <a:chExt cx="4015314" cy="476884"/>
          </a:xfrm>
        </p:grpSpPr>
        <p:sp>
          <p:nvSpPr>
            <p:cNvPr id="308" name="Google Shape;308;p11"/>
            <p:cNvSpPr/>
            <p:nvPr/>
          </p:nvSpPr>
          <p:spPr>
            <a:xfrm>
              <a:off x="16089216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 extrusionOk="0">
                  <a:moveTo>
                    <a:pt x="201062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29" y="476529"/>
                  </a:lnTo>
                  <a:lnTo>
                    <a:pt x="2010629" y="0"/>
                  </a:lnTo>
                  <a:close/>
                </a:path>
              </a:pathLst>
            </a:custGeom>
            <a:solidFill>
              <a:srgbClr val="B5D8E1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9" name="Google Shape;309;p11"/>
            <p:cNvSpPr/>
            <p:nvPr/>
          </p:nvSpPr>
          <p:spPr>
            <a:xfrm>
              <a:off x="18099835" y="10832026"/>
              <a:ext cx="2004695" cy="476884"/>
            </a:xfrm>
            <a:custGeom>
              <a:avLst/>
              <a:gdLst/>
              <a:ahLst/>
              <a:cxnLst/>
              <a:rect l="l" t="t" r="r" b="b"/>
              <a:pathLst>
                <a:path w="2004694" h="476884" extrusionOk="0">
                  <a:moveTo>
                    <a:pt x="2004263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04263" y="476529"/>
                  </a:lnTo>
                  <a:lnTo>
                    <a:pt x="2004263" y="0"/>
                  </a:lnTo>
                  <a:close/>
                </a:path>
              </a:pathLst>
            </a:custGeom>
            <a:solidFill>
              <a:srgbClr val="8F00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310" name="Google Shape;310;p11"/>
          <p:cNvGrpSpPr/>
          <p:nvPr/>
        </p:nvGrpSpPr>
        <p:grpSpPr>
          <a:xfrm>
            <a:off x="6375" y="10832026"/>
            <a:ext cx="10053320" cy="476884"/>
            <a:chOff x="6375" y="10832026"/>
            <a:chExt cx="10053320" cy="476884"/>
          </a:xfrm>
        </p:grpSpPr>
        <p:sp>
          <p:nvSpPr>
            <p:cNvPr id="311" name="Google Shape;311;p11"/>
            <p:cNvSpPr/>
            <p:nvPr/>
          </p:nvSpPr>
          <p:spPr>
            <a:xfrm>
              <a:off x="6040349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2" name="Google Shape;312;p11"/>
            <p:cNvSpPr/>
            <p:nvPr/>
          </p:nvSpPr>
          <p:spPr>
            <a:xfrm>
              <a:off x="4027625" y="10832026"/>
              <a:ext cx="2013585" cy="476884"/>
            </a:xfrm>
            <a:custGeom>
              <a:avLst/>
              <a:gdLst/>
              <a:ahLst/>
              <a:cxnLst/>
              <a:rect l="l" t="t" r="r" b="b"/>
              <a:pathLst>
                <a:path w="2013585" h="476884" extrusionOk="0">
                  <a:moveTo>
                    <a:pt x="2013101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3101" y="476529"/>
                  </a:lnTo>
                  <a:lnTo>
                    <a:pt x="2013101" y="0"/>
                  </a:lnTo>
                  <a:close/>
                </a:path>
              </a:pathLst>
            </a:custGeom>
            <a:solidFill>
              <a:srgbClr val="FBB3C1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3" name="Google Shape;313;p11"/>
            <p:cNvSpPr/>
            <p:nvPr/>
          </p:nvSpPr>
          <p:spPr>
            <a:xfrm>
              <a:off x="2017017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8F00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4" name="Google Shape;314;p11"/>
            <p:cNvSpPr/>
            <p:nvPr/>
          </p:nvSpPr>
          <p:spPr>
            <a:xfrm>
              <a:off x="6375" y="10832026"/>
              <a:ext cx="10053320" cy="476884"/>
            </a:xfrm>
            <a:custGeom>
              <a:avLst/>
              <a:gdLst/>
              <a:ahLst/>
              <a:cxnLst/>
              <a:rect l="l" t="t" r="r" b="b"/>
              <a:pathLst>
                <a:path w="10053320" h="476884" extrusionOk="0">
                  <a:moveTo>
                    <a:pt x="2010613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3" y="476529"/>
                  </a:lnTo>
                  <a:lnTo>
                    <a:pt x="2010613" y="0"/>
                  </a:lnTo>
                  <a:close/>
                </a:path>
                <a:path w="10053320" h="476884" extrusionOk="0">
                  <a:moveTo>
                    <a:pt x="10053117" y="0"/>
                  </a:moveTo>
                  <a:lnTo>
                    <a:pt x="8042491" y="0"/>
                  </a:lnTo>
                  <a:lnTo>
                    <a:pt x="8042491" y="476529"/>
                  </a:lnTo>
                  <a:lnTo>
                    <a:pt x="10053117" y="476529"/>
                  </a:lnTo>
                  <a:lnTo>
                    <a:pt x="10053117" y="0"/>
                  </a:lnTo>
                  <a:close/>
                </a:path>
              </a:pathLst>
            </a:custGeom>
            <a:solidFill>
              <a:srgbClr val="FD493D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315" name="Google Shape;315;p11"/>
          <p:cNvSpPr/>
          <p:nvPr/>
        </p:nvSpPr>
        <p:spPr>
          <a:xfrm>
            <a:off x="14078618" y="10832026"/>
            <a:ext cx="2011045" cy="476884"/>
          </a:xfrm>
          <a:custGeom>
            <a:avLst/>
            <a:gdLst/>
            <a:ahLst/>
            <a:cxnLst/>
            <a:rect l="l" t="t" r="r" b="b"/>
            <a:pathLst>
              <a:path w="2011044" h="476884" extrusionOk="0">
                <a:moveTo>
                  <a:pt x="2010619" y="0"/>
                </a:moveTo>
                <a:lnTo>
                  <a:pt x="0" y="0"/>
                </a:lnTo>
                <a:lnTo>
                  <a:pt x="0" y="476529"/>
                </a:lnTo>
                <a:lnTo>
                  <a:pt x="2010619" y="476529"/>
                </a:lnTo>
                <a:lnTo>
                  <a:pt x="2010619" y="0"/>
                </a:lnTo>
                <a:close/>
              </a:path>
            </a:pathLst>
          </a:custGeom>
          <a:solidFill>
            <a:srgbClr val="FD493D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6" name="Google Shape;316;p11"/>
          <p:cNvSpPr txBox="1"/>
          <p:nvPr/>
        </p:nvSpPr>
        <p:spPr>
          <a:xfrm>
            <a:off x="868467" y="1497723"/>
            <a:ext cx="18784783" cy="9252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712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900" b="1">
                <a:solidFill>
                  <a:srgbClr val="8F00FF"/>
                </a:solidFill>
                <a:latin typeface="Trebuchet MS"/>
                <a:ea typeface="Trebuchet MS"/>
                <a:cs typeface="Trebuchet MS"/>
                <a:sym typeface="Trebuchet MS"/>
              </a:rPr>
              <a:t>ПЛАНЫ РАЗВИТИЯ</a:t>
            </a:r>
            <a:endParaRPr/>
          </a:p>
        </p:txBody>
      </p:sp>
      <p:sp>
        <p:nvSpPr>
          <p:cNvPr id="317" name="Google Shape;317;p11"/>
          <p:cNvSpPr/>
          <p:nvPr/>
        </p:nvSpPr>
        <p:spPr>
          <a:xfrm>
            <a:off x="868467" y="2973307"/>
            <a:ext cx="11764732" cy="6986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ru-RU" sz="2800"/>
              <a:t>1. R&amp;D: Калибровка алгоритма (кожа, движение), тесты на фантомах и животных.</a:t>
            </a:r>
            <a:endParaRPr lang="ru-RU"/>
          </a:p>
          <a:p>
            <a:r>
              <a:rPr lang="ru-RU" sz="2800"/>
              <a:t>2. Клиника: Многоцентровое исследование (n&gt;200), валидация тренда vs инвазивные замеры.</a:t>
            </a:r>
            <a:endParaRPr lang="ru-RU"/>
          </a:p>
          <a:p>
            <a:r>
              <a:rPr lang="ru-RU" sz="2800"/>
              <a:t>3. ИС: Патент на способ коррекции сигнала и влагозащищённый корпус, заявка PCT.</a:t>
            </a:r>
            <a:endParaRPr lang="ru-RU"/>
          </a:p>
          <a:p>
            <a:r>
              <a:rPr lang="ru-RU" sz="2800"/>
              <a:t>4. Маркетинг: Пилоты в 3 перинатальных центрах, экономическая модель окупаемости.</a:t>
            </a:r>
            <a:endParaRPr lang="ru-RU"/>
          </a:p>
          <a:p>
            <a:r>
              <a:rPr lang="ru-RU" sz="2800"/>
              <a:t>5. Продвижение: Просвещениеврачей, </a:t>
            </a:r>
            <a:r>
              <a:rPr lang="ru-RU" sz="2800" dirty="0"/>
              <a:t>вебинары, публикация в Pediatrics.</a:t>
            </a:r>
            <a:endParaRPr lang="ru-RU" dirty="0"/>
          </a:p>
          <a:p>
            <a:r>
              <a:rPr lang="ru-RU" sz="2800"/>
              <a:t>6. Инвестиции (pre-seed): Гранты Фонда содействия инновациям </a:t>
            </a:r>
            <a:endParaRPr lang="ru-RU"/>
          </a:p>
          <a:p>
            <a:r>
              <a:rPr lang="ru-RU" sz="2800" dirty="0"/>
              <a:t>7. Инвестиции (seed): Бизнес-ангелы MedTech на клинику </a:t>
            </a:r>
            <a:r>
              <a:rPr lang="ru-RU" sz="2800"/>
              <a:t>и подачу 510(k) </a:t>
            </a:r>
            <a:endParaRPr lang="ru-RU"/>
          </a:p>
          <a:p>
            <a:r>
              <a:rPr lang="ru-RU" sz="2800"/>
              <a:t>8. Регуляторика РФ: Регистрация как мед. изделия 2а (12 мес.).</a:t>
            </a:r>
            <a:endParaRPr lang="ru-RU"/>
          </a:p>
          <a:p>
            <a:r>
              <a:rPr lang="ru-RU" sz="2800"/>
              <a:t>10. Регуляторика EU/US: CE MDR (18 мес.) и заявка 510(k) FDA.</a:t>
            </a:r>
            <a:endParaRPr lang="ru-RU"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endParaRPr lang="ru-RU" sz="2800" dirty="0">
              <a:latin typeface="Helvetica Neue"/>
            </a:endParaRPr>
          </a:p>
        </p:txBody>
      </p:sp>
      <p:pic>
        <p:nvPicPr>
          <p:cNvPr id="318" name="Google Shape;318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498980" y="613329"/>
            <a:ext cx="7559055" cy="106924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Произвольный</PresentationFormat>
  <Slides>8</Slides>
  <Notes>8</Notes>
  <HiddenSlides>0</HiddenSlide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revision>305</cp:revision>
  <dcterms:created xsi:type="dcterms:W3CDTF">2026-02-16T12:08:47Z</dcterms:created>
  <dcterms:modified xsi:type="dcterms:W3CDTF">2026-04-15T11:34:15Z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2023-10-17T00:00:00Z</vt:filetime>
  </property>
  <property fmtid="{D5CDD505-2E9C-101B-9397-08002B2CF9AE}" pid="3" name="Creator">
    <vt:lpwstr>Adobe Illustrator 27.9 (Windows)</vt:lpwstr>
  </property>
  <property fmtid="{D5CDD505-2E9C-101B-9397-08002B2CF9AE}" pid="4" name="LastSaved">
    <vt:filetime>2026-02-16T00:00:00Z</vt:filetime>
  </property>
  <property fmtid="{D5CDD505-2E9C-101B-9397-08002B2CF9AE}" pid="5" name="Producer">
    <vt:lpwstr>Adobe PDF library 17.00</vt:lpwstr>
  </property>
</Properties>
</file>