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86" r:id="rId3"/>
    <p:sldId id="287" r:id="rId4"/>
    <p:sldId id="282" r:id="rId5"/>
    <p:sldId id="265" r:id="rId6"/>
    <p:sldId id="294" r:id="rId7"/>
    <p:sldId id="288" r:id="rId8"/>
    <p:sldId id="289" r:id="rId9"/>
    <p:sldId id="290" r:id="rId10"/>
    <p:sldId id="295" r:id="rId11"/>
  </p:sldIdLst>
  <p:sldSz cx="10693400" cy="7562850"/>
  <p:notesSz cx="106934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C6B6A"/>
    <a:srgbClr val="39471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95" autoAdjust="0"/>
    <p:restoredTop sz="94713" autoAdjust="0"/>
  </p:normalViewPr>
  <p:slideViewPr>
    <p:cSldViewPr>
      <p:cViewPr>
        <p:scale>
          <a:sx n="75" d="100"/>
          <a:sy n="75" d="100"/>
        </p:scale>
        <p:origin x="-2136" y="-6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1111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latin typeface="Century Gothic" pitchFamily="34" charset="0"/>
              </a:defRPr>
            </a:pPr>
            <a:r>
              <a:rPr lang="ru-RU" sz="1400" dirty="0" smtClean="0">
                <a:latin typeface="Century Gothic" pitchFamily="34" charset="0"/>
              </a:rPr>
              <a:t>Основные</a:t>
            </a:r>
            <a:r>
              <a:rPr lang="ru-RU" sz="1400" baseline="0" dirty="0" smtClean="0">
                <a:latin typeface="Century Gothic" pitchFamily="34" charset="0"/>
              </a:rPr>
              <a:t> потребители одноразовых пластиковых и бумажных стаканчиков</a:t>
            </a:r>
            <a:endParaRPr lang="ru-RU" sz="1400" dirty="0">
              <a:latin typeface="Century Gothic" pitchFamily="34" charset="0"/>
            </a:endParaRPr>
          </a:p>
        </c:rich>
      </c:tx>
      <c:layout/>
    </c:title>
    <c:plotArea>
      <c:layout>
        <c:manualLayout>
          <c:layoutTarget val="inner"/>
          <c:xMode val="edge"/>
          <c:yMode val="edge"/>
          <c:x val="4.1829772587665445E-2"/>
          <c:y val="0.17893883168712113"/>
          <c:w val="0.40000193503869252"/>
          <c:h val="0.4387117997198571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2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smtClean="0">
                        <a:solidFill>
                          <a:schemeClr val="bg1"/>
                        </a:solidFill>
                      </a:rPr>
                      <a:t>37%</a:t>
                    </a:r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 smtClean="0">
                        <a:solidFill>
                          <a:schemeClr val="bg1"/>
                        </a:solidFill>
                      </a:rPr>
                      <a:t>26%</a:t>
                    </a:r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>
                        <a:solidFill>
                          <a:schemeClr val="bg1"/>
                        </a:solidFill>
                      </a:rPr>
                      <a:t>21%</a:t>
                    </a:r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aseline="0" smtClean="0">
                        <a:solidFill>
                          <a:schemeClr val="bg1"/>
                        </a:solidFill>
                      </a:rPr>
                      <a:t>16%</a:t>
                    </a:r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numFmt formatCode="0%" sourceLinked="0"/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стационарные точки фактфуда </c:v>
                </c:pt>
                <c:pt idx="1">
                  <c:v>физические лица</c:v>
                </c:pt>
                <c:pt idx="2">
                  <c:v>кафе открытого типа </c:v>
                </c:pt>
                <c:pt idx="3">
                  <c:v>прочие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37</c:v>
                </c:pt>
                <c:pt idx="1">
                  <c:v>26</c:v>
                </c:pt>
                <c:pt idx="2">
                  <c:v>21</c:v>
                </c:pt>
                <c:pt idx="3">
                  <c:v>16</c:v>
                </c:pt>
              </c:numCache>
            </c:numRef>
          </c:val>
        </c:ser>
        <c:firstSliceAng val="0"/>
      </c:pieChart>
      <c:spPr>
        <a:effectLst>
          <a:outerShdw dist="50800" dir="5400000" algn="ctr" rotWithShape="0">
            <a:srgbClr val="000000"/>
          </a:outerShdw>
        </a:effectLst>
      </c:spPr>
    </c:plotArea>
    <c:legend>
      <c:legendPos val="r"/>
      <c:legendEntry>
        <c:idx val="0"/>
        <c:txPr>
          <a:bodyPr/>
          <a:lstStyle/>
          <a:p>
            <a:pPr>
              <a:defRPr sz="1400" baseline="0">
                <a:latin typeface="Century Gothic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aseline="0">
                <a:latin typeface="Century Gothic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aseline="0">
                <a:latin typeface="Century Gothic" pitchFamily="34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 baseline="0">
                <a:latin typeface="Century Gothic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7160425412081028"/>
          <c:y val="0.14658684408496794"/>
          <c:w val="0.40433806855142185"/>
          <c:h val="0.48234471759405267"/>
        </c:manualLayout>
      </c:layout>
      <c:txPr>
        <a:bodyPr/>
        <a:lstStyle/>
        <a:p>
          <a:pPr>
            <a:defRPr baseline="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353080"/>
            <a:ext cx="446405" cy="890905"/>
          </a:xfrm>
          <a:custGeom>
            <a:avLst/>
            <a:gdLst/>
            <a:ahLst/>
            <a:cxnLst/>
            <a:rect l="l" t="t" r="r" b="b"/>
            <a:pathLst>
              <a:path w="446405" h="890905">
                <a:moveTo>
                  <a:pt x="0" y="0"/>
                </a:moveTo>
                <a:lnTo>
                  <a:pt x="0" y="19481"/>
                </a:lnTo>
                <a:lnTo>
                  <a:pt x="46407" y="21985"/>
                </a:lnTo>
                <a:lnTo>
                  <a:pt x="91383" y="29323"/>
                </a:lnTo>
                <a:lnTo>
                  <a:pt x="134666" y="41232"/>
                </a:lnTo>
                <a:lnTo>
                  <a:pt x="175993" y="57450"/>
                </a:lnTo>
                <a:lnTo>
                  <a:pt x="215102" y="77716"/>
                </a:lnTo>
                <a:lnTo>
                  <a:pt x="251731" y="101769"/>
                </a:lnTo>
                <a:lnTo>
                  <a:pt x="285617" y="129345"/>
                </a:lnTo>
                <a:lnTo>
                  <a:pt x="316499" y="160184"/>
                </a:lnTo>
                <a:lnTo>
                  <a:pt x="344114" y="194023"/>
                </a:lnTo>
                <a:lnTo>
                  <a:pt x="368200" y="230600"/>
                </a:lnTo>
                <a:lnTo>
                  <a:pt x="388494" y="269655"/>
                </a:lnTo>
                <a:lnTo>
                  <a:pt x="404736" y="310924"/>
                </a:lnTo>
                <a:lnTo>
                  <a:pt x="416661" y="354146"/>
                </a:lnTo>
                <a:lnTo>
                  <a:pt x="424009" y="399059"/>
                </a:lnTo>
                <a:lnTo>
                  <a:pt x="426516" y="445401"/>
                </a:lnTo>
                <a:lnTo>
                  <a:pt x="424009" y="491746"/>
                </a:lnTo>
                <a:lnTo>
                  <a:pt x="416661" y="536660"/>
                </a:lnTo>
                <a:lnTo>
                  <a:pt x="404736" y="579884"/>
                </a:lnTo>
                <a:lnTo>
                  <a:pt x="388494" y="621153"/>
                </a:lnTo>
                <a:lnTo>
                  <a:pt x="368200" y="660208"/>
                </a:lnTo>
                <a:lnTo>
                  <a:pt x="344114" y="696785"/>
                </a:lnTo>
                <a:lnTo>
                  <a:pt x="316499" y="730624"/>
                </a:lnTo>
                <a:lnTo>
                  <a:pt x="285617" y="761462"/>
                </a:lnTo>
                <a:lnTo>
                  <a:pt x="251731" y="789037"/>
                </a:lnTo>
                <a:lnTo>
                  <a:pt x="215102" y="813089"/>
                </a:lnTo>
                <a:lnTo>
                  <a:pt x="175993" y="833354"/>
                </a:lnTo>
                <a:lnTo>
                  <a:pt x="134666" y="849572"/>
                </a:lnTo>
                <a:lnTo>
                  <a:pt x="91383" y="861480"/>
                </a:lnTo>
                <a:lnTo>
                  <a:pt x="46407" y="868817"/>
                </a:lnTo>
                <a:lnTo>
                  <a:pt x="0" y="871321"/>
                </a:lnTo>
                <a:lnTo>
                  <a:pt x="0" y="890816"/>
                </a:lnTo>
                <a:lnTo>
                  <a:pt x="48532" y="888197"/>
                </a:lnTo>
                <a:lnTo>
                  <a:pt x="95567" y="880524"/>
                </a:lnTo>
                <a:lnTo>
                  <a:pt x="140831" y="868071"/>
                </a:lnTo>
                <a:lnTo>
                  <a:pt x="184050" y="851110"/>
                </a:lnTo>
                <a:lnTo>
                  <a:pt x="224949" y="829917"/>
                </a:lnTo>
                <a:lnTo>
                  <a:pt x="263254" y="804764"/>
                </a:lnTo>
                <a:lnTo>
                  <a:pt x="298691" y="775926"/>
                </a:lnTo>
                <a:lnTo>
                  <a:pt x="330986" y="743676"/>
                </a:lnTo>
                <a:lnTo>
                  <a:pt x="359864" y="708289"/>
                </a:lnTo>
                <a:lnTo>
                  <a:pt x="385052" y="670037"/>
                </a:lnTo>
                <a:lnTo>
                  <a:pt x="406275" y="629195"/>
                </a:lnTo>
                <a:lnTo>
                  <a:pt x="423259" y="586037"/>
                </a:lnTo>
                <a:lnTo>
                  <a:pt x="435730" y="540836"/>
                </a:lnTo>
                <a:lnTo>
                  <a:pt x="443414" y="493866"/>
                </a:lnTo>
                <a:lnTo>
                  <a:pt x="446036" y="445401"/>
                </a:lnTo>
                <a:lnTo>
                  <a:pt x="443414" y="396939"/>
                </a:lnTo>
                <a:lnTo>
                  <a:pt x="435730" y="349971"/>
                </a:lnTo>
                <a:lnTo>
                  <a:pt x="423259" y="304772"/>
                </a:lnTo>
                <a:lnTo>
                  <a:pt x="406275" y="261615"/>
                </a:lnTo>
                <a:lnTo>
                  <a:pt x="385052" y="220774"/>
                </a:lnTo>
                <a:lnTo>
                  <a:pt x="359864" y="182524"/>
                </a:lnTo>
                <a:lnTo>
                  <a:pt x="330986" y="147137"/>
                </a:lnTo>
                <a:lnTo>
                  <a:pt x="298691" y="114888"/>
                </a:lnTo>
                <a:lnTo>
                  <a:pt x="263254" y="86050"/>
                </a:lnTo>
                <a:lnTo>
                  <a:pt x="224949" y="60898"/>
                </a:lnTo>
                <a:lnTo>
                  <a:pt x="184050" y="39705"/>
                </a:lnTo>
                <a:lnTo>
                  <a:pt x="140831" y="22744"/>
                </a:lnTo>
                <a:lnTo>
                  <a:pt x="95567" y="10291"/>
                </a:lnTo>
                <a:lnTo>
                  <a:pt x="48532" y="2618"/>
                </a:lnTo>
                <a:lnTo>
                  <a:pt x="0" y="0"/>
                </a:lnTo>
                <a:close/>
              </a:path>
            </a:pathLst>
          </a:custGeom>
          <a:solidFill>
            <a:srgbClr val="C7D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57200" y="798492"/>
            <a:ext cx="426720" cy="426084"/>
          </a:xfrm>
          <a:custGeom>
            <a:avLst/>
            <a:gdLst/>
            <a:ahLst/>
            <a:cxnLst/>
            <a:rect l="l" t="t" r="r" b="b"/>
            <a:pathLst>
              <a:path w="426719" h="426084">
                <a:moveTo>
                  <a:pt x="426554" y="0"/>
                </a:moveTo>
                <a:lnTo>
                  <a:pt x="407034" y="0"/>
                </a:lnTo>
                <a:lnTo>
                  <a:pt x="404291" y="47334"/>
                </a:lnTo>
                <a:lnTo>
                  <a:pt x="396265" y="93082"/>
                </a:lnTo>
                <a:lnTo>
                  <a:pt x="383265" y="136936"/>
                </a:lnTo>
                <a:lnTo>
                  <a:pt x="365599" y="178589"/>
                </a:lnTo>
                <a:lnTo>
                  <a:pt x="343574" y="217734"/>
                </a:lnTo>
                <a:lnTo>
                  <a:pt x="317499" y="254063"/>
                </a:lnTo>
                <a:lnTo>
                  <a:pt x="287680" y="287269"/>
                </a:lnTo>
                <a:lnTo>
                  <a:pt x="254426" y="317044"/>
                </a:lnTo>
                <a:lnTo>
                  <a:pt x="218045" y="343082"/>
                </a:lnTo>
                <a:lnTo>
                  <a:pt x="178844" y="365075"/>
                </a:lnTo>
                <a:lnTo>
                  <a:pt x="137131" y="382716"/>
                </a:lnTo>
                <a:lnTo>
                  <a:pt x="93214" y="395697"/>
                </a:lnTo>
                <a:lnTo>
                  <a:pt x="47401" y="403711"/>
                </a:lnTo>
                <a:lnTo>
                  <a:pt x="0" y="406450"/>
                </a:lnTo>
                <a:lnTo>
                  <a:pt x="0" y="425945"/>
                </a:lnTo>
                <a:lnTo>
                  <a:pt x="46412" y="423441"/>
                </a:lnTo>
                <a:lnTo>
                  <a:pt x="91393" y="416103"/>
                </a:lnTo>
                <a:lnTo>
                  <a:pt x="134680" y="404193"/>
                </a:lnTo>
                <a:lnTo>
                  <a:pt x="176010" y="387974"/>
                </a:lnTo>
                <a:lnTo>
                  <a:pt x="215123" y="367706"/>
                </a:lnTo>
                <a:lnTo>
                  <a:pt x="251755" y="343652"/>
                </a:lnTo>
                <a:lnTo>
                  <a:pt x="285644" y="316074"/>
                </a:lnTo>
                <a:lnTo>
                  <a:pt x="316529" y="285233"/>
                </a:lnTo>
                <a:lnTo>
                  <a:pt x="344146" y="251392"/>
                </a:lnTo>
                <a:lnTo>
                  <a:pt x="368234" y="214812"/>
                </a:lnTo>
                <a:lnTo>
                  <a:pt x="388530" y="175756"/>
                </a:lnTo>
                <a:lnTo>
                  <a:pt x="404772" y="134484"/>
                </a:lnTo>
                <a:lnTo>
                  <a:pt x="416699" y="91260"/>
                </a:lnTo>
                <a:lnTo>
                  <a:pt x="424047" y="46344"/>
                </a:lnTo>
                <a:lnTo>
                  <a:pt x="426554" y="0"/>
                </a:lnTo>
                <a:close/>
              </a:path>
            </a:pathLst>
          </a:custGeom>
          <a:solidFill>
            <a:srgbClr val="7071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57200" y="990940"/>
            <a:ext cx="310515" cy="178435"/>
          </a:xfrm>
          <a:custGeom>
            <a:avLst/>
            <a:gdLst/>
            <a:ahLst/>
            <a:cxnLst/>
            <a:rect l="l" t="t" r="r" b="b"/>
            <a:pathLst>
              <a:path w="310515" h="178434">
                <a:moveTo>
                  <a:pt x="293801" y="0"/>
                </a:moveTo>
                <a:lnTo>
                  <a:pt x="263201" y="40000"/>
                </a:lnTo>
                <a:lnTo>
                  <a:pt x="227770" y="74769"/>
                </a:lnTo>
                <a:lnTo>
                  <a:pt x="188133" y="103972"/>
                </a:lnTo>
                <a:lnTo>
                  <a:pt x="144913" y="127271"/>
                </a:lnTo>
                <a:lnTo>
                  <a:pt x="98734" y="144330"/>
                </a:lnTo>
                <a:lnTo>
                  <a:pt x="50222" y="154812"/>
                </a:lnTo>
                <a:lnTo>
                  <a:pt x="0" y="158381"/>
                </a:lnTo>
                <a:lnTo>
                  <a:pt x="0" y="177876"/>
                </a:lnTo>
                <a:lnTo>
                  <a:pt x="46469" y="174986"/>
                </a:lnTo>
                <a:lnTo>
                  <a:pt x="91620" y="166475"/>
                </a:lnTo>
                <a:lnTo>
                  <a:pt x="135011" y="152581"/>
                </a:lnTo>
                <a:lnTo>
                  <a:pt x="176199" y="133543"/>
                </a:lnTo>
                <a:lnTo>
                  <a:pt x="214745" y="109598"/>
                </a:lnTo>
                <a:lnTo>
                  <a:pt x="250206" y="80985"/>
                </a:lnTo>
                <a:lnTo>
                  <a:pt x="282141" y="47941"/>
                </a:lnTo>
                <a:lnTo>
                  <a:pt x="310108" y="10706"/>
                </a:lnTo>
                <a:lnTo>
                  <a:pt x="293801" y="0"/>
                </a:lnTo>
                <a:close/>
              </a:path>
            </a:pathLst>
          </a:custGeom>
          <a:solidFill>
            <a:srgbClr val="C7D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45019" y="2659310"/>
            <a:ext cx="4018279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Decima Mono Pro"/>
                <a:cs typeface="Decima Mono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Decima Mono Pro"/>
                <a:cs typeface="Decima Mono Pro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dirty="0"/>
              <a:pPr marL="38100">
                <a:lnSpc>
                  <a:spcPts val="142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939393"/>
                </a:solidFill>
                <a:latin typeface="Decima Mono Pro"/>
                <a:cs typeface="Decima Mono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DIN Pro Regular"/>
                <a:cs typeface="DIN Pro Regula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Decima Mono Pro"/>
                <a:cs typeface="Decima Mono Pro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dirty="0"/>
              <a:pPr marL="38100">
                <a:lnSpc>
                  <a:spcPts val="142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939393"/>
                </a:solidFill>
                <a:latin typeface="Decima Mono Pro"/>
                <a:cs typeface="Decima Mono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Decima Mono Pro"/>
                <a:cs typeface="Decima Mono Pro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dirty="0"/>
              <a:pPr marL="38100">
                <a:lnSpc>
                  <a:spcPts val="142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939393"/>
                </a:solidFill>
                <a:latin typeface="Decima Mono Pro"/>
                <a:cs typeface="Decima Mono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Decima Mono Pro"/>
                <a:cs typeface="Decima Mono Pro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dirty="0"/>
              <a:pPr marL="38100">
                <a:lnSpc>
                  <a:spcPts val="142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Decima Mono Pro"/>
                <a:cs typeface="Decima Mono Pro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dirty="0"/>
              <a:pPr marL="38100">
                <a:lnSpc>
                  <a:spcPts val="142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353080"/>
            <a:ext cx="446405" cy="890905"/>
          </a:xfrm>
          <a:custGeom>
            <a:avLst/>
            <a:gdLst/>
            <a:ahLst/>
            <a:cxnLst/>
            <a:rect l="l" t="t" r="r" b="b"/>
            <a:pathLst>
              <a:path w="446405" h="890905">
                <a:moveTo>
                  <a:pt x="0" y="0"/>
                </a:moveTo>
                <a:lnTo>
                  <a:pt x="0" y="19481"/>
                </a:lnTo>
                <a:lnTo>
                  <a:pt x="46407" y="21985"/>
                </a:lnTo>
                <a:lnTo>
                  <a:pt x="91383" y="29323"/>
                </a:lnTo>
                <a:lnTo>
                  <a:pt x="134666" y="41232"/>
                </a:lnTo>
                <a:lnTo>
                  <a:pt x="175993" y="57450"/>
                </a:lnTo>
                <a:lnTo>
                  <a:pt x="215102" y="77716"/>
                </a:lnTo>
                <a:lnTo>
                  <a:pt x="251731" y="101769"/>
                </a:lnTo>
                <a:lnTo>
                  <a:pt x="285617" y="129345"/>
                </a:lnTo>
                <a:lnTo>
                  <a:pt x="316499" y="160184"/>
                </a:lnTo>
                <a:lnTo>
                  <a:pt x="344114" y="194023"/>
                </a:lnTo>
                <a:lnTo>
                  <a:pt x="368200" y="230600"/>
                </a:lnTo>
                <a:lnTo>
                  <a:pt x="388494" y="269655"/>
                </a:lnTo>
                <a:lnTo>
                  <a:pt x="404736" y="310924"/>
                </a:lnTo>
                <a:lnTo>
                  <a:pt x="416661" y="354146"/>
                </a:lnTo>
                <a:lnTo>
                  <a:pt x="424009" y="399059"/>
                </a:lnTo>
                <a:lnTo>
                  <a:pt x="426516" y="445401"/>
                </a:lnTo>
                <a:lnTo>
                  <a:pt x="424009" y="491746"/>
                </a:lnTo>
                <a:lnTo>
                  <a:pt x="416661" y="536660"/>
                </a:lnTo>
                <a:lnTo>
                  <a:pt x="404736" y="579884"/>
                </a:lnTo>
                <a:lnTo>
                  <a:pt x="388494" y="621153"/>
                </a:lnTo>
                <a:lnTo>
                  <a:pt x="368200" y="660208"/>
                </a:lnTo>
                <a:lnTo>
                  <a:pt x="344114" y="696785"/>
                </a:lnTo>
                <a:lnTo>
                  <a:pt x="316499" y="730624"/>
                </a:lnTo>
                <a:lnTo>
                  <a:pt x="285617" y="761462"/>
                </a:lnTo>
                <a:lnTo>
                  <a:pt x="251731" y="789037"/>
                </a:lnTo>
                <a:lnTo>
                  <a:pt x="215102" y="813089"/>
                </a:lnTo>
                <a:lnTo>
                  <a:pt x="175993" y="833354"/>
                </a:lnTo>
                <a:lnTo>
                  <a:pt x="134666" y="849572"/>
                </a:lnTo>
                <a:lnTo>
                  <a:pt x="91383" y="861480"/>
                </a:lnTo>
                <a:lnTo>
                  <a:pt x="46407" y="868817"/>
                </a:lnTo>
                <a:lnTo>
                  <a:pt x="0" y="871321"/>
                </a:lnTo>
                <a:lnTo>
                  <a:pt x="0" y="890816"/>
                </a:lnTo>
                <a:lnTo>
                  <a:pt x="48532" y="888197"/>
                </a:lnTo>
                <a:lnTo>
                  <a:pt x="95567" y="880524"/>
                </a:lnTo>
                <a:lnTo>
                  <a:pt x="140831" y="868071"/>
                </a:lnTo>
                <a:lnTo>
                  <a:pt x="184050" y="851110"/>
                </a:lnTo>
                <a:lnTo>
                  <a:pt x="224949" y="829917"/>
                </a:lnTo>
                <a:lnTo>
                  <a:pt x="263254" y="804764"/>
                </a:lnTo>
                <a:lnTo>
                  <a:pt x="298691" y="775926"/>
                </a:lnTo>
                <a:lnTo>
                  <a:pt x="330986" y="743676"/>
                </a:lnTo>
                <a:lnTo>
                  <a:pt x="359864" y="708289"/>
                </a:lnTo>
                <a:lnTo>
                  <a:pt x="385052" y="670037"/>
                </a:lnTo>
                <a:lnTo>
                  <a:pt x="406275" y="629195"/>
                </a:lnTo>
                <a:lnTo>
                  <a:pt x="423259" y="586037"/>
                </a:lnTo>
                <a:lnTo>
                  <a:pt x="435730" y="540836"/>
                </a:lnTo>
                <a:lnTo>
                  <a:pt x="443414" y="493866"/>
                </a:lnTo>
                <a:lnTo>
                  <a:pt x="446036" y="445401"/>
                </a:lnTo>
                <a:lnTo>
                  <a:pt x="443414" y="396939"/>
                </a:lnTo>
                <a:lnTo>
                  <a:pt x="435730" y="349971"/>
                </a:lnTo>
                <a:lnTo>
                  <a:pt x="423259" y="304772"/>
                </a:lnTo>
                <a:lnTo>
                  <a:pt x="406275" y="261615"/>
                </a:lnTo>
                <a:lnTo>
                  <a:pt x="385052" y="220774"/>
                </a:lnTo>
                <a:lnTo>
                  <a:pt x="359864" y="182524"/>
                </a:lnTo>
                <a:lnTo>
                  <a:pt x="330986" y="147137"/>
                </a:lnTo>
                <a:lnTo>
                  <a:pt x="298691" y="114888"/>
                </a:lnTo>
                <a:lnTo>
                  <a:pt x="263254" y="86050"/>
                </a:lnTo>
                <a:lnTo>
                  <a:pt x="224949" y="60898"/>
                </a:lnTo>
                <a:lnTo>
                  <a:pt x="184050" y="39705"/>
                </a:lnTo>
                <a:lnTo>
                  <a:pt x="140831" y="22744"/>
                </a:lnTo>
                <a:lnTo>
                  <a:pt x="95567" y="10291"/>
                </a:lnTo>
                <a:lnTo>
                  <a:pt x="48532" y="2618"/>
                </a:lnTo>
                <a:lnTo>
                  <a:pt x="0" y="0"/>
                </a:lnTo>
                <a:close/>
              </a:path>
            </a:pathLst>
          </a:custGeom>
          <a:solidFill>
            <a:srgbClr val="C7D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57200" y="798492"/>
            <a:ext cx="426720" cy="426084"/>
          </a:xfrm>
          <a:custGeom>
            <a:avLst/>
            <a:gdLst/>
            <a:ahLst/>
            <a:cxnLst/>
            <a:rect l="l" t="t" r="r" b="b"/>
            <a:pathLst>
              <a:path w="426719" h="426084">
                <a:moveTo>
                  <a:pt x="426554" y="0"/>
                </a:moveTo>
                <a:lnTo>
                  <a:pt x="407034" y="0"/>
                </a:lnTo>
                <a:lnTo>
                  <a:pt x="404291" y="47334"/>
                </a:lnTo>
                <a:lnTo>
                  <a:pt x="396265" y="93082"/>
                </a:lnTo>
                <a:lnTo>
                  <a:pt x="383265" y="136936"/>
                </a:lnTo>
                <a:lnTo>
                  <a:pt x="365599" y="178589"/>
                </a:lnTo>
                <a:lnTo>
                  <a:pt x="343574" y="217734"/>
                </a:lnTo>
                <a:lnTo>
                  <a:pt x="317499" y="254063"/>
                </a:lnTo>
                <a:lnTo>
                  <a:pt x="287680" y="287269"/>
                </a:lnTo>
                <a:lnTo>
                  <a:pt x="254426" y="317044"/>
                </a:lnTo>
                <a:lnTo>
                  <a:pt x="218045" y="343082"/>
                </a:lnTo>
                <a:lnTo>
                  <a:pt x="178844" y="365075"/>
                </a:lnTo>
                <a:lnTo>
                  <a:pt x="137131" y="382716"/>
                </a:lnTo>
                <a:lnTo>
                  <a:pt x="93214" y="395697"/>
                </a:lnTo>
                <a:lnTo>
                  <a:pt x="47401" y="403711"/>
                </a:lnTo>
                <a:lnTo>
                  <a:pt x="0" y="406450"/>
                </a:lnTo>
                <a:lnTo>
                  <a:pt x="0" y="425945"/>
                </a:lnTo>
                <a:lnTo>
                  <a:pt x="46412" y="423441"/>
                </a:lnTo>
                <a:lnTo>
                  <a:pt x="91393" y="416103"/>
                </a:lnTo>
                <a:lnTo>
                  <a:pt x="134680" y="404193"/>
                </a:lnTo>
                <a:lnTo>
                  <a:pt x="176010" y="387974"/>
                </a:lnTo>
                <a:lnTo>
                  <a:pt x="215123" y="367706"/>
                </a:lnTo>
                <a:lnTo>
                  <a:pt x="251755" y="343652"/>
                </a:lnTo>
                <a:lnTo>
                  <a:pt x="285644" y="316074"/>
                </a:lnTo>
                <a:lnTo>
                  <a:pt x="316529" y="285233"/>
                </a:lnTo>
                <a:lnTo>
                  <a:pt x="344146" y="251392"/>
                </a:lnTo>
                <a:lnTo>
                  <a:pt x="368234" y="214812"/>
                </a:lnTo>
                <a:lnTo>
                  <a:pt x="388530" y="175756"/>
                </a:lnTo>
                <a:lnTo>
                  <a:pt x="404772" y="134484"/>
                </a:lnTo>
                <a:lnTo>
                  <a:pt x="416699" y="91260"/>
                </a:lnTo>
                <a:lnTo>
                  <a:pt x="424047" y="46344"/>
                </a:lnTo>
                <a:lnTo>
                  <a:pt x="426554" y="0"/>
                </a:lnTo>
                <a:close/>
              </a:path>
            </a:pathLst>
          </a:custGeom>
          <a:solidFill>
            <a:srgbClr val="7071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57200" y="990940"/>
            <a:ext cx="310515" cy="178435"/>
          </a:xfrm>
          <a:custGeom>
            <a:avLst/>
            <a:gdLst/>
            <a:ahLst/>
            <a:cxnLst/>
            <a:rect l="l" t="t" r="r" b="b"/>
            <a:pathLst>
              <a:path w="310515" h="178434">
                <a:moveTo>
                  <a:pt x="293801" y="0"/>
                </a:moveTo>
                <a:lnTo>
                  <a:pt x="263201" y="40000"/>
                </a:lnTo>
                <a:lnTo>
                  <a:pt x="227770" y="74769"/>
                </a:lnTo>
                <a:lnTo>
                  <a:pt x="188133" y="103972"/>
                </a:lnTo>
                <a:lnTo>
                  <a:pt x="144913" y="127271"/>
                </a:lnTo>
                <a:lnTo>
                  <a:pt x="98734" y="144330"/>
                </a:lnTo>
                <a:lnTo>
                  <a:pt x="50222" y="154812"/>
                </a:lnTo>
                <a:lnTo>
                  <a:pt x="0" y="158381"/>
                </a:lnTo>
                <a:lnTo>
                  <a:pt x="0" y="177876"/>
                </a:lnTo>
                <a:lnTo>
                  <a:pt x="46469" y="174986"/>
                </a:lnTo>
                <a:lnTo>
                  <a:pt x="91620" y="166475"/>
                </a:lnTo>
                <a:lnTo>
                  <a:pt x="135011" y="152581"/>
                </a:lnTo>
                <a:lnTo>
                  <a:pt x="176199" y="133543"/>
                </a:lnTo>
                <a:lnTo>
                  <a:pt x="214745" y="109598"/>
                </a:lnTo>
                <a:lnTo>
                  <a:pt x="250206" y="80985"/>
                </a:lnTo>
                <a:lnTo>
                  <a:pt x="282141" y="47941"/>
                </a:lnTo>
                <a:lnTo>
                  <a:pt x="310108" y="10706"/>
                </a:lnTo>
                <a:lnTo>
                  <a:pt x="293801" y="0"/>
                </a:lnTo>
                <a:close/>
              </a:path>
            </a:pathLst>
          </a:custGeom>
          <a:solidFill>
            <a:srgbClr val="C7D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554995" y="353076"/>
            <a:ext cx="857885" cy="445770"/>
          </a:xfrm>
          <a:custGeom>
            <a:avLst/>
            <a:gdLst/>
            <a:ahLst/>
            <a:cxnLst/>
            <a:rect l="l" t="t" r="r" b="b"/>
            <a:pathLst>
              <a:path w="857884" h="445770">
                <a:moveTo>
                  <a:pt x="677329" y="0"/>
                </a:moveTo>
                <a:lnTo>
                  <a:pt x="0" y="0"/>
                </a:lnTo>
                <a:lnTo>
                  <a:pt x="0" y="445401"/>
                </a:lnTo>
                <a:lnTo>
                  <a:pt x="677227" y="445401"/>
                </a:lnTo>
                <a:lnTo>
                  <a:pt x="677227" y="398894"/>
                </a:lnTo>
                <a:lnTo>
                  <a:pt x="689137" y="398894"/>
                </a:lnTo>
                <a:lnTo>
                  <a:pt x="703736" y="398117"/>
                </a:lnTo>
                <a:lnTo>
                  <a:pt x="721591" y="395249"/>
                </a:lnTo>
                <a:lnTo>
                  <a:pt x="738784" y="390600"/>
                </a:lnTo>
                <a:lnTo>
                  <a:pt x="750267" y="386181"/>
                </a:lnTo>
                <a:lnTo>
                  <a:pt x="682599" y="386181"/>
                </a:lnTo>
                <a:lnTo>
                  <a:pt x="679907" y="386092"/>
                </a:lnTo>
                <a:lnTo>
                  <a:pt x="677227" y="385965"/>
                </a:lnTo>
                <a:lnTo>
                  <a:pt x="677227" y="360299"/>
                </a:lnTo>
                <a:lnTo>
                  <a:pt x="664311" y="360299"/>
                </a:lnTo>
                <a:lnTo>
                  <a:pt x="537489" y="353390"/>
                </a:lnTo>
                <a:lnTo>
                  <a:pt x="543356" y="107594"/>
                </a:lnTo>
                <a:lnTo>
                  <a:pt x="677329" y="87668"/>
                </a:lnTo>
                <a:lnTo>
                  <a:pt x="677329" y="0"/>
                </a:lnTo>
                <a:close/>
              </a:path>
              <a:path w="857884" h="445770">
                <a:moveTo>
                  <a:pt x="689137" y="398894"/>
                </a:moveTo>
                <a:lnTo>
                  <a:pt x="677227" y="398894"/>
                </a:lnTo>
                <a:lnTo>
                  <a:pt x="679907" y="399021"/>
                </a:lnTo>
                <a:lnTo>
                  <a:pt x="682599" y="399097"/>
                </a:lnTo>
                <a:lnTo>
                  <a:pt x="685317" y="399097"/>
                </a:lnTo>
                <a:lnTo>
                  <a:pt x="689137" y="398894"/>
                </a:lnTo>
                <a:close/>
              </a:path>
              <a:path w="857884" h="445770">
                <a:moveTo>
                  <a:pt x="769035" y="76009"/>
                </a:moveTo>
                <a:lnTo>
                  <a:pt x="762761" y="87312"/>
                </a:lnTo>
                <a:lnTo>
                  <a:pt x="772293" y="93054"/>
                </a:lnTo>
                <a:lnTo>
                  <a:pt x="781378" y="99423"/>
                </a:lnTo>
                <a:lnTo>
                  <a:pt x="817552" y="137550"/>
                </a:lnTo>
                <a:lnTo>
                  <a:pt x="841550" y="194572"/>
                </a:lnTo>
                <a:lnTo>
                  <a:pt x="844791" y="226707"/>
                </a:lnTo>
                <a:lnTo>
                  <a:pt x="840765" y="262461"/>
                </a:lnTo>
                <a:lnTo>
                  <a:pt x="811246" y="324539"/>
                </a:lnTo>
                <a:lnTo>
                  <a:pt x="778825" y="355874"/>
                </a:lnTo>
                <a:lnTo>
                  <a:pt x="734782" y="378327"/>
                </a:lnTo>
                <a:lnTo>
                  <a:pt x="685317" y="386181"/>
                </a:lnTo>
                <a:lnTo>
                  <a:pt x="750267" y="386181"/>
                </a:lnTo>
                <a:lnTo>
                  <a:pt x="786398" y="366340"/>
                </a:lnTo>
                <a:lnTo>
                  <a:pt x="821445" y="332467"/>
                </a:lnTo>
                <a:lnTo>
                  <a:pt x="853355" y="265359"/>
                </a:lnTo>
                <a:lnTo>
                  <a:pt x="857707" y="226707"/>
                </a:lnTo>
                <a:lnTo>
                  <a:pt x="854205" y="191968"/>
                </a:lnTo>
                <a:lnTo>
                  <a:pt x="828266" y="130329"/>
                </a:lnTo>
                <a:lnTo>
                  <a:pt x="798464" y="96654"/>
                </a:lnTo>
                <a:lnTo>
                  <a:pt x="779340" y="82224"/>
                </a:lnTo>
                <a:lnTo>
                  <a:pt x="769035" y="76009"/>
                </a:lnTo>
                <a:close/>
              </a:path>
              <a:path w="857884" h="445770">
                <a:moveTo>
                  <a:pt x="677227" y="360260"/>
                </a:moveTo>
                <a:lnTo>
                  <a:pt x="664311" y="360299"/>
                </a:lnTo>
                <a:lnTo>
                  <a:pt x="677227" y="360299"/>
                </a:lnTo>
                <a:close/>
              </a:path>
            </a:pathLst>
          </a:custGeom>
          <a:solidFill>
            <a:srgbClr val="C7D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174207" y="561373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5" h="43179">
                <a:moveTo>
                  <a:pt x="0" y="33248"/>
                </a:moveTo>
                <a:lnTo>
                  <a:pt x="0" y="42379"/>
                </a:lnTo>
                <a:lnTo>
                  <a:pt x="1181" y="42862"/>
                </a:lnTo>
                <a:lnTo>
                  <a:pt x="3073" y="43179"/>
                </a:lnTo>
                <a:lnTo>
                  <a:pt x="17805" y="43179"/>
                </a:lnTo>
                <a:lnTo>
                  <a:pt x="18297" y="33883"/>
                </a:lnTo>
                <a:lnTo>
                  <a:pt x="1816" y="33883"/>
                </a:lnTo>
                <a:lnTo>
                  <a:pt x="711" y="33566"/>
                </a:lnTo>
                <a:lnTo>
                  <a:pt x="0" y="33248"/>
                </a:lnTo>
                <a:close/>
              </a:path>
              <a:path w="43815" h="43179">
                <a:moveTo>
                  <a:pt x="43649" y="8826"/>
                </a:moveTo>
                <a:lnTo>
                  <a:pt x="32778" y="8826"/>
                </a:lnTo>
                <a:lnTo>
                  <a:pt x="32778" y="41909"/>
                </a:lnTo>
                <a:lnTo>
                  <a:pt x="43649" y="41909"/>
                </a:lnTo>
                <a:lnTo>
                  <a:pt x="43649" y="8826"/>
                </a:lnTo>
                <a:close/>
              </a:path>
              <a:path w="43815" h="43179">
                <a:moveTo>
                  <a:pt x="43649" y="0"/>
                </a:moveTo>
                <a:lnTo>
                  <a:pt x="8280" y="0"/>
                </a:lnTo>
                <a:lnTo>
                  <a:pt x="7645" y="25450"/>
                </a:lnTo>
                <a:lnTo>
                  <a:pt x="7480" y="30733"/>
                </a:lnTo>
                <a:lnTo>
                  <a:pt x="6616" y="33883"/>
                </a:lnTo>
                <a:lnTo>
                  <a:pt x="18297" y="33883"/>
                </a:lnTo>
                <a:lnTo>
                  <a:pt x="18415" y="30733"/>
                </a:lnTo>
                <a:lnTo>
                  <a:pt x="18592" y="24180"/>
                </a:lnTo>
                <a:lnTo>
                  <a:pt x="19062" y="8826"/>
                </a:lnTo>
                <a:lnTo>
                  <a:pt x="43649" y="8826"/>
                </a:lnTo>
                <a:lnTo>
                  <a:pt x="43649" y="0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0228868" y="560118"/>
            <a:ext cx="40005" cy="44450"/>
          </a:xfrm>
          <a:custGeom>
            <a:avLst/>
            <a:gdLst/>
            <a:ahLst/>
            <a:cxnLst/>
            <a:rect l="l" t="t" r="r" b="b"/>
            <a:pathLst>
              <a:path w="40004" h="44450">
                <a:moveTo>
                  <a:pt x="19850" y="0"/>
                </a:moveTo>
                <a:lnTo>
                  <a:pt x="10833" y="1789"/>
                </a:lnTo>
                <a:lnTo>
                  <a:pt x="4667" y="6584"/>
                </a:lnTo>
                <a:lnTo>
                  <a:pt x="1129" y="13523"/>
                </a:lnTo>
                <a:lnTo>
                  <a:pt x="0" y="21742"/>
                </a:lnTo>
                <a:lnTo>
                  <a:pt x="1577" y="32198"/>
                </a:lnTo>
                <a:lnTo>
                  <a:pt x="5888" y="39227"/>
                </a:lnTo>
                <a:lnTo>
                  <a:pt x="12296" y="43184"/>
                </a:lnTo>
                <a:lnTo>
                  <a:pt x="20167" y="44424"/>
                </a:lnTo>
                <a:lnTo>
                  <a:pt x="33235" y="44424"/>
                </a:lnTo>
                <a:lnTo>
                  <a:pt x="38996" y="35610"/>
                </a:lnTo>
                <a:lnTo>
                  <a:pt x="11887" y="35610"/>
                </a:lnTo>
                <a:lnTo>
                  <a:pt x="10947" y="27889"/>
                </a:lnTo>
                <a:lnTo>
                  <a:pt x="10947" y="25603"/>
                </a:lnTo>
                <a:lnTo>
                  <a:pt x="39700" y="25603"/>
                </a:lnTo>
                <a:lnTo>
                  <a:pt x="39004" y="18351"/>
                </a:lnTo>
                <a:lnTo>
                  <a:pt x="11341" y="18351"/>
                </a:lnTo>
                <a:lnTo>
                  <a:pt x="11341" y="10947"/>
                </a:lnTo>
                <a:lnTo>
                  <a:pt x="16230" y="8826"/>
                </a:lnTo>
                <a:lnTo>
                  <a:pt x="36106" y="8826"/>
                </a:lnTo>
                <a:lnTo>
                  <a:pt x="35356" y="7010"/>
                </a:lnTo>
                <a:lnTo>
                  <a:pt x="29231" y="1828"/>
                </a:lnTo>
                <a:lnTo>
                  <a:pt x="19850" y="0"/>
                </a:lnTo>
                <a:close/>
              </a:path>
              <a:path w="40004" h="44450">
                <a:moveTo>
                  <a:pt x="39154" y="30721"/>
                </a:moveTo>
                <a:lnTo>
                  <a:pt x="27876" y="30721"/>
                </a:lnTo>
                <a:lnTo>
                  <a:pt x="27012" y="33794"/>
                </a:lnTo>
                <a:lnTo>
                  <a:pt x="23863" y="35610"/>
                </a:lnTo>
                <a:lnTo>
                  <a:pt x="38996" y="35610"/>
                </a:lnTo>
                <a:lnTo>
                  <a:pt x="39154" y="35369"/>
                </a:lnTo>
                <a:lnTo>
                  <a:pt x="39154" y="30721"/>
                </a:lnTo>
                <a:close/>
              </a:path>
              <a:path w="40004" h="44450">
                <a:moveTo>
                  <a:pt x="36106" y="8826"/>
                </a:moveTo>
                <a:lnTo>
                  <a:pt x="23469" y="8826"/>
                </a:lnTo>
                <a:lnTo>
                  <a:pt x="28359" y="10947"/>
                </a:lnTo>
                <a:lnTo>
                  <a:pt x="28359" y="18351"/>
                </a:lnTo>
                <a:lnTo>
                  <a:pt x="39004" y="18351"/>
                </a:lnTo>
                <a:lnTo>
                  <a:pt x="38691" y="15087"/>
                </a:lnTo>
                <a:lnTo>
                  <a:pt x="36106" y="8826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0275292" y="561373"/>
            <a:ext cx="36830" cy="41910"/>
          </a:xfrm>
          <a:custGeom>
            <a:avLst/>
            <a:gdLst/>
            <a:ahLst/>
            <a:cxnLst/>
            <a:rect l="l" t="t" r="r" b="b"/>
            <a:pathLst>
              <a:path w="36829" h="41909">
                <a:moveTo>
                  <a:pt x="23558" y="8826"/>
                </a:moveTo>
                <a:lnTo>
                  <a:pt x="12687" y="8826"/>
                </a:lnTo>
                <a:lnTo>
                  <a:pt x="12687" y="41910"/>
                </a:lnTo>
                <a:lnTo>
                  <a:pt x="23558" y="41910"/>
                </a:lnTo>
                <a:lnTo>
                  <a:pt x="23558" y="8826"/>
                </a:lnTo>
                <a:close/>
              </a:path>
              <a:path w="36829" h="41909">
                <a:moveTo>
                  <a:pt x="36233" y="0"/>
                </a:moveTo>
                <a:lnTo>
                  <a:pt x="0" y="0"/>
                </a:lnTo>
                <a:lnTo>
                  <a:pt x="0" y="8826"/>
                </a:lnTo>
                <a:lnTo>
                  <a:pt x="36233" y="8826"/>
                </a:lnTo>
                <a:lnTo>
                  <a:pt x="36233" y="0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9721931" y="672679"/>
            <a:ext cx="48260" cy="50165"/>
          </a:xfrm>
          <a:custGeom>
            <a:avLst/>
            <a:gdLst/>
            <a:ahLst/>
            <a:cxnLst/>
            <a:rect l="l" t="t" r="r" b="b"/>
            <a:pathLst>
              <a:path w="48259" h="50165">
                <a:moveTo>
                  <a:pt x="24066" y="0"/>
                </a:moveTo>
                <a:lnTo>
                  <a:pt x="14996" y="1483"/>
                </a:lnTo>
                <a:lnTo>
                  <a:pt x="7313" y="6021"/>
                </a:lnTo>
                <a:lnTo>
                  <a:pt x="1990" y="13742"/>
                </a:lnTo>
                <a:lnTo>
                  <a:pt x="0" y="24777"/>
                </a:lnTo>
                <a:lnTo>
                  <a:pt x="1990" y="35815"/>
                </a:lnTo>
                <a:lnTo>
                  <a:pt x="7313" y="43532"/>
                </a:lnTo>
                <a:lnTo>
                  <a:pt x="14996" y="48062"/>
                </a:lnTo>
                <a:lnTo>
                  <a:pt x="24066" y="49542"/>
                </a:lnTo>
                <a:lnTo>
                  <a:pt x="33127" y="48043"/>
                </a:lnTo>
                <a:lnTo>
                  <a:pt x="40779" y="43470"/>
                </a:lnTo>
                <a:lnTo>
                  <a:pt x="43757" y="39103"/>
                </a:lnTo>
                <a:lnTo>
                  <a:pt x="14528" y="39103"/>
                </a:lnTo>
                <a:lnTo>
                  <a:pt x="12722" y="30797"/>
                </a:lnTo>
                <a:lnTo>
                  <a:pt x="12699" y="18630"/>
                </a:lnTo>
                <a:lnTo>
                  <a:pt x="14528" y="10426"/>
                </a:lnTo>
                <a:lnTo>
                  <a:pt x="43848" y="10426"/>
                </a:lnTo>
                <a:lnTo>
                  <a:pt x="40779" y="5969"/>
                </a:lnTo>
                <a:lnTo>
                  <a:pt x="33127" y="1467"/>
                </a:lnTo>
                <a:lnTo>
                  <a:pt x="24066" y="0"/>
                </a:lnTo>
                <a:close/>
              </a:path>
              <a:path w="48259" h="50165">
                <a:moveTo>
                  <a:pt x="43848" y="10426"/>
                </a:moveTo>
                <a:lnTo>
                  <a:pt x="33604" y="10426"/>
                </a:lnTo>
                <a:lnTo>
                  <a:pt x="35335" y="18630"/>
                </a:lnTo>
                <a:lnTo>
                  <a:pt x="35356" y="30797"/>
                </a:lnTo>
                <a:lnTo>
                  <a:pt x="33604" y="39103"/>
                </a:lnTo>
                <a:lnTo>
                  <a:pt x="43757" y="39103"/>
                </a:lnTo>
                <a:lnTo>
                  <a:pt x="46069" y="35714"/>
                </a:lnTo>
                <a:lnTo>
                  <a:pt x="48044" y="24663"/>
                </a:lnTo>
                <a:lnTo>
                  <a:pt x="46069" y="13651"/>
                </a:lnTo>
                <a:lnTo>
                  <a:pt x="43848" y="10426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9915320" y="673911"/>
            <a:ext cx="41275" cy="47625"/>
          </a:xfrm>
          <a:custGeom>
            <a:avLst/>
            <a:gdLst/>
            <a:ahLst/>
            <a:cxnLst/>
            <a:rect l="l" t="t" r="r" b="b"/>
            <a:pathLst>
              <a:path w="41275" h="47625">
                <a:moveTo>
                  <a:pt x="31762" y="0"/>
                </a:moveTo>
                <a:lnTo>
                  <a:pt x="0" y="0"/>
                </a:lnTo>
                <a:lnTo>
                  <a:pt x="0" y="47078"/>
                </a:lnTo>
                <a:lnTo>
                  <a:pt x="34251" y="47078"/>
                </a:lnTo>
                <a:lnTo>
                  <a:pt x="40855" y="42951"/>
                </a:lnTo>
                <a:lnTo>
                  <a:pt x="40855" y="38595"/>
                </a:lnTo>
                <a:lnTo>
                  <a:pt x="12319" y="38595"/>
                </a:lnTo>
                <a:lnTo>
                  <a:pt x="12319" y="26530"/>
                </a:lnTo>
                <a:lnTo>
                  <a:pt x="40855" y="26530"/>
                </a:lnTo>
                <a:lnTo>
                  <a:pt x="35509" y="23444"/>
                </a:lnTo>
                <a:lnTo>
                  <a:pt x="30695" y="22301"/>
                </a:lnTo>
                <a:lnTo>
                  <a:pt x="35598" y="21069"/>
                </a:lnTo>
                <a:lnTo>
                  <a:pt x="37816" y="19062"/>
                </a:lnTo>
                <a:lnTo>
                  <a:pt x="12319" y="19062"/>
                </a:lnTo>
                <a:lnTo>
                  <a:pt x="12319" y="8483"/>
                </a:lnTo>
                <a:lnTo>
                  <a:pt x="39458" y="8483"/>
                </a:lnTo>
                <a:lnTo>
                  <a:pt x="39458" y="4292"/>
                </a:lnTo>
                <a:lnTo>
                  <a:pt x="31762" y="0"/>
                </a:lnTo>
                <a:close/>
              </a:path>
              <a:path w="41275" h="47625">
                <a:moveTo>
                  <a:pt x="40855" y="26530"/>
                </a:moveTo>
                <a:lnTo>
                  <a:pt x="25806" y="26530"/>
                </a:lnTo>
                <a:lnTo>
                  <a:pt x="28778" y="28422"/>
                </a:lnTo>
                <a:lnTo>
                  <a:pt x="28778" y="37185"/>
                </a:lnTo>
                <a:lnTo>
                  <a:pt x="25946" y="38595"/>
                </a:lnTo>
                <a:lnTo>
                  <a:pt x="40855" y="38595"/>
                </a:lnTo>
                <a:lnTo>
                  <a:pt x="40855" y="26530"/>
                </a:lnTo>
                <a:close/>
              </a:path>
              <a:path w="41275" h="47625">
                <a:moveTo>
                  <a:pt x="39458" y="8483"/>
                </a:moveTo>
                <a:lnTo>
                  <a:pt x="24574" y="8483"/>
                </a:lnTo>
                <a:lnTo>
                  <a:pt x="27355" y="9867"/>
                </a:lnTo>
                <a:lnTo>
                  <a:pt x="27355" y="17411"/>
                </a:lnTo>
                <a:lnTo>
                  <a:pt x="24460" y="19062"/>
                </a:lnTo>
                <a:lnTo>
                  <a:pt x="37816" y="19062"/>
                </a:lnTo>
                <a:lnTo>
                  <a:pt x="39458" y="17576"/>
                </a:lnTo>
                <a:lnTo>
                  <a:pt x="39458" y="8483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9620954" y="655798"/>
            <a:ext cx="57150" cy="67310"/>
          </a:xfrm>
          <a:custGeom>
            <a:avLst/>
            <a:gdLst/>
            <a:ahLst/>
            <a:cxnLst/>
            <a:rect l="l" t="t" r="r" b="b"/>
            <a:pathLst>
              <a:path w="57150" h="67309">
                <a:moveTo>
                  <a:pt x="29133" y="0"/>
                </a:moveTo>
                <a:lnTo>
                  <a:pt x="17686" y="2109"/>
                </a:lnTo>
                <a:lnTo>
                  <a:pt x="8437" y="8416"/>
                </a:lnTo>
                <a:lnTo>
                  <a:pt x="2253" y="18891"/>
                </a:lnTo>
                <a:lnTo>
                  <a:pt x="0" y="33502"/>
                </a:lnTo>
                <a:lnTo>
                  <a:pt x="2151" y="47943"/>
                </a:lnTo>
                <a:lnTo>
                  <a:pt x="8150" y="58377"/>
                </a:lnTo>
                <a:lnTo>
                  <a:pt x="17316" y="64708"/>
                </a:lnTo>
                <a:lnTo>
                  <a:pt x="28968" y="66840"/>
                </a:lnTo>
                <a:lnTo>
                  <a:pt x="39625" y="65121"/>
                </a:lnTo>
                <a:lnTo>
                  <a:pt x="47739" y="60304"/>
                </a:lnTo>
                <a:lnTo>
                  <a:pt x="51286" y="55625"/>
                </a:lnTo>
                <a:lnTo>
                  <a:pt x="29209" y="55625"/>
                </a:lnTo>
                <a:lnTo>
                  <a:pt x="21989" y="53799"/>
                </a:lnTo>
                <a:lnTo>
                  <a:pt x="17013" y="48926"/>
                </a:lnTo>
                <a:lnTo>
                  <a:pt x="14134" y="41920"/>
                </a:lnTo>
                <a:lnTo>
                  <a:pt x="13207" y="33693"/>
                </a:lnTo>
                <a:lnTo>
                  <a:pt x="14813" y="22608"/>
                </a:lnTo>
                <a:lnTo>
                  <a:pt x="18822" y="15717"/>
                </a:lnTo>
                <a:lnTo>
                  <a:pt x="24025" y="12192"/>
                </a:lnTo>
                <a:lnTo>
                  <a:pt x="29209" y="11201"/>
                </a:lnTo>
                <a:lnTo>
                  <a:pt x="52034" y="11201"/>
                </a:lnTo>
                <a:lnTo>
                  <a:pt x="49683" y="7727"/>
                </a:lnTo>
                <a:lnTo>
                  <a:pt x="41327" y="2195"/>
                </a:lnTo>
                <a:lnTo>
                  <a:pt x="29133" y="0"/>
                </a:lnTo>
                <a:close/>
              </a:path>
              <a:path w="57150" h="67309">
                <a:moveTo>
                  <a:pt x="56527" y="43395"/>
                </a:moveTo>
                <a:lnTo>
                  <a:pt x="43294" y="43395"/>
                </a:lnTo>
                <a:lnTo>
                  <a:pt x="41732" y="51180"/>
                </a:lnTo>
                <a:lnTo>
                  <a:pt x="36575" y="55625"/>
                </a:lnTo>
                <a:lnTo>
                  <a:pt x="51286" y="55625"/>
                </a:lnTo>
                <a:lnTo>
                  <a:pt x="53357" y="52893"/>
                </a:lnTo>
                <a:lnTo>
                  <a:pt x="56527" y="43395"/>
                </a:lnTo>
                <a:close/>
              </a:path>
              <a:path w="57150" h="67309">
                <a:moveTo>
                  <a:pt x="52034" y="11201"/>
                </a:moveTo>
                <a:lnTo>
                  <a:pt x="40157" y="11201"/>
                </a:lnTo>
                <a:lnTo>
                  <a:pt x="42323" y="18891"/>
                </a:lnTo>
                <a:lnTo>
                  <a:pt x="43294" y="22466"/>
                </a:lnTo>
                <a:lnTo>
                  <a:pt x="56527" y="22466"/>
                </a:lnTo>
                <a:lnTo>
                  <a:pt x="54613" y="15012"/>
                </a:lnTo>
                <a:lnTo>
                  <a:pt x="52034" y="11201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10232344" y="381568"/>
            <a:ext cx="206375" cy="350520"/>
          </a:xfrm>
          <a:custGeom>
            <a:avLst/>
            <a:gdLst/>
            <a:ahLst/>
            <a:cxnLst/>
            <a:rect l="l" t="t" r="r" b="b"/>
            <a:pathLst>
              <a:path w="206375" h="350520">
                <a:moveTo>
                  <a:pt x="77763" y="12915"/>
                </a:moveTo>
                <a:lnTo>
                  <a:pt x="7962" y="12915"/>
                </a:lnTo>
                <a:lnTo>
                  <a:pt x="32062" y="14473"/>
                </a:lnTo>
                <a:lnTo>
                  <a:pt x="55221" y="19011"/>
                </a:lnTo>
                <a:lnTo>
                  <a:pt x="97955" y="36233"/>
                </a:lnTo>
                <a:lnTo>
                  <a:pt x="129594" y="58418"/>
                </a:lnTo>
                <a:lnTo>
                  <a:pt x="161627" y="94610"/>
                </a:lnTo>
                <a:lnTo>
                  <a:pt x="189514" y="160871"/>
                </a:lnTo>
                <a:lnTo>
                  <a:pt x="193281" y="198221"/>
                </a:lnTo>
                <a:lnTo>
                  <a:pt x="188601" y="239764"/>
                </a:lnTo>
                <a:lnTo>
                  <a:pt x="175258" y="277999"/>
                </a:lnTo>
                <a:lnTo>
                  <a:pt x="154292" y="311896"/>
                </a:lnTo>
                <a:lnTo>
                  <a:pt x="126745" y="340423"/>
                </a:lnTo>
                <a:lnTo>
                  <a:pt x="135026" y="350329"/>
                </a:lnTo>
                <a:lnTo>
                  <a:pt x="164490" y="319817"/>
                </a:lnTo>
                <a:lnTo>
                  <a:pt x="186912" y="283557"/>
                </a:lnTo>
                <a:lnTo>
                  <a:pt x="201181" y="242657"/>
                </a:lnTo>
                <a:lnTo>
                  <a:pt x="206184" y="198221"/>
                </a:lnTo>
                <a:lnTo>
                  <a:pt x="202159" y="158273"/>
                </a:lnTo>
                <a:lnTo>
                  <a:pt x="190612" y="121064"/>
                </a:lnTo>
                <a:lnTo>
                  <a:pt x="172339" y="87391"/>
                </a:lnTo>
                <a:lnTo>
                  <a:pt x="138072" y="48672"/>
                </a:lnTo>
                <a:lnTo>
                  <a:pt x="104228" y="24942"/>
                </a:lnTo>
                <a:lnTo>
                  <a:pt x="82073" y="14348"/>
                </a:lnTo>
                <a:lnTo>
                  <a:pt x="77763" y="12915"/>
                </a:lnTo>
                <a:close/>
              </a:path>
              <a:path w="206375" h="350520">
                <a:moveTo>
                  <a:pt x="7962" y="0"/>
                </a:moveTo>
                <a:lnTo>
                  <a:pt x="5295" y="0"/>
                </a:lnTo>
                <a:lnTo>
                  <a:pt x="0" y="190"/>
                </a:lnTo>
                <a:lnTo>
                  <a:pt x="0" y="13093"/>
                </a:lnTo>
                <a:lnTo>
                  <a:pt x="2641" y="12979"/>
                </a:lnTo>
                <a:lnTo>
                  <a:pt x="5295" y="12915"/>
                </a:lnTo>
                <a:lnTo>
                  <a:pt x="77763" y="12915"/>
                </a:lnTo>
                <a:lnTo>
                  <a:pt x="58510" y="6518"/>
                </a:lnTo>
                <a:lnTo>
                  <a:pt x="33739" y="1664"/>
                </a:lnTo>
                <a:lnTo>
                  <a:pt x="7962" y="0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9681326" y="673907"/>
            <a:ext cx="43815" cy="47625"/>
          </a:xfrm>
          <a:custGeom>
            <a:avLst/>
            <a:gdLst/>
            <a:ahLst/>
            <a:cxnLst/>
            <a:rect l="l" t="t" r="r" b="b"/>
            <a:pathLst>
              <a:path w="43815" h="47625">
                <a:moveTo>
                  <a:pt x="12357" y="0"/>
                </a:moveTo>
                <a:lnTo>
                  <a:pt x="0" y="0"/>
                </a:lnTo>
                <a:lnTo>
                  <a:pt x="0" y="47078"/>
                </a:lnTo>
                <a:lnTo>
                  <a:pt x="12357" y="47078"/>
                </a:lnTo>
                <a:lnTo>
                  <a:pt x="12357" y="32207"/>
                </a:lnTo>
                <a:lnTo>
                  <a:pt x="17475" y="26860"/>
                </a:lnTo>
                <a:lnTo>
                  <a:pt x="31610" y="26860"/>
                </a:lnTo>
                <a:lnTo>
                  <a:pt x="26517" y="18199"/>
                </a:lnTo>
                <a:lnTo>
                  <a:pt x="26829" y="17856"/>
                </a:lnTo>
                <a:lnTo>
                  <a:pt x="12357" y="17856"/>
                </a:lnTo>
                <a:lnTo>
                  <a:pt x="12357" y="0"/>
                </a:lnTo>
                <a:close/>
              </a:path>
              <a:path w="43815" h="47625">
                <a:moveTo>
                  <a:pt x="31610" y="26860"/>
                </a:moveTo>
                <a:lnTo>
                  <a:pt x="17475" y="26860"/>
                </a:lnTo>
                <a:lnTo>
                  <a:pt x="28701" y="47078"/>
                </a:lnTo>
                <a:lnTo>
                  <a:pt x="43497" y="47078"/>
                </a:lnTo>
                <a:lnTo>
                  <a:pt x="31610" y="26860"/>
                </a:lnTo>
                <a:close/>
              </a:path>
              <a:path w="43815" h="47625">
                <a:moveTo>
                  <a:pt x="43052" y="0"/>
                </a:moveTo>
                <a:lnTo>
                  <a:pt x="27901" y="0"/>
                </a:lnTo>
                <a:lnTo>
                  <a:pt x="12357" y="17856"/>
                </a:lnTo>
                <a:lnTo>
                  <a:pt x="26829" y="17856"/>
                </a:lnTo>
                <a:lnTo>
                  <a:pt x="43052" y="0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9769214" y="673905"/>
            <a:ext cx="47625" cy="48260"/>
          </a:xfrm>
          <a:custGeom>
            <a:avLst/>
            <a:gdLst/>
            <a:ahLst/>
            <a:cxnLst/>
            <a:rect l="l" t="t" r="r" b="b"/>
            <a:pathLst>
              <a:path w="47625" h="48259">
                <a:moveTo>
                  <a:pt x="0" y="37871"/>
                </a:moveTo>
                <a:lnTo>
                  <a:pt x="0" y="47078"/>
                </a:lnTo>
                <a:lnTo>
                  <a:pt x="1816" y="47764"/>
                </a:lnTo>
                <a:lnTo>
                  <a:pt x="5346" y="48107"/>
                </a:lnTo>
                <a:lnTo>
                  <a:pt x="7505" y="48107"/>
                </a:lnTo>
                <a:lnTo>
                  <a:pt x="13362" y="46939"/>
                </a:lnTo>
                <a:lnTo>
                  <a:pt x="17802" y="43018"/>
                </a:lnTo>
                <a:lnTo>
                  <a:pt x="19650" y="38226"/>
                </a:lnTo>
                <a:lnTo>
                  <a:pt x="1816" y="38226"/>
                </a:lnTo>
                <a:lnTo>
                  <a:pt x="254" y="38049"/>
                </a:lnTo>
                <a:lnTo>
                  <a:pt x="0" y="37871"/>
                </a:lnTo>
                <a:close/>
              </a:path>
              <a:path w="47625" h="48259">
                <a:moveTo>
                  <a:pt x="47155" y="9905"/>
                </a:moveTo>
                <a:lnTo>
                  <a:pt x="34810" y="9905"/>
                </a:lnTo>
                <a:lnTo>
                  <a:pt x="34810" y="47078"/>
                </a:lnTo>
                <a:lnTo>
                  <a:pt x="47155" y="47078"/>
                </a:lnTo>
                <a:lnTo>
                  <a:pt x="47155" y="9905"/>
                </a:lnTo>
                <a:close/>
              </a:path>
              <a:path w="47625" h="48259">
                <a:moveTo>
                  <a:pt x="47155" y="0"/>
                </a:moveTo>
                <a:lnTo>
                  <a:pt x="9271" y="0"/>
                </a:lnTo>
                <a:lnTo>
                  <a:pt x="9271" y="36398"/>
                </a:lnTo>
                <a:lnTo>
                  <a:pt x="7353" y="38226"/>
                </a:lnTo>
                <a:lnTo>
                  <a:pt x="19650" y="38226"/>
                </a:lnTo>
                <a:lnTo>
                  <a:pt x="20618" y="35720"/>
                </a:lnTo>
                <a:lnTo>
                  <a:pt x="21602" y="24422"/>
                </a:lnTo>
                <a:lnTo>
                  <a:pt x="21602" y="9905"/>
                </a:lnTo>
                <a:lnTo>
                  <a:pt x="47155" y="9905"/>
                </a:lnTo>
                <a:lnTo>
                  <a:pt x="47155" y="0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0011292" y="438552"/>
            <a:ext cx="221615" cy="282575"/>
          </a:xfrm>
          <a:custGeom>
            <a:avLst/>
            <a:gdLst/>
            <a:ahLst/>
            <a:cxnLst/>
            <a:rect l="l" t="t" r="r" b="b"/>
            <a:pathLst>
              <a:path w="221615" h="282575">
                <a:moveTo>
                  <a:pt x="221030" y="0"/>
                </a:moveTo>
                <a:lnTo>
                  <a:pt x="62280" y="0"/>
                </a:lnTo>
                <a:lnTo>
                  <a:pt x="53833" y="22216"/>
                </a:lnTo>
                <a:lnTo>
                  <a:pt x="39593" y="37349"/>
                </a:lnTo>
                <a:lnTo>
                  <a:pt x="21127" y="45993"/>
                </a:lnTo>
                <a:lnTo>
                  <a:pt x="0" y="48742"/>
                </a:lnTo>
                <a:lnTo>
                  <a:pt x="0" y="82080"/>
                </a:lnTo>
                <a:lnTo>
                  <a:pt x="57784" y="82080"/>
                </a:lnTo>
                <a:lnTo>
                  <a:pt x="57784" y="282498"/>
                </a:lnTo>
                <a:lnTo>
                  <a:pt x="220929" y="282498"/>
                </a:lnTo>
                <a:lnTo>
                  <a:pt x="220929" y="274358"/>
                </a:lnTo>
                <a:lnTo>
                  <a:pt x="166988" y="259476"/>
                </a:lnTo>
                <a:lnTo>
                  <a:pt x="127666" y="227936"/>
                </a:lnTo>
                <a:lnTo>
                  <a:pt x="103603" y="185875"/>
                </a:lnTo>
                <a:lnTo>
                  <a:pt x="95440" y="139433"/>
                </a:lnTo>
                <a:lnTo>
                  <a:pt x="104943" y="91291"/>
                </a:lnTo>
                <a:lnTo>
                  <a:pt x="131246" y="50609"/>
                </a:lnTo>
                <a:lnTo>
                  <a:pt x="171044" y="21357"/>
                </a:lnTo>
                <a:lnTo>
                  <a:pt x="221030" y="7505"/>
                </a:lnTo>
                <a:lnTo>
                  <a:pt x="221030" y="0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9863292" y="672679"/>
            <a:ext cx="48260" cy="50165"/>
          </a:xfrm>
          <a:custGeom>
            <a:avLst/>
            <a:gdLst/>
            <a:ahLst/>
            <a:cxnLst/>
            <a:rect l="l" t="t" r="r" b="b"/>
            <a:pathLst>
              <a:path w="48259" h="50165">
                <a:moveTo>
                  <a:pt x="24053" y="0"/>
                </a:moveTo>
                <a:lnTo>
                  <a:pt x="14980" y="1483"/>
                </a:lnTo>
                <a:lnTo>
                  <a:pt x="7302" y="6021"/>
                </a:lnTo>
                <a:lnTo>
                  <a:pt x="1986" y="13742"/>
                </a:lnTo>
                <a:lnTo>
                  <a:pt x="0" y="24777"/>
                </a:lnTo>
                <a:lnTo>
                  <a:pt x="1986" y="35815"/>
                </a:lnTo>
                <a:lnTo>
                  <a:pt x="7302" y="43532"/>
                </a:lnTo>
                <a:lnTo>
                  <a:pt x="14980" y="48062"/>
                </a:lnTo>
                <a:lnTo>
                  <a:pt x="24053" y="49542"/>
                </a:lnTo>
                <a:lnTo>
                  <a:pt x="33118" y="48043"/>
                </a:lnTo>
                <a:lnTo>
                  <a:pt x="40765" y="43470"/>
                </a:lnTo>
                <a:lnTo>
                  <a:pt x="43739" y="39103"/>
                </a:lnTo>
                <a:lnTo>
                  <a:pt x="14528" y="39103"/>
                </a:lnTo>
                <a:lnTo>
                  <a:pt x="12709" y="30797"/>
                </a:lnTo>
                <a:lnTo>
                  <a:pt x="12687" y="18630"/>
                </a:lnTo>
                <a:lnTo>
                  <a:pt x="14528" y="10426"/>
                </a:lnTo>
                <a:lnTo>
                  <a:pt x="43830" y="10426"/>
                </a:lnTo>
                <a:lnTo>
                  <a:pt x="40765" y="5969"/>
                </a:lnTo>
                <a:lnTo>
                  <a:pt x="33118" y="1467"/>
                </a:lnTo>
                <a:lnTo>
                  <a:pt x="24053" y="0"/>
                </a:lnTo>
                <a:close/>
              </a:path>
              <a:path w="48259" h="50165">
                <a:moveTo>
                  <a:pt x="43830" y="10426"/>
                </a:moveTo>
                <a:lnTo>
                  <a:pt x="33553" y="10426"/>
                </a:lnTo>
                <a:lnTo>
                  <a:pt x="35347" y="18630"/>
                </a:lnTo>
                <a:lnTo>
                  <a:pt x="35369" y="30797"/>
                </a:lnTo>
                <a:lnTo>
                  <a:pt x="33553" y="39103"/>
                </a:lnTo>
                <a:lnTo>
                  <a:pt x="43739" y="39103"/>
                </a:lnTo>
                <a:lnTo>
                  <a:pt x="46047" y="35714"/>
                </a:lnTo>
                <a:lnTo>
                  <a:pt x="48018" y="24663"/>
                </a:lnTo>
                <a:lnTo>
                  <a:pt x="46047" y="13651"/>
                </a:lnTo>
                <a:lnTo>
                  <a:pt x="43830" y="10426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9624763" y="433411"/>
            <a:ext cx="280035" cy="212090"/>
          </a:xfrm>
          <a:custGeom>
            <a:avLst/>
            <a:gdLst/>
            <a:ahLst/>
            <a:cxnLst/>
            <a:rect l="l" t="t" r="r" b="b"/>
            <a:pathLst>
              <a:path w="280034" h="212090">
                <a:moveTo>
                  <a:pt x="40208" y="144411"/>
                </a:moveTo>
                <a:lnTo>
                  <a:pt x="0" y="144411"/>
                </a:lnTo>
                <a:lnTo>
                  <a:pt x="3135" y="165457"/>
                </a:lnTo>
                <a:lnTo>
                  <a:pt x="15520" y="187439"/>
                </a:lnTo>
                <a:lnTo>
                  <a:pt x="41624" y="204744"/>
                </a:lnTo>
                <a:lnTo>
                  <a:pt x="85915" y="211759"/>
                </a:lnTo>
                <a:lnTo>
                  <a:pt x="96345" y="211249"/>
                </a:lnTo>
                <a:lnTo>
                  <a:pt x="110490" y="209065"/>
                </a:lnTo>
                <a:lnTo>
                  <a:pt x="126291" y="204232"/>
                </a:lnTo>
                <a:lnTo>
                  <a:pt x="141693" y="195770"/>
                </a:lnTo>
                <a:lnTo>
                  <a:pt x="180764" y="195770"/>
                </a:lnTo>
                <a:lnTo>
                  <a:pt x="180774" y="177101"/>
                </a:lnTo>
                <a:lnTo>
                  <a:pt x="82867" y="177101"/>
                </a:lnTo>
                <a:lnTo>
                  <a:pt x="60771" y="173590"/>
                </a:lnTo>
                <a:lnTo>
                  <a:pt x="47821" y="165014"/>
                </a:lnTo>
                <a:lnTo>
                  <a:pt x="41730" y="154309"/>
                </a:lnTo>
                <a:lnTo>
                  <a:pt x="40208" y="144411"/>
                </a:lnTo>
                <a:close/>
              </a:path>
              <a:path w="280034" h="212090">
                <a:moveTo>
                  <a:pt x="180764" y="195770"/>
                </a:moveTo>
                <a:lnTo>
                  <a:pt x="141693" y="195770"/>
                </a:lnTo>
                <a:lnTo>
                  <a:pt x="141693" y="206489"/>
                </a:lnTo>
                <a:lnTo>
                  <a:pt x="180759" y="206489"/>
                </a:lnTo>
                <a:lnTo>
                  <a:pt x="180764" y="195770"/>
                </a:lnTo>
                <a:close/>
              </a:path>
              <a:path w="280034" h="212090">
                <a:moveTo>
                  <a:pt x="241818" y="142468"/>
                </a:moveTo>
                <a:lnTo>
                  <a:pt x="197091" y="142468"/>
                </a:lnTo>
                <a:lnTo>
                  <a:pt x="232600" y="206489"/>
                </a:lnTo>
                <a:lnTo>
                  <a:pt x="279450" y="206489"/>
                </a:lnTo>
                <a:lnTo>
                  <a:pt x="241818" y="142468"/>
                </a:lnTo>
                <a:close/>
              </a:path>
              <a:path w="280034" h="212090">
                <a:moveTo>
                  <a:pt x="80416" y="0"/>
                </a:moveTo>
                <a:lnTo>
                  <a:pt x="40847" y="6537"/>
                </a:lnTo>
                <a:lnTo>
                  <a:pt x="17305" y="22585"/>
                </a:lnTo>
                <a:lnTo>
                  <a:pt x="5976" y="42792"/>
                </a:lnTo>
                <a:lnTo>
                  <a:pt x="3048" y="61810"/>
                </a:lnTo>
                <a:lnTo>
                  <a:pt x="6053" y="82185"/>
                </a:lnTo>
                <a:lnTo>
                  <a:pt x="14806" y="97810"/>
                </a:lnTo>
                <a:lnTo>
                  <a:pt x="28910" y="109018"/>
                </a:lnTo>
                <a:lnTo>
                  <a:pt x="47967" y="116141"/>
                </a:lnTo>
                <a:lnTo>
                  <a:pt x="88417" y="126098"/>
                </a:lnTo>
                <a:lnTo>
                  <a:pt x="103150" y="130004"/>
                </a:lnTo>
                <a:lnTo>
                  <a:pt x="114734" y="134632"/>
                </a:lnTo>
                <a:lnTo>
                  <a:pt x="122314" y="141232"/>
                </a:lnTo>
                <a:lnTo>
                  <a:pt x="125031" y="151053"/>
                </a:lnTo>
                <a:lnTo>
                  <a:pt x="121250" y="164012"/>
                </a:lnTo>
                <a:lnTo>
                  <a:pt x="111436" y="171978"/>
                </a:lnTo>
                <a:lnTo>
                  <a:pt x="97878" y="175994"/>
                </a:lnTo>
                <a:lnTo>
                  <a:pt x="82867" y="177101"/>
                </a:lnTo>
                <a:lnTo>
                  <a:pt x="180774" y="177101"/>
                </a:lnTo>
                <a:lnTo>
                  <a:pt x="180784" y="159346"/>
                </a:lnTo>
                <a:lnTo>
                  <a:pt x="197091" y="142468"/>
                </a:lnTo>
                <a:lnTo>
                  <a:pt x="241818" y="142468"/>
                </a:lnTo>
                <a:lnTo>
                  <a:pt x="225679" y="115011"/>
                </a:lnTo>
                <a:lnTo>
                  <a:pt x="226671" y="113919"/>
                </a:lnTo>
                <a:lnTo>
                  <a:pt x="180784" y="113919"/>
                </a:lnTo>
                <a:lnTo>
                  <a:pt x="180784" y="102641"/>
                </a:lnTo>
                <a:lnTo>
                  <a:pt x="141693" y="102641"/>
                </a:lnTo>
                <a:lnTo>
                  <a:pt x="135001" y="99199"/>
                </a:lnTo>
                <a:lnTo>
                  <a:pt x="127839" y="96308"/>
                </a:lnTo>
                <a:lnTo>
                  <a:pt x="120318" y="93863"/>
                </a:lnTo>
                <a:lnTo>
                  <a:pt x="112547" y="91757"/>
                </a:lnTo>
                <a:lnTo>
                  <a:pt x="63512" y="79806"/>
                </a:lnTo>
                <a:lnTo>
                  <a:pt x="56652" y="77927"/>
                </a:lnTo>
                <a:lnTo>
                  <a:pt x="49696" y="74482"/>
                </a:lnTo>
                <a:lnTo>
                  <a:pt x="44304" y="68441"/>
                </a:lnTo>
                <a:lnTo>
                  <a:pt x="42138" y="58775"/>
                </a:lnTo>
                <a:lnTo>
                  <a:pt x="45380" y="47395"/>
                </a:lnTo>
                <a:lnTo>
                  <a:pt x="53716" y="39941"/>
                </a:lnTo>
                <a:lnTo>
                  <a:pt x="65064" y="35869"/>
                </a:lnTo>
                <a:lnTo>
                  <a:pt x="77343" y="34632"/>
                </a:lnTo>
                <a:lnTo>
                  <a:pt x="180784" y="34632"/>
                </a:lnTo>
                <a:lnTo>
                  <a:pt x="180784" y="22453"/>
                </a:lnTo>
                <a:lnTo>
                  <a:pt x="141693" y="22453"/>
                </a:lnTo>
                <a:lnTo>
                  <a:pt x="131328" y="13549"/>
                </a:lnTo>
                <a:lnTo>
                  <a:pt x="117870" y="6430"/>
                </a:lnTo>
                <a:lnTo>
                  <a:pt x="101004" y="1709"/>
                </a:lnTo>
                <a:lnTo>
                  <a:pt x="80416" y="0"/>
                </a:lnTo>
                <a:close/>
              </a:path>
              <a:path w="280034" h="212090">
                <a:moveTo>
                  <a:pt x="278053" y="57365"/>
                </a:moveTo>
                <a:lnTo>
                  <a:pt x="230085" y="57365"/>
                </a:lnTo>
                <a:lnTo>
                  <a:pt x="180784" y="113919"/>
                </a:lnTo>
                <a:lnTo>
                  <a:pt x="226671" y="113919"/>
                </a:lnTo>
                <a:lnTo>
                  <a:pt x="278053" y="57365"/>
                </a:lnTo>
                <a:close/>
              </a:path>
              <a:path w="280034" h="212090">
                <a:moveTo>
                  <a:pt x="180784" y="34632"/>
                </a:moveTo>
                <a:lnTo>
                  <a:pt x="77343" y="34632"/>
                </a:lnTo>
                <a:lnTo>
                  <a:pt x="99032" y="38113"/>
                </a:lnTo>
                <a:lnTo>
                  <a:pt x="111158" y="46455"/>
                </a:lnTo>
                <a:lnTo>
                  <a:pt x="116628" y="56508"/>
                </a:lnTo>
                <a:lnTo>
                  <a:pt x="118351" y="65125"/>
                </a:lnTo>
                <a:lnTo>
                  <a:pt x="141693" y="65125"/>
                </a:lnTo>
                <a:lnTo>
                  <a:pt x="141693" y="102641"/>
                </a:lnTo>
                <a:lnTo>
                  <a:pt x="180784" y="102641"/>
                </a:lnTo>
                <a:lnTo>
                  <a:pt x="180784" y="34632"/>
                </a:lnTo>
                <a:close/>
              </a:path>
              <a:path w="280034" h="212090">
                <a:moveTo>
                  <a:pt x="180784" y="5270"/>
                </a:moveTo>
                <a:lnTo>
                  <a:pt x="141693" y="5270"/>
                </a:lnTo>
                <a:lnTo>
                  <a:pt x="141693" y="22453"/>
                </a:lnTo>
                <a:lnTo>
                  <a:pt x="180784" y="22453"/>
                </a:lnTo>
                <a:lnTo>
                  <a:pt x="180784" y="5270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9957537" y="672679"/>
            <a:ext cx="48260" cy="50165"/>
          </a:xfrm>
          <a:custGeom>
            <a:avLst/>
            <a:gdLst/>
            <a:ahLst/>
            <a:cxnLst/>
            <a:rect l="l" t="t" r="r" b="b"/>
            <a:pathLst>
              <a:path w="48259" h="50165">
                <a:moveTo>
                  <a:pt x="24079" y="0"/>
                </a:moveTo>
                <a:lnTo>
                  <a:pt x="15007" y="1483"/>
                </a:lnTo>
                <a:lnTo>
                  <a:pt x="7319" y="6021"/>
                </a:lnTo>
                <a:lnTo>
                  <a:pt x="1992" y="13742"/>
                </a:lnTo>
                <a:lnTo>
                  <a:pt x="0" y="24777"/>
                </a:lnTo>
                <a:lnTo>
                  <a:pt x="1992" y="35815"/>
                </a:lnTo>
                <a:lnTo>
                  <a:pt x="7319" y="43532"/>
                </a:lnTo>
                <a:lnTo>
                  <a:pt x="15007" y="48062"/>
                </a:lnTo>
                <a:lnTo>
                  <a:pt x="24079" y="49542"/>
                </a:lnTo>
                <a:lnTo>
                  <a:pt x="33144" y="48043"/>
                </a:lnTo>
                <a:lnTo>
                  <a:pt x="40790" y="43470"/>
                </a:lnTo>
                <a:lnTo>
                  <a:pt x="43764" y="39103"/>
                </a:lnTo>
                <a:lnTo>
                  <a:pt x="14554" y="39103"/>
                </a:lnTo>
                <a:lnTo>
                  <a:pt x="12722" y="30797"/>
                </a:lnTo>
                <a:lnTo>
                  <a:pt x="12699" y="18630"/>
                </a:lnTo>
                <a:lnTo>
                  <a:pt x="14554" y="10426"/>
                </a:lnTo>
                <a:lnTo>
                  <a:pt x="43855" y="10426"/>
                </a:lnTo>
                <a:lnTo>
                  <a:pt x="40790" y="5969"/>
                </a:lnTo>
                <a:lnTo>
                  <a:pt x="33144" y="1467"/>
                </a:lnTo>
                <a:lnTo>
                  <a:pt x="24079" y="0"/>
                </a:lnTo>
                <a:close/>
              </a:path>
              <a:path w="48259" h="50165">
                <a:moveTo>
                  <a:pt x="43855" y="10426"/>
                </a:moveTo>
                <a:lnTo>
                  <a:pt x="33616" y="10426"/>
                </a:lnTo>
                <a:lnTo>
                  <a:pt x="35335" y="18630"/>
                </a:lnTo>
                <a:lnTo>
                  <a:pt x="35356" y="30797"/>
                </a:lnTo>
                <a:lnTo>
                  <a:pt x="33616" y="39103"/>
                </a:lnTo>
                <a:lnTo>
                  <a:pt x="43764" y="39103"/>
                </a:lnTo>
                <a:lnTo>
                  <a:pt x="46073" y="35714"/>
                </a:lnTo>
                <a:lnTo>
                  <a:pt x="48044" y="24663"/>
                </a:lnTo>
                <a:lnTo>
                  <a:pt x="46073" y="13651"/>
                </a:lnTo>
                <a:lnTo>
                  <a:pt x="43855" y="10426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9822670" y="673907"/>
            <a:ext cx="43815" cy="47625"/>
          </a:xfrm>
          <a:custGeom>
            <a:avLst/>
            <a:gdLst/>
            <a:ahLst/>
            <a:cxnLst/>
            <a:rect l="l" t="t" r="r" b="b"/>
            <a:pathLst>
              <a:path w="43815" h="47625">
                <a:moveTo>
                  <a:pt x="12344" y="0"/>
                </a:moveTo>
                <a:lnTo>
                  <a:pt x="0" y="0"/>
                </a:lnTo>
                <a:lnTo>
                  <a:pt x="0" y="47078"/>
                </a:lnTo>
                <a:lnTo>
                  <a:pt x="12344" y="47078"/>
                </a:lnTo>
                <a:lnTo>
                  <a:pt x="12344" y="32207"/>
                </a:lnTo>
                <a:lnTo>
                  <a:pt x="17487" y="26860"/>
                </a:lnTo>
                <a:lnTo>
                  <a:pt x="31588" y="26860"/>
                </a:lnTo>
                <a:lnTo>
                  <a:pt x="26492" y="18199"/>
                </a:lnTo>
                <a:lnTo>
                  <a:pt x="26803" y="17856"/>
                </a:lnTo>
                <a:lnTo>
                  <a:pt x="12344" y="17856"/>
                </a:lnTo>
                <a:lnTo>
                  <a:pt x="12344" y="0"/>
                </a:lnTo>
                <a:close/>
              </a:path>
              <a:path w="43815" h="47625">
                <a:moveTo>
                  <a:pt x="31588" y="26860"/>
                </a:moveTo>
                <a:lnTo>
                  <a:pt x="17487" y="26860"/>
                </a:lnTo>
                <a:lnTo>
                  <a:pt x="28689" y="47078"/>
                </a:lnTo>
                <a:lnTo>
                  <a:pt x="43484" y="47078"/>
                </a:lnTo>
                <a:lnTo>
                  <a:pt x="31588" y="26860"/>
                </a:lnTo>
                <a:close/>
              </a:path>
              <a:path w="43815" h="47625">
                <a:moveTo>
                  <a:pt x="43040" y="0"/>
                </a:moveTo>
                <a:lnTo>
                  <a:pt x="27901" y="0"/>
                </a:lnTo>
                <a:lnTo>
                  <a:pt x="12344" y="17856"/>
                </a:lnTo>
                <a:lnTo>
                  <a:pt x="26803" y="17856"/>
                </a:lnTo>
                <a:lnTo>
                  <a:pt x="43040" y="0"/>
                </a:lnTo>
                <a:close/>
              </a:path>
            </a:pathLst>
          </a:custGeom>
          <a:solidFill>
            <a:srgbClr val="6766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10294486" y="476195"/>
            <a:ext cx="92328" cy="2375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1299" y="488108"/>
            <a:ext cx="869080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939393"/>
                </a:solidFill>
                <a:latin typeface="Decima Mono Pro"/>
                <a:cs typeface="Decima Mono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9875" y="1544078"/>
            <a:ext cx="9133649" cy="4994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DIN Pro Regular"/>
                <a:cs typeface="DIN Pro Regula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105261" y="6952945"/>
            <a:ext cx="167640" cy="194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Decima Mono Pro"/>
                <a:cs typeface="Decima Mono Pro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dirty="0"/>
              <a:pPr marL="38100">
                <a:lnSpc>
                  <a:spcPts val="1420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602" y="0"/>
            <a:ext cx="10695587" cy="7561304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ctrTitle"/>
          </p:nvPr>
        </p:nvSpPr>
        <p:spPr>
          <a:xfrm>
            <a:off x="488916" y="2138351"/>
            <a:ext cx="4929222" cy="36445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sz="24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>ПРОИЗВОДСТВО </a:t>
            </a:r>
            <a:r>
              <a:rPr lang="ru-RU" sz="36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>СЪЕДОБНЫХ </a:t>
            </a:r>
            <a:r>
              <a:rPr lang="ru-RU" sz="3600" kern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>биоразлагаемых</a:t>
            </a:r>
            <a:r>
              <a:rPr lang="ru-RU" sz="36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> </a:t>
            </a:r>
            <a:r>
              <a:rPr lang="ru-RU" sz="36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>контейнеров</a:t>
            </a:r>
            <a:r>
              <a:rPr lang="ru-RU" sz="28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>                 </a:t>
            </a:r>
            <a:r>
              <a:rPr lang="ru-RU" sz="24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>для </a:t>
            </a:r>
            <a:r>
              <a:rPr lang="ru-RU" sz="24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> </a:t>
            </a:r>
            <a:r>
              <a:rPr lang="ru-RU" sz="24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>напитков </a:t>
            </a:r>
            <a:r>
              <a:rPr lang="ru-RU" sz="24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>и продуктов питания</a:t>
            </a:r>
            <a:r>
              <a:rPr lang="ru-RU" sz="24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/>
            </a:r>
            <a:br>
              <a:rPr lang="ru-RU" sz="24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</a:br>
            <a:r>
              <a:rPr lang="ru-RU" sz="2400" b="0" kern="1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/>
            </a:r>
            <a:br>
              <a:rPr lang="ru-RU" sz="2400" b="0" kern="1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</a:br>
            <a:endParaRPr sz="3200" spc="5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304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695587" cy="7561304"/>
          </a:xfrm>
          <a:prstGeom prst="rect">
            <a:avLst/>
          </a:prstGeom>
        </p:spPr>
      </p:pic>
      <p:pic>
        <p:nvPicPr>
          <p:cNvPr id="11" name="Picture 2" descr="C:\Users\yakush_ea\Desktop\ск10_белый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2487" y="-1112629"/>
            <a:ext cx="1089373" cy="538265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75887" y="-1326532"/>
            <a:ext cx="1249229" cy="4830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4668" y="2138351"/>
            <a:ext cx="885831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 fontAlgn="base"/>
            <a:r>
              <a:rPr lang="ru-RU" sz="1500" b="1" dirty="0" smtClean="0">
                <a:latin typeface="Century Gothic" pitchFamily="34" charset="0"/>
              </a:rPr>
              <a:t>Основная проблема</a:t>
            </a:r>
            <a:r>
              <a:rPr lang="ru-RU" sz="1500" dirty="0" smtClean="0">
                <a:latin typeface="Century Gothic" pitchFamily="34" charset="0"/>
              </a:rPr>
              <a:t>, которая решается с помощью съедобных </a:t>
            </a:r>
            <a:r>
              <a:rPr lang="ru-RU" sz="1500" dirty="0" err="1" smtClean="0">
                <a:latin typeface="Century Gothic" pitchFamily="34" charset="0"/>
              </a:rPr>
              <a:t>биоразлагаемых</a:t>
            </a:r>
            <a:r>
              <a:rPr lang="ru-RU" sz="1500" dirty="0" smtClean="0">
                <a:latin typeface="Century Gothic" pitchFamily="34" charset="0"/>
              </a:rPr>
              <a:t>  </a:t>
            </a:r>
            <a:r>
              <a:rPr lang="ru-RU" sz="1500" dirty="0" smtClean="0">
                <a:latin typeface="Century Gothic" pitchFamily="34" charset="0"/>
              </a:rPr>
              <a:t>контейнеров для напитков и продуктов питания  </a:t>
            </a:r>
            <a:r>
              <a:rPr lang="ru-RU" sz="1500" dirty="0" smtClean="0">
                <a:latin typeface="Century Gothic" pitchFamily="34" charset="0"/>
              </a:rPr>
              <a:t>- сокращение использования одноразовой пластиковой посуды. А это на сегодняшний день 70% всего мусора, который скапливается в морях и океанах, нанося непоправимый вред всему окружающем миру.</a:t>
            </a:r>
          </a:p>
          <a:p>
            <a:pPr indent="457200" algn="just" fontAlgn="base"/>
            <a:r>
              <a:rPr lang="ru-RU" sz="1500" dirty="0" smtClean="0">
                <a:latin typeface="Century Gothic" pitchFamily="34" charset="0"/>
              </a:rPr>
              <a:t>Ежегодно в России производится около </a:t>
            </a:r>
            <a:r>
              <a:rPr lang="ru-RU" sz="1500" b="1" dirty="0" smtClean="0">
                <a:latin typeface="Century Gothic" pitchFamily="34" charset="0"/>
              </a:rPr>
              <a:t>14 млрд. единиц пластиковой посуды</a:t>
            </a:r>
            <a:r>
              <a:rPr lang="ru-RU" sz="1500" dirty="0" smtClean="0">
                <a:latin typeface="Century Gothic" pitchFamily="34" charset="0"/>
              </a:rPr>
              <a:t>, из них более половины составляют одноразовые стаканчики.</a:t>
            </a:r>
            <a:endParaRPr lang="ru-RU" sz="1500" dirty="0">
              <a:latin typeface="Century Gothic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775328" y="3781425"/>
            <a:ext cx="3786214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base"/>
            <a:r>
              <a:rPr lang="ru-RU" sz="1500" dirty="0" smtClean="0">
                <a:latin typeface="Century Gothic" pitchFamily="34" charset="0"/>
              </a:rPr>
              <a:t>В среднем небольшое столичное кафе каждый месяц расходует </a:t>
            </a:r>
            <a:r>
              <a:rPr lang="ru-RU" sz="1500" b="1" dirty="0" smtClean="0">
                <a:latin typeface="Century Gothic" pitchFamily="34" charset="0"/>
              </a:rPr>
              <a:t>от 1,5 тысяч до 3 тысяч одноразовых стаканчиков</a:t>
            </a:r>
            <a:r>
              <a:rPr lang="ru-RU" sz="1500" dirty="0" smtClean="0">
                <a:latin typeface="Century Gothic" pitchFamily="34" charset="0"/>
              </a:rPr>
              <a:t>, ради производства которых в год уничтожается </a:t>
            </a:r>
            <a:r>
              <a:rPr lang="ru-RU" sz="1500" b="1" dirty="0" smtClean="0">
                <a:latin typeface="Century Gothic" pitchFamily="34" charset="0"/>
              </a:rPr>
              <a:t>одно дерево</a:t>
            </a:r>
            <a:r>
              <a:rPr lang="ru-RU" sz="1500" dirty="0" smtClean="0">
                <a:latin typeface="Century Gothic" pitchFamily="34" charset="0"/>
              </a:rPr>
              <a:t>.</a:t>
            </a:r>
          </a:p>
          <a:p>
            <a:pPr indent="457200" algn="just" fontAlgn="base"/>
            <a:r>
              <a:rPr lang="ru-RU" sz="1500" b="1" dirty="0" smtClean="0">
                <a:latin typeface="Century Gothic" pitchFamily="34" charset="0"/>
              </a:rPr>
              <a:t>95%</a:t>
            </a:r>
            <a:r>
              <a:rPr lang="ru-RU" sz="1500" dirty="0" smtClean="0">
                <a:latin typeface="Century Gothic" pitchFamily="34" charset="0"/>
              </a:rPr>
              <a:t> россиян считают  актуальной проблему загрязнения окружающей среды пластиком и  готовы отказаться от использования одноразовой посуды, что подтверждается независимыми публикациями.</a:t>
            </a: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417478" y="3781425"/>
          <a:ext cx="4857784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Овал 14"/>
          <p:cNvSpPr/>
          <p:nvPr/>
        </p:nvSpPr>
        <p:spPr>
          <a:xfrm>
            <a:off x="846106" y="852467"/>
            <a:ext cx="3786214" cy="121444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17544" y="1138219"/>
            <a:ext cx="37862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Безотходное производство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использование отходов мукомольного производства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5203824" y="852467"/>
            <a:ext cx="3786214" cy="121444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275262" y="1138219"/>
            <a:ext cx="37862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Защита окружающей среды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вкусная замена пластиковым и бумажным стаканчикам     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551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87" y="-147665"/>
            <a:ext cx="10695587" cy="7561304"/>
          </a:xfrm>
          <a:prstGeom prst="rect">
            <a:avLst/>
          </a:prstGeom>
        </p:spPr>
      </p:pic>
      <p:pic>
        <p:nvPicPr>
          <p:cNvPr id="11" name="Picture 2" descr="C:\Users\yakush_ea\Desktop\ск10_белый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2487" y="-1112629"/>
            <a:ext cx="1089373" cy="538265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75887" y="-1326532"/>
            <a:ext cx="1249229" cy="4830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0324" y="1066781"/>
            <a:ext cx="96470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1600" dirty="0" smtClean="0">
                <a:latin typeface="Century Gothic" pitchFamily="34" charset="0"/>
              </a:rPr>
              <a:t>Нами разработана </a:t>
            </a:r>
            <a:r>
              <a:rPr lang="ru-RU" sz="1600" b="1" dirty="0" smtClean="0">
                <a:latin typeface="Century Gothic" pitchFamily="34" charset="0"/>
              </a:rPr>
              <a:t>технология производства и рецептура </a:t>
            </a:r>
            <a:r>
              <a:rPr lang="ru-RU" sz="1600" dirty="0" smtClean="0">
                <a:latin typeface="Century Gothic" pitchFamily="34" charset="0"/>
              </a:rPr>
              <a:t>съедобного  </a:t>
            </a:r>
            <a:r>
              <a:rPr lang="ru-RU" sz="1600" dirty="0" err="1" smtClean="0">
                <a:latin typeface="Century Gothic" pitchFamily="34" charset="0"/>
              </a:rPr>
              <a:t>биоразлагаемого</a:t>
            </a:r>
            <a:r>
              <a:rPr lang="ru-RU" sz="1600" dirty="0" smtClean="0">
                <a:latin typeface="Century Gothic" pitchFamily="34" charset="0"/>
              </a:rPr>
              <a:t>  </a:t>
            </a:r>
            <a:r>
              <a:rPr lang="ru-RU" sz="1600" dirty="0" smtClean="0">
                <a:latin typeface="Century Gothic" pitchFamily="34" charset="0"/>
              </a:rPr>
              <a:t>контейнера  </a:t>
            </a:r>
            <a:r>
              <a:rPr lang="ru-RU" sz="1600" dirty="0" smtClean="0">
                <a:latin typeface="Century Gothic" pitchFamily="34" charset="0"/>
              </a:rPr>
              <a:t>на основе побочного продукта  мукомольного производства  - отрубей (25% от состава), которая позволяет </a:t>
            </a:r>
            <a:r>
              <a:rPr lang="ru-RU" sz="1600" b="1" dirty="0" smtClean="0">
                <a:latin typeface="Century Gothic" pitchFamily="34" charset="0"/>
              </a:rPr>
              <a:t>держать горячие напитки до 95 градусов в течение 40 минут*</a:t>
            </a:r>
            <a:r>
              <a:rPr lang="ru-RU" sz="1600" dirty="0" smtClean="0">
                <a:latin typeface="Century Gothic" pitchFamily="34" charset="0"/>
              </a:rPr>
              <a:t>. </a:t>
            </a:r>
          </a:p>
          <a:p>
            <a:pPr algn="ctr"/>
            <a:endParaRPr lang="ru-RU" sz="1600" dirty="0"/>
          </a:p>
        </p:txBody>
      </p:sp>
      <p:sp>
        <p:nvSpPr>
          <p:cNvPr id="13" name="Овал 12"/>
          <p:cNvSpPr/>
          <p:nvPr/>
        </p:nvSpPr>
        <p:spPr>
          <a:xfrm>
            <a:off x="631792" y="2424103"/>
            <a:ext cx="3714775" cy="3714776"/>
          </a:xfrm>
          <a:prstGeom prst="ellipse">
            <a:avLst/>
          </a:prstGeom>
          <a:gradFill rotWithShape="1">
            <a:gsLst>
              <a:gs pos="0">
                <a:srgbClr val="FABE04"/>
              </a:gs>
              <a:gs pos="16000">
                <a:srgbClr val="D6B11C"/>
              </a:gs>
              <a:gs pos="22000">
                <a:srgbClr val="A29E40"/>
              </a:gs>
              <a:gs pos="39000">
                <a:srgbClr val="738D61"/>
              </a:gs>
              <a:gs pos="68000">
                <a:srgbClr val="32768E">
                  <a:alpha val="85000"/>
                </a:srgbClr>
              </a:gs>
              <a:gs pos="100000">
                <a:srgbClr val="83B1C2">
                  <a:alpha val="89000"/>
                </a:srgbClr>
              </a:gs>
              <a:gs pos="100000">
                <a:srgbClr val="6198AC">
                  <a:alpha val="88000"/>
                </a:srgbClr>
              </a:gs>
            </a:gsLst>
            <a:lin ang="10800000" scaled="1"/>
          </a:gradFill>
          <a:ln>
            <a:noFill/>
          </a:ln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18" name="Дуга 17"/>
          <p:cNvSpPr/>
          <p:nvPr/>
        </p:nvSpPr>
        <p:spPr>
          <a:xfrm>
            <a:off x="774668" y="2709855"/>
            <a:ext cx="3155072" cy="3155070"/>
          </a:xfrm>
          <a:prstGeom prst="arc">
            <a:avLst>
              <a:gd name="adj1" fmla="val 17008840"/>
              <a:gd name="adj2" fmla="val 4629557"/>
            </a:avLst>
          </a:prstGeom>
          <a:noFill/>
          <a:ln w="127000" cap="rnd">
            <a:solidFill>
              <a:srgbClr val="33CCCC"/>
            </a:solidFill>
            <a:miter/>
          </a:ln>
          <a:effectLst>
            <a:outerShdw blurRad="63500" sx="102000" sy="102000" algn="ctr">
              <a:srgbClr val="000000">
                <a:alpha val="40000"/>
              </a:srgbClr>
            </a:outerShdw>
          </a:effectLst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20" name="Овал 19"/>
          <p:cNvSpPr/>
          <p:nvPr/>
        </p:nvSpPr>
        <p:spPr>
          <a:xfrm>
            <a:off x="846106" y="2709855"/>
            <a:ext cx="3162853" cy="3126814"/>
          </a:xfrm>
          <a:prstGeom prst="ellipse">
            <a:avLst/>
          </a:prstGeom>
          <a:noFill/>
          <a:ln w="15875" cap="rnd">
            <a:solidFill>
              <a:srgbClr val="33CCCC"/>
            </a:solidFill>
            <a:miter/>
          </a:ln>
          <a:effectLst>
            <a:outerShdw blurRad="50800" dist="38099" dir="10800000" algn="r">
              <a:srgbClr val="000000">
                <a:alpha val="40000"/>
              </a:srgbClr>
            </a:outerShdw>
          </a:effectLst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21" name="Овал 20"/>
          <p:cNvSpPr/>
          <p:nvPr/>
        </p:nvSpPr>
        <p:spPr>
          <a:xfrm>
            <a:off x="1203296" y="3067045"/>
            <a:ext cx="2441602" cy="2441602"/>
          </a:xfrm>
          <a:prstGeom prst="ellipse">
            <a:avLst/>
          </a:prstGeom>
          <a:solidFill>
            <a:srgbClr val="008080"/>
          </a:solidFill>
          <a:ln>
            <a:noFill/>
          </a:ln>
          <a:effectLst>
            <a:outerShdw blurRad="50800" dist="38099" dir="5400000" algn="t">
              <a:srgbClr val="000000">
                <a:alpha val="40000"/>
              </a:srgbClr>
            </a:outerShdw>
          </a:effectLst>
        </p:spPr>
        <p:txBody>
          <a:bodyPr anchor="ctr"/>
          <a:lstStyle>
            <a:lvl1pPr lvl="0">
              <a:defRPr/>
            </a:lvl1pPr>
          </a:lstStyle>
          <a:p>
            <a:pPr lvl="0" algn="ctr" rtl="0"/>
            <a:endParaRPr lang="ru-RU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46172" y="3924301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технология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2846370" y="2209789"/>
            <a:ext cx="1674098" cy="571504"/>
            <a:chOff x="6875943" y="2574444"/>
            <a:chExt cx="1102594" cy="246606"/>
          </a:xfrm>
        </p:grpSpPr>
        <p:sp>
          <p:nvSpPr>
            <p:cNvPr id="24" name="Прямая соединительная линия 23"/>
            <p:cNvSpPr/>
            <p:nvPr/>
          </p:nvSpPr>
          <p:spPr>
            <a:xfrm flipH="1">
              <a:off x="7207012" y="2574444"/>
              <a:ext cx="771525" cy="0"/>
            </a:xfrm>
            <a:prstGeom prst="line">
              <a:avLst/>
            </a:prstGeom>
            <a:noFill/>
            <a:ln w="19050" cap="flat">
              <a:solidFill>
                <a:srgbClr val="33CBCB"/>
              </a:solidFill>
              <a:miter/>
            </a:ln>
          </p:spPr>
          <p:txBody>
            <a:bodyPr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5" name="Прямая соединительная линия 24"/>
            <p:cNvSpPr/>
            <p:nvPr/>
          </p:nvSpPr>
          <p:spPr>
            <a:xfrm flipH="1">
              <a:off x="6875943" y="2574444"/>
              <a:ext cx="331072" cy="246606"/>
            </a:xfrm>
            <a:prstGeom prst="line">
              <a:avLst/>
            </a:prstGeom>
            <a:noFill/>
            <a:ln w="19050" cap="flat">
              <a:solidFill>
                <a:srgbClr val="33CBCB"/>
              </a:solidFill>
              <a:miter/>
            </a:ln>
          </p:spPr>
          <p:txBody>
            <a:bodyPr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275262" y="1995475"/>
            <a:ext cx="2571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замешивание теста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3274998" y="2638417"/>
            <a:ext cx="1459784" cy="428628"/>
            <a:chOff x="6875943" y="2574444"/>
            <a:chExt cx="1102594" cy="246606"/>
          </a:xfrm>
        </p:grpSpPr>
        <p:sp>
          <p:nvSpPr>
            <p:cNvPr id="28" name="Прямая соединительная линия 27"/>
            <p:cNvSpPr/>
            <p:nvPr/>
          </p:nvSpPr>
          <p:spPr>
            <a:xfrm flipH="1">
              <a:off x="7207012" y="2574444"/>
              <a:ext cx="771525" cy="0"/>
            </a:xfrm>
            <a:prstGeom prst="line">
              <a:avLst/>
            </a:prstGeom>
            <a:noFill/>
            <a:ln w="19050" cap="flat">
              <a:solidFill>
                <a:srgbClr val="33CBCB"/>
              </a:solidFill>
              <a:miter/>
            </a:ln>
          </p:spPr>
          <p:txBody>
            <a:bodyPr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9" name="Прямая соединительная линия 28"/>
            <p:cNvSpPr/>
            <p:nvPr/>
          </p:nvSpPr>
          <p:spPr>
            <a:xfrm flipH="1">
              <a:off x="6875943" y="2574444"/>
              <a:ext cx="331072" cy="246606"/>
            </a:xfrm>
            <a:prstGeom prst="line">
              <a:avLst/>
            </a:prstGeom>
            <a:noFill/>
            <a:ln w="19050" cap="flat">
              <a:solidFill>
                <a:srgbClr val="33CBCB"/>
              </a:solidFill>
              <a:miter/>
            </a:ln>
          </p:spPr>
          <p:txBody>
            <a:bodyPr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275262" y="2352665"/>
            <a:ext cx="478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дозирование теста на части в зависимости от желаемого размера стаканчика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75262" y="3067045"/>
            <a:ext cx="4214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формовка и выпекание стаканчика 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46700" y="3495674"/>
            <a:ext cx="514353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укладка теста в пресс-форму</a:t>
            </a:r>
          </a:p>
          <a:p>
            <a:pPr fontAlgn="base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давление на пресс-форму с тестом при помощи вставки  пуансона в пресс-форму</a:t>
            </a:r>
          </a:p>
          <a:p>
            <a:pPr fontAlgn="base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нагрев пресс-формы и до температуры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запекания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от 150 до 180 градусов в течение 2-2,5 минут до уровня  желаемой готовности</a:t>
            </a:r>
          </a:p>
          <a:p>
            <a:pPr fontAlgn="base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удаление пуансона из пресс-формы </a:t>
            </a:r>
          </a:p>
          <a:p>
            <a:pPr fontAlgn="base"/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33" name="Овал 32"/>
          <p:cNvSpPr/>
          <p:nvPr/>
        </p:nvSpPr>
        <p:spPr>
          <a:xfrm>
            <a:off x="4989510" y="3567111"/>
            <a:ext cx="142876" cy="142876"/>
          </a:xfrm>
          <a:prstGeom prst="ellipse">
            <a:avLst/>
          </a:prstGeom>
          <a:gradFill rotWithShape="1">
            <a:gsLst>
              <a:gs pos="0">
                <a:srgbClr val="3F96B5"/>
              </a:gs>
              <a:gs pos="4000">
                <a:srgbClr val="4297B5"/>
              </a:gs>
              <a:gs pos="26000">
                <a:srgbClr val="6CA9BB">
                  <a:lumMod val="94000"/>
                  <a:lumOff val="6000"/>
                </a:srgbClr>
              </a:gs>
              <a:gs pos="67000">
                <a:srgbClr val="A1BCA5">
                  <a:alpha val="75000"/>
                </a:srgbClr>
              </a:gs>
              <a:gs pos="96000">
                <a:srgbClr val="FDD463">
                  <a:alpha val="75000"/>
                </a:srgbClr>
              </a:gs>
            </a:gsLst>
            <a:path path="circle">
              <a:fillToRect l="100000" t="100000"/>
            </a:path>
          </a:gradFill>
          <a:ln w="19050" cap="flat">
            <a:solidFill>
              <a:schemeClr val="bg1"/>
            </a:solidFill>
            <a:miter/>
          </a:ln>
          <a:effectLst>
            <a:outerShdw blurRad="63500" sx="102000" sy="102000" algn="ctr">
              <a:srgbClr val="000000">
                <a:alpha val="40000"/>
              </a:srgbClr>
            </a:outerShdw>
          </a:effectLst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4" name="Овал 33"/>
          <p:cNvSpPr/>
          <p:nvPr/>
        </p:nvSpPr>
        <p:spPr>
          <a:xfrm>
            <a:off x="4989510" y="4352929"/>
            <a:ext cx="142876" cy="142876"/>
          </a:xfrm>
          <a:prstGeom prst="ellipse">
            <a:avLst/>
          </a:prstGeom>
          <a:gradFill rotWithShape="1">
            <a:gsLst>
              <a:gs pos="0">
                <a:srgbClr val="3F96B5"/>
              </a:gs>
              <a:gs pos="4000">
                <a:srgbClr val="4297B5"/>
              </a:gs>
              <a:gs pos="26000">
                <a:srgbClr val="6CA9BB">
                  <a:lumMod val="94000"/>
                  <a:lumOff val="6000"/>
                </a:srgbClr>
              </a:gs>
              <a:gs pos="67000">
                <a:srgbClr val="A1BCA5">
                  <a:alpha val="75000"/>
                </a:srgbClr>
              </a:gs>
              <a:gs pos="96000">
                <a:srgbClr val="FDD463">
                  <a:alpha val="75000"/>
                </a:srgbClr>
              </a:gs>
            </a:gsLst>
            <a:path path="circle">
              <a:fillToRect l="100000" t="100000"/>
            </a:path>
          </a:gradFill>
          <a:ln w="19050" cap="flat">
            <a:solidFill>
              <a:schemeClr val="bg1"/>
            </a:solidFill>
            <a:miter/>
          </a:ln>
          <a:effectLst>
            <a:outerShdw blurRad="63500" sx="102000" sy="102000" algn="ctr">
              <a:srgbClr val="000000">
                <a:alpha val="40000"/>
              </a:srgbClr>
            </a:outerShdw>
          </a:effectLst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5" name="Овал 34"/>
          <p:cNvSpPr/>
          <p:nvPr/>
        </p:nvSpPr>
        <p:spPr>
          <a:xfrm>
            <a:off x="4989510" y="3852863"/>
            <a:ext cx="142876" cy="142876"/>
          </a:xfrm>
          <a:prstGeom prst="ellipse">
            <a:avLst/>
          </a:prstGeom>
          <a:gradFill rotWithShape="1">
            <a:gsLst>
              <a:gs pos="0">
                <a:srgbClr val="3F96B5"/>
              </a:gs>
              <a:gs pos="4000">
                <a:srgbClr val="4297B5"/>
              </a:gs>
              <a:gs pos="26000">
                <a:srgbClr val="6CA9BB">
                  <a:lumMod val="94000"/>
                  <a:lumOff val="6000"/>
                </a:srgbClr>
              </a:gs>
              <a:gs pos="67000">
                <a:srgbClr val="A1BCA5">
                  <a:alpha val="75000"/>
                </a:srgbClr>
              </a:gs>
              <a:gs pos="96000">
                <a:srgbClr val="FDD463">
                  <a:alpha val="75000"/>
                </a:srgbClr>
              </a:gs>
            </a:gsLst>
            <a:path path="circle">
              <a:fillToRect l="100000" t="100000"/>
            </a:path>
          </a:gradFill>
          <a:ln w="19050" cap="flat">
            <a:solidFill>
              <a:schemeClr val="bg1"/>
            </a:solidFill>
            <a:miter/>
          </a:ln>
          <a:effectLst>
            <a:outerShdw blurRad="63500" sx="102000" sy="102000" algn="ctr">
              <a:srgbClr val="000000">
                <a:alpha val="40000"/>
              </a:srgbClr>
            </a:outerShdw>
          </a:effectLst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grpSp>
        <p:nvGrpSpPr>
          <p:cNvPr id="36" name="Группа 35"/>
          <p:cNvGrpSpPr/>
          <p:nvPr/>
        </p:nvGrpSpPr>
        <p:grpSpPr>
          <a:xfrm>
            <a:off x="3775064" y="3281359"/>
            <a:ext cx="1000132" cy="246606"/>
            <a:chOff x="6875943" y="2574444"/>
            <a:chExt cx="1102594" cy="246606"/>
          </a:xfrm>
        </p:grpSpPr>
        <p:sp>
          <p:nvSpPr>
            <p:cNvPr id="37" name="Прямая соединительная линия 36"/>
            <p:cNvSpPr/>
            <p:nvPr/>
          </p:nvSpPr>
          <p:spPr>
            <a:xfrm flipH="1">
              <a:off x="7207012" y="2574444"/>
              <a:ext cx="771525" cy="0"/>
            </a:xfrm>
            <a:prstGeom prst="line">
              <a:avLst/>
            </a:prstGeom>
            <a:noFill/>
            <a:ln w="19050" cap="flat">
              <a:solidFill>
                <a:srgbClr val="33CBCB"/>
              </a:solidFill>
              <a:miter/>
            </a:ln>
          </p:spPr>
          <p:txBody>
            <a:bodyPr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8" name="Прямая соединительная линия 37"/>
            <p:cNvSpPr/>
            <p:nvPr/>
          </p:nvSpPr>
          <p:spPr>
            <a:xfrm flipH="1">
              <a:off x="6875943" y="2574444"/>
              <a:ext cx="331072" cy="246606"/>
            </a:xfrm>
            <a:prstGeom prst="line">
              <a:avLst/>
            </a:prstGeom>
            <a:noFill/>
            <a:ln w="19050" cap="flat">
              <a:solidFill>
                <a:srgbClr val="33CBCB"/>
              </a:solidFill>
              <a:miter/>
            </a:ln>
          </p:spPr>
          <p:txBody>
            <a:bodyPr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5346700" y="5781689"/>
            <a:ext cx="4214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извлечение и охлаждение стаканчика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4989510" y="5067309"/>
            <a:ext cx="142876" cy="142876"/>
          </a:xfrm>
          <a:prstGeom prst="ellipse">
            <a:avLst/>
          </a:prstGeom>
          <a:gradFill rotWithShape="1">
            <a:gsLst>
              <a:gs pos="0">
                <a:srgbClr val="3F96B5"/>
              </a:gs>
              <a:gs pos="4000">
                <a:srgbClr val="4297B5"/>
              </a:gs>
              <a:gs pos="26000">
                <a:srgbClr val="6CA9BB">
                  <a:lumMod val="94000"/>
                  <a:lumOff val="6000"/>
                </a:srgbClr>
              </a:gs>
              <a:gs pos="67000">
                <a:srgbClr val="A1BCA5">
                  <a:alpha val="75000"/>
                </a:srgbClr>
              </a:gs>
              <a:gs pos="96000">
                <a:srgbClr val="FDD463">
                  <a:alpha val="75000"/>
                </a:srgbClr>
              </a:gs>
            </a:gsLst>
            <a:path path="circle">
              <a:fillToRect l="100000" t="100000"/>
            </a:path>
          </a:gradFill>
          <a:ln w="19050" cap="flat">
            <a:solidFill>
              <a:schemeClr val="bg1"/>
            </a:solidFill>
            <a:miter/>
          </a:ln>
          <a:effectLst>
            <a:outerShdw blurRad="63500" sx="102000" sy="102000" algn="ctr">
              <a:srgbClr val="000000">
                <a:alpha val="40000"/>
              </a:srgbClr>
            </a:outerShdw>
          </a:effectLst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grpSp>
        <p:nvGrpSpPr>
          <p:cNvPr id="42" name="Группа 41"/>
          <p:cNvGrpSpPr/>
          <p:nvPr/>
        </p:nvGrpSpPr>
        <p:grpSpPr>
          <a:xfrm flipV="1">
            <a:off x="3060684" y="5710251"/>
            <a:ext cx="1785950" cy="285752"/>
            <a:chOff x="6875943" y="2574444"/>
            <a:chExt cx="1102594" cy="246606"/>
          </a:xfrm>
        </p:grpSpPr>
        <p:sp>
          <p:nvSpPr>
            <p:cNvPr id="43" name="Прямая соединительная линия 42"/>
            <p:cNvSpPr/>
            <p:nvPr/>
          </p:nvSpPr>
          <p:spPr>
            <a:xfrm flipH="1">
              <a:off x="7207012" y="2574444"/>
              <a:ext cx="771525" cy="0"/>
            </a:xfrm>
            <a:prstGeom prst="line">
              <a:avLst/>
            </a:prstGeom>
            <a:noFill/>
            <a:ln w="19050" cap="flat">
              <a:solidFill>
                <a:srgbClr val="33CBCB"/>
              </a:solidFill>
              <a:miter/>
            </a:ln>
          </p:spPr>
          <p:txBody>
            <a:bodyPr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44" name="Прямая соединительная линия 43"/>
            <p:cNvSpPr/>
            <p:nvPr/>
          </p:nvSpPr>
          <p:spPr>
            <a:xfrm flipH="1">
              <a:off x="6875943" y="2574444"/>
              <a:ext cx="331072" cy="246606"/>
            </a:xfrm>
            <a:prstGeom prst="line">
              <a:avLst/>
            </a:prstGeom>
            <a:noFill/>
            <a:ln w="19050" cap="flat">
              <a:solidFill>
                <a:srgbClr val="33CBCB"/>
              </a:solidFill>
              <a:miter/>
            </a:ln>
          </p:spPr>
          <p:txBody>
            <a:bodyPr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45" name="Овал 44"/>
          <p:cNvSpPr/>
          <p:nvPr/>
        </p:nvSpPr>
        <p:spPr>
          <a:xfrm>
            <a:off x="4489444" y="2066913"/>
            <a:ext cx="316860" cy="316860"/>
          </a:xfrm>
          <a:prstGeom prst="ellipse">
            <a:avLst/>
          </a:prstGeom>
          <a:solidFill>
            <a:srgbClr val="E3B612">
              <a:alpha val="45000"/>
            </a:srgbClr>
          </a:solidFill>
          <a:ln w="12700" cap="flat">
            <a:solidFill>
              <a:schemeClr val="bg1"/>
            </a:solidFill>
            <a:miter/>
          </a:ln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6" name="Овал 45"/>
          <p:cNvSpPr/>
          <p:nvPr/>
        </p:nvSpPr>
        <p:spPr>
          <a:xfrm>
            <a:off x="4703758" y="2495541"/>
            <a:ext cx="316860" cy="316860"/>
          </a:xfrm>
          <a:prstGeom prst="ellipse">
            <a:avLst/>
          </a:prstGeom>
          <a:solidFill>
            <a:srgbClr val="E3B612">
              <a:alpha val="45000"/>
            </a:srgbClr>
          </a:solidFill>
          <a:ln w="12700" cap="flat">
            <a:solidFill>
              <a:schemeClr val="bg1"/>
            </a:solidFill>
            <a:miter/>
          </a:ln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7" name="Овал 46"/>
          <p:cNvSpPr/>
          <p:nvPr/>
        </p:nvSpPr>
        <p:spPr>
          <a:xfrm>
            <a:off x="4775196" y="3138483"/>
            <a:ext cx="316860" cy="316860"/>
          </a:xfrm>
          <a:prstGeom prst="ellipse">
            <a:avLst/>
          </a:prstGeom>
          <a:solidFill>
            <a:srgbClr val="E3B612">
              <a:alpha val="45000"/>
            </a:srgbClr>
          </a:solidFill>
          <a:ln w="12700" cap="flat">
            <a:solidFill>
              <a:schemeClr val="bg1"/>
            </a:solidFill>
            <a:miter/>
          </a:ln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8" name="Овал 47"/>
          <p:cNvSpPr/>
          <p:nvPr/>
        </p:nvSpPr>
        <p:spPr>
          <a:xfrm>
            <a:off x="4846634" y="5781689"/>
            <a:ext cx="316860" cy="316860"/>
          </a:xfrm>
          <a:prstGeom prst="ellipse">
            <a:avLst/>
          </a:prstGeom>
          <a:solidFill>
            <a:srgbClr val="E3B612">
              <a:alpha val="45000"/>
            </a:srgbClr>
          </a:solidFill>
          <a:ln w="12700" cap="flat">
            <a:solidFill>
              <a:schemeClr val="bg1"/>
            </a:solidFill>
            <a:miter/>
          </a:ln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560354" y="6281755"/>
            <a:ext cx="9429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*В рамках подписанного меморандума о взаимопонимании по сотрудничеству в области развития и поддержки экспорта между АО "Российский экспортный центр",</a:t>
            </a:r>
            <a:b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Новгородский фонд поддержки малого предпринимательства и ИП Воронкова Екатерина Николаевна планируется обеспечить правовую охрану данного решения. </a:t>
            </a:r>
          </a:p>
        </p:txBody>
      </p:sp>
    </p:spTree>
    <p:extLst>
      <p:ext uri="{BB962C8B-B14F-4D97-AF65-F5344CB8AC3E}">
        <p14:creationId xmlns:p14="http://schemas.microsoft.com/office/powerpoint/2010/main" xmlns="" val="56928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" y="1546"/>
            <a:ext cx="10695587" cy="7561304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ctrTitle"/>
          </p:nvPr>
        </p:nvSpPr>
        <p:spPr>
          <a:xfrm>
            <a:off x="4356100" y="3529564"/>
            <a:ext cx="233824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3200" spc="5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28100" y="529633"/>
            <a:ext cx="1207442" cy="4668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1626" y="504825"/>
            <a:ext cx="1700212" cy="264968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5">
            <a:lum contrast="-30000"/>
          </a:blip>
          <a:srcRect/>
          <a:stretch>
            <a:fillRect/>
          </a:stretch>
        </p:blipFill>
        <p:spPr>
          <a:xfrm>
            <a:off x="4489444" y="2495541"/>
            <a:ext cx="1643074" cy="1714512"/>
          </a:xfrm>
          <a:prstGeom prst="rect">
            <a:avLst/>
          </a:prstGeom>
        </p:spPr>
      </p:pic>
      <p:grpSp>
        <p:nvGrpSpPr>
          <p:cNvPr id="43" name="Группа 42"/>
          <p:cNvGrpSpPr/>
          <p:nvPr/>
        </p:nvGrpSpPr>
        <p:grpSpPr>
          <a:xfrm>
            <a:off x="3989378" y="1495409"/>
            <a:ext cx="3430610" cy="3295650"/>
            <a:chOff x="3059113" y="2082800"/>
            <a:chExt cx="3430610" cy="329565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44" name="Полилиния 43"/>
            <p:cNvSpPr/>
            <p:nvPr/>
          </p:nvSpPr>
          <p:spPr>
            <a:xfrm>
              <a:off x="3059113" y="2082800"/>
              <a:ext cx="3306763" cy="3295650"/>
            </a:xfrm>
            <a:custGeom>
              <a:avLst/>
              <a:gdLst/>
              <a:ahLst/>
              <a:cxnLst/>
              <a:rect l="0" t="0" r="0" b="0"/>
              <a:pathLst>
                <a:path w="1456" h="1451">
                  <a:moveTo>
                    <a:pt x="1178" y="1451"/>
                  </a:moveTo>
                  <a:cubicBezTo>
                    <a:pt x="1166" y="1451"/>
                    <a:pt x="1155" y="1447"/>
                    <a:pt x="1146" y="1438"/>
                  </a:cubicBezTo>
                  <a:cubicBezTo>
                    <a:pt x="1129" y="1421"/>
                    <a:pt x="1129" y="1393"/>
                    <a:pt x="1146" y="1376"/>
                  </a:cubicBezTo>
                  <a:cubicBezTo>
                    <a:pt x="1289" y="1233"/>
                    <a:pt x="1367" y="1044"/>
                    <a:pt x="1367" y="843"/>
                  </a:cubicBezTo>
                  <a:cubicBezTo>
                    <a:pt x="1367" y="641"/>
                    <a:pt x="1289" y="452"/>
                    <a:pt x="1146" y="309"/>
                  </a:cubicBezTo>
                  <a:cubicBezTo>
                    <a:pt x="1004" y="167"/>
                    <a:pt x="814" y="88"/>
                    <a:pt x="613" y="88"/>
                  </a:cubicBezTo>
                  <a:cubicBezTo>
                    <a:pt x="412" y="88"/>
                    <a:pt x="222" y="167"/>
                    <a:pt x="80" y="309"/>
                  </a:cubicBezTo>
                  <a:cubicBezTo>
                    <a:pt x="63" y="327"/>
                    <a:pt x="35" y="327"/>
                    <a:pt x="17" y="309"/>
                  </a:cubicBezTo>
                  <a:cubicBezTo>
                    <a:pt x="0" y="292"/>
                    <a:pt x="0" y="264"/>
                    <a:pt x="17" y="247"/>
                  </a:cubicBezTo>
                  <a:cubicBezTo>
                    <a:pt x="176" y="88"/>
                    <a:pt x="388" y="0"/>
                    <a:pt x="613" y="0"/>
                  </a:cubicBezTo>
                  <a:cubicBezTo>
                    <a:pt x="838" y="0"/>
                    <a:pt x="1050" y="88"/>
                    <a:pt x="1209" y="247"/>
                  </a:cubicBezTo>
                  <a:cubicBezTo>
                    <a:pt x="1368" y="406"/>
                    <a:pt x="1456" y="617"/>
                    <a:pt x="1456" y="843"/>
                  </a:cubicBezTo>
                  <a:cubicBezTo>
                    <a:pt x="1456" y="1068"/>
                    <a:pt x="1368" y="1279"/>
                    <a:pt x="1209" y="1438"/>
                  </a:cubicBezTo>
                  <a:cubicBezTo>
                    <a:pt x="1200" y="1447"/>
                    <a:pt x="1189" y="1451"/>
                    <a:pt x="1178" y="14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45" name="Полилиния 44"/>
            <p:cNvSpPr/>
            <p:nvPr/>
          </p:nvSpPr>
          <p:spPr>
            <a:xfrm>
              <a:off x="5916633" y="2439990"/>
              <a:ext cx="458788" cy="458788"/>
            </a:xfrm>
            <a:custGeom>
              <a:avLst/>
              <a:gdLst/>
              <a:ahLst/>
              <a:cxnLst/>
              <a:rect l="0" t="0" r="0" b="0"/>
              <a:pathLst>
                <a:path w="289" h="289">
                  <a:moveTo>
                    <a:pt x="38" y="289"/>
                  </a:moveTo>
                  <a:lnTo>
                    <a:pt x="0" y="250"/>
                  </a:lnTo>
                  <a:lnTo>
                    <a:pt x="249" y="0"/>
                  </a:lnTo>
                  <a:lnTo>
                    <a:pt x="289" y="40"/>
                  </a:lnTo>
                  <a:lnTo>
                    <a:pt x="38" y="2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46" name="Полилиния 45"/>
            <p:cNvSpPr/>
            <p:nvPr/>
          </p:nvSpPr>
          <p:spPr>
            <a:xfrm>
              <a:off x="6273823" y="2297114"/>
              <a:ext cx="215900" cy="215900"/>
            </a:xfrm>
            <a:custGeom>
              <a:avLst/>
              <a:gdLst/>
              <a:ahLst/>
              <a:cxnLst/>
              <a:rect l="0" t="0" r="0" b="0"/>
              <a:pathLst>
                <a:path w="95" h="95">
                  <a:moveTo>
                    <a:pt x="78" y="78"/>
                  </a:moveTo>
                  <a:cubicBezTo>
                    <a:pt x="95" y="61"/>
                    <a:pt x="95" y="34"/>
                    <a:pt x="78" y="17"/>
                  </a:cubicBezTo>
                  <a:cubicBezTo>
                    <a:pt x="61" y="0"/>
                    <a:pt x="34" y="0"/>
                    <a:pt x="17" y="17"/>
                  </a:cubicBezTo>
                  <a:cubicBezTo>
                    <a:pt x="0" y="34"/>
                    <a:pt x="0" y="61"/>
                    <a:pt x="17" y="78"/>
                  </a:cubicBezTo>
                  <a:cubicBezTo>
                    <a:pt x="34" y="95"/>
                    <a:pt x="61" y="95"/>
                    <a:pt x="78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2917808" y="1138219"/>
            <a:ext cx="4643439" cy="4430713"/>
            <a:chOff x="2022474" y="1709737"/>
            <a:chExt cx="4643439" cy="44307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1" name="Полилиния 50"/>
            <p:cNvSpPr/>
            <p:nvPr/>
          </p:nvSpPr>
          <p:spPr>
            <a:xfrm>
              <a:off x="2236788" y="1709737"/>
              <a:ext cx="4429125" cy="4430713"/>
            </a:xfrm>
            <a:custGeom>
              <a:avLst/>
              <a:gdLst/>
              <a:ahLst/>
              <a:cxnLst/>
              <a:rect l="0" t="0" r="0" b="0"/>
              <a:pathLst>
                <a:path w="1950" h="1951">
                  <a:moveTo>
                    <a:pt x="975" y="1951"/>
                  </a:moveTo>
                  <a:cubicBezTo>
                    <a:pt x="715" y="1951"/>
                    <a:pt x="470" y="1849"/>
                    <a:pt x="285" y="1665"/>
                  </a:cubicBezTo>
                  <a:cubicBezTo>
                    <a:pt x="101" y="1481"/>
                    <a:pt x="0" y="1236"/>
                    <a:pt x="0" y="976"/>
                  </a:cubicBezTo>
                  <a:cubicBezTo>
                    <a:pt x="0" y="715"/>
                    <a:pt x="101" y="470"/>
                    <a:pt x="285" y="286"/>
                  </a:cubicBezTo>
                  <a:cubicBezTo>
                    <a:pt x="470" y="102"/>
                    <a:pt x="715" y="0"/>
                    <a:pt x="975" y="0"/>
                  </a:cubicBezTo>
                  <a:cubicBezTo>
                    <a:pt x="1000" y="0"/>
                    <a:pt x="1019" y="20"/>
                    <a:pt x="1019" y="44"/>
                  </a:cubicBezTo>
                  <a:cubicBezTo>
                    <a:pt x="1019" y="69"/>
                    <a:pt x="1000" y="89"/>
                    <a:pt x="975" y="89"/>
                  </a:cubicBezTo>
                  <a:cubicBezTo>
                    <a:pt x="738" y="89"/>
                    <a:pt x="516" y="181"/>
                    <a:pt x="348" y="348"/>
                  </a:cubicBezTo>
                  <a:cubicBezTo>
                    <a:pt x="181" y="516"/>
                    <a:pt x="88" y="739"/>
                    <a:pt x="88" y="976"/>
                  </a:cubicBezTo>
                  <a:cubicBezTo>
                    <a:pt x="88" y="1212"/>
                    <a:pt x="181" y="1435"/>
                    <a:pt x="348" y="1603"/>
                  </a:cubicBezTo>
                  <a:cubicBezTo>
                    <a:pt x="516" y="1770"/>
                    <a:pt x="738" y="1862"/>
                    <a:pt x="975" y="1862"/>
                  </a:cubicBezTo>
                  <a:cubicBezTo>
                    <a:pt x="1212" y="1862"/>
                    <a:pt x="1435" y="1770"/>
                    <a:pt x="1602" y="1603"/>
                  </a:cubicBezTo>
                  <a:cubicBezTo>
                    <a:pt x="1770" y="1435"/>
                    <a:pt x="1862" y="1212"/>
                    <a:pt x="1862" y="976"/>
                  </a:cubicBezTo>
                  <a:cubicBezTo>
                    <a:pt x="1862" y="951"/>
                    <a:pt x="1882" y="931"/>
                    <a:pt x="1906" y="931"/>
                  </a:cubicBezTo>
                  <a:cubicBezTo>
                    <a:pt x="1931" y="931"/>
                    <a:pt x="1950" y="951"/>
                    <a:pt x="1950" y="976"/>
                  </a:cubicBezTo>
                  <a:cubicBezTo>
                    <a:pt x="1950" y="1236"/>
                    <a:pt x="1849" y="1481"/>
                    <a:pt x="1665" y="1665"/>
                  </a:cubicBezTo>
                  <a:cubicBezTo>
                    <a:pt x="1481" y="1849"/>
                    <a:pt x="1236" y="1951"/>
                    <a:pt x="975" y="1951"/>
                  </a:cubicBezTo>
                </a:path>
              </a:pathLst>
            </a:custGeom>
            <a:grp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2165350" y="2638431"/>
              <a:ext cx="530226" cy="315912"/>
            </a:xfrm>
            <a:custGeom>
              <a:avLst/>
              <a:gdLst/>
              <a:ahLst/>
              <a:cxnLst/>
              <a:rect l="0" t="0" r="0" b="0"/>
              <a:pathLst>
                <a:path w="289" h="289">
                  <a:moveTo>
                    <a:pt x="250" y="289"/>
                  </a:moveTo>
                  <a:lnTo>
                    <a:pt x="0" y="38"/>
                  </a:lnTo>
                  <a:lnTo>
                    <a:pt x="38" y="0"/>
                  </a:lnTo>
                  <a:lnTo>
                    <a:pt x="289" y="250"/>
                  </a:lnTo>
                  <a:lnTo>
                    <a:pt x="250" y="2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2022474" y="2495555"/>
              <a:ext cx="215900" cy="215900"/>
            </a:xfrm>
            <a:custGeom>
              <a:avLst/>
              <a:gdLst/>
              <a:ahLst/>
              <a:cxnLst/>
              <a:rect l="0" t="0" r="0" b="0"/>
              <a:pathLst>
                <a:path w="95" h="95">
                  <a:moveTo>
                    <a:pt x="78" y="17"/>
                  </a:moveTo>
                  <a:cubicBezTo>
                    <a:pt x="61" y="0"/>
                    <a:pt x="34" y="0"/>
                    <a:pt x="17" y="17"/>
                  </a:cubicBezTo>
                  <a:cubicBezTo>
                    <a:pt x="0" y="34"/>
                    <a:pt x="0" y="61"/>
                    <a:pt x="17" y="78"/>
                  </a:cubicBezTo>
                  <a:cubicBezTo>
                    <a:pt x="34" y="95"/>
                    <a:pt x="61" y="95"/>
                    <a:pt x="78" y="78"/>
                  </a:cubicBezTo>
                  <a:cubicBezTo>
                    <a:pt x="95" y="61"/>
                    <a:pt x="95" y="34"/>
                    <a:pt x="78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47" name="Полилиния 46"/>
          <p:cNvSpPr/>
          <p:nvPr/>
        </p:nvSpPr>
        <p:spPr>
          <a:xfrm>
            <a:off x="3703626" y="2209789"/>
            <a:ext cx="3224213" cy="2859088"/>
          </a:xfrm>
          <a:custGeom>
            <a:avLst/>
            <a:gdLst/>
            <a:ahLst/>
            <a:cxnLst/>
            <a:rect l="0" t="0" r="0" b="0"/>
            <a:pathLst>
              <a:path w="1420" h="1228">
                <a:moveTo>
                  <a:pt x="710" y="1228"/>
                </a:moveTo>
                <a:cubicBezTo>
                  <a:pt x="520" y="1228"/>
                  <a:pt x="342" y="1154"/>
                  <a:pt x="208" y="1020"/>
                </a:cubicBezTo>
                <a:cubicBezTo>
                  <a:pt x="74" y="886"/>
                  <a:pt x="0" y="708"/>
                  <a:pt x="0" y="519"/>
                </a:cubicBezTo>
                <a:cubicBezTo>
                  <a:pt x="0" y="329"/>
                  <a:pt x="74" y="151"/>
                  <a:pt x="208" y="17"/>
                </a:cubicBezTo>
                <a:cubicBezTo>
                  <a:pt x="225" y="0"/>
                  <a:pt x="253" y="0"/>
                  <a:pt x="270" y="17"/>
                </a:cubicBezTo>
                <a:cubicBezTo>
                  <a:pt x="288" y="34"/>
                  <a:pt x="288" y="62"/>
                  <a:pt x="270" y="80"/>
                </a:cubicBezTo>
                <a:cubicBezTo>
                  <a:pt x="153" y="197"/>
                  <a:pt x="89" y="353"/>
                  <a:pt x="89" y="519"/>
                </a:cubicBezTo>
                <a:cubicBezTo>
                  <a:pt x="89" y="861"/>
                  <a:pt x="368" y="1140"/>
                  <a:pt x="710" y="1140"/>
                </a:cubicBezTo>
                <a:cubicBezTo>
                  <a:pt x="1053" y="1140"/>
                  <a:pt x="1331" y="861"/>
                  <a:pt x="1331" y="519"/>
                </a:cubicBezTo>
                <a:cubicBezTo>
                  <a:pt x="1331" y="494"/>
                  <a:pt x="1351" y="474"/>
                  <a:pt x="1376" y="474"/>
                </a:cubicBezTo>
                <a:cubicBezTo>
                  <a:pt x="1400" y="474"/>
                  <a:pt x="1420" y="494"/>
                  <a:pt x="1420" y="519"/>
                </a:cubicBezTo>
                <a:cubicBezTo>
                  <a:pt x="1420" y="708"/>
                  <a:pt x="1346" y="886"/>
                  <a:pt x="1212" y="1020"/>
                </a:cubicBezTo>
                <a:cubicBezTo>
                  <a:pt x="1078" y="1154"/>
                  <a:pt x="900" y="1228"/>
                  <a:pt x="710" y="122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77000"/>
            </a:schemeClr>
          </a:solidFill>
          <a:ln>
            <a:noFill/>
          </a:ln>
        </p:spPr>
        <p:txBody>
          <a:bodyPr wrap="square" lIns="91440" tIns="45720" rIns="91440" bIns="45720" anchor="t"/>
          <a:lstStyle>
            <a:lvl1pPr lvl="0">
              <a:defRPr/>
            </a:lvl1pPr>
          </a:lstStyle>
          <a:p>
            <a:endParaRPr/>
          </a:p>
        </p:txBody>
      </p:sp>
      <p:grpSp>
        <p:nvGrpSpPr>
          <p:cNvPr id="17" name="Группа 16"/>
          <p:cNvGrpSpPr/>
          <p:nvPr/>
        </p:nvGrpSpPr>
        <p:grpSpPr>
          <a:xfrm>
            <a:off x="4060816" y="2066913"/>
            <a:ext cx="3736976" cy="3735388"/>
            <a:chOff x="3178175" y="2724150"/>
            <a:chExt cx="3736976" cy="3735388"/>
          </a:xfrm>
        </p:grpSpPr>
        <p:sp>
          <p:nvSpPr>
            <p:cNvPr id="18" name="Полилиния 17"/>
            <p:cNvSpPr/>
            <p:nvPr/>
          </p:nvSpPr>
          <p:spPr>
            <a:xfrm>
              <a:off x="5230813" y="4776788"/>
              <a:ext cx="792163" cy="792163"/>
            </a:xfrm>
            <a:custGeom>
              <a:avLst/>
              <a:gdLst/>
              <a:ahLst/>
              <a:cxnLst/>
              <a:rect l="0" t="0" r="0" b="0"/>
              <a:pathLst>
                <a:path w="499" h="499">
                  <a:moveTo>
                    <a:pt x="382" y="499"/>
                  </a:moveTo>
                  <a:lnTo>
                    <a:pt x="499" y="380"/>
                  </a:lnTo>
                  <a:lnTo>
                    <a:pt x="117" y="0"/>
                  </a:lnTo>
                  <a:lnTo>
                    <a:pt x="0" y="117"/>
                  </a:lnTo>
                  <a:lnTo>
                    <a:pt x="382" y="499"/>
                  </a:lnTo>
                  <a:close/>
                </a:path>
              </a:pathLst>
            </a:custGeom>
            <a:solidFill>
              <a:srgbClr val="979797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5230813" y="4776788"/>
              <a:ext cx="792163" cy="792163"/>
            </a:xfrm>
            <a:custGeom>
              <a:avLst/>
              <a:gdLst/>
              <a:ahLst/>
              <a:cxnLst/>
              <a:rect l="0" t="0" r="0" b="0"/>
              <a:pathLst>
                <a:path w="499" h="499">
                  <a:moveTo>
                    <a:pt x="382" y="499"/>
                  </a:moveTo>
                  <a:lnTo>
                    <a:pt x="499" y="380"/>
                  </a:lnTo>
                  <a:lnTo>
                    <a:pt x="117" y="0"/>
                  </a:lnTo>
                  <a:lnTo>
                    <a:pt x="0" y="117"/>
                  </a:lnTo>
                  <a:lnTo>
                    <a:pt x="382" y="499"/>
                  </a:lnTo>
                </a:path>
              </a:pathLst>
            </a:custGeom>
            <a:no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5241925" y="4926013"/>
              <a:ext cx="631825" cy="631825"/>
            </a:xfrm>
            <a:custGeom>
              <a:avLst/>
              <a:gdLst/>
              <a:ahLst/>
              <a:cxnLst/>
              <a:rect l="0" t="0" r="0" b="0"/>
              <a:pathLst>
                <a:path w="398" h="398">
                  <a:moveTo>
                    <a:pt x="382" y="398"/>
                  </a:moveTo>
                  <a:lnTo>
                    <a:pt x="398" y="381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382" y="398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5241925" y="4926013"/>
              <a:ext cx="631825" cy="631825"/>
            </a:xfrm>
            <a:custGeom>
              <a:avLst/>
              <a:gdLst/>
              <a:ahLst/>
              <a:cxnLst/>
              <a:rect l="0" t="0" r="0" b="0"/>
              <a:pathLst>
                <a:path w="398" h="398">
                  <a:moveTo>
                    <a:pt x="382" y="398"/>
                  </a:moveTo>
                  <a:lnTo>
                    <a:pt x="398" y="381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382" y="398"/>
                  </a:lnTo>
                </a:path>
              </a:pathLst>
            </a:custGeom>
            <a:no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5278438" y="4905375"/>
              <a:ext cx="615950" cy="615950"/>
            </a:xfrm>
            <a:custGeom>
              <a:avLst/>
              <a:gdLst/>
              <a:ahLst/>
              <a:cxnLst/>
              <a:rect l="0" t="0" r="0" b="0"/>
              <a:pathLst>
                <a:path w="388" h="388">
                  <a:moveTo>
                    <a:pt x="380" y="388"/>
                  </a:moveTo>
                  <a:lnTo>
                    <a:pt x="388" y="382"/>
                  </a:lnTo>
                  <a:lnTo>
                    <a:pt x="6" y="0"/>
                  </a:lnTo>
                  <a:lnTo>
                    <a:pt x="0" y="6"/>
                  </a:lnTo>
                  <a:lnTo>
                    <a:pt x="380" y="388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5278438" y="4905375"/>
              <a:ext cx="615950" cy="615950"/>
            </a:xfrm>
            <a:custGeom>
              <a:avLst/>
              <a:gdLst/>
              <a:ahLst/>
              <a:cxnLst/>
              <a:rect l="0" t="0" r="0" b="0"/>
              <a:pathLst>
                <a:path w="388" h="388">
                  <a:moveTo>
                    <a:pt x="380" y="388"/>
                  </a:moveTo>
                  <a:lnTo>
                    <a:pt x="388" y="382"/>
                  </a:lnTo>
                  <a:lnTo>
                    <a:pt x="6" y="0"/>
                  </a:lnTo>
                  <a:lnTo>
                    <a:pt x="0" y="6"/>
                  </a:lnTo>
                  <a:lnTo>
                    <a:pt x="380" y="388"/>
                  </a:lnTo>
                </a:path>
              </a:pathLst>
            </a:custGeom>
            <a:no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5675313" y="5219700"/>
              <a:ext cx="1239838" cy="1239838"/>
            </a:xfrm>
            <a:custGeom>
              <a:avLst/>
              <a:gdLst/>
              <a:ahLst/>
              <a:cxnLst/>
              <a:rect l="0" t="0" r="0" b="0"/>
              <a:pathLst>
                <a:path w="546" h="546">
                  <a:moveTo>
                    <a:pt x="405" y="535"/>
                  </a:moveTo>
                  <a:cubicBezTo>
                    <a:pt x="416" y="546"/>
                    <a:pt x="435" y="546"/>
                    <a:pt x="446" y="535"/>
                  </a:cubicBezTo>
                  <a:cubicBezTo>
                    <a:pt x="534" y="447"/>
                    <a:pt x="534" y="447"/>
                    <a:pt x="534" y="447"/>
                  </a:cubicBezTo>
                  <a:cubicBezTo>
                    <a:pt x="546" y="435"/>
                    <a:pt x="546" y="417"/>
                    <a:pt x="534" y="405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29" y="0"/>
                    <a:pt x="111" y="0"/>
                    <a:pt x="99" y="11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0" y="111"/>
                    <a:pt x="0" y="130"/>
                    <a:pt x="11" y="141"/>
                  </a:cubicBezTo>
                  <a:cubicBezTo>
                    <a:pt x="405" y="535"/>
                    <a:pt x="405" y="535"/>
                    <a:pt x="405" y="535"/>
                  </a:cubicBezTo>
                </a:path>
              </a:pathLst>
            </a:custGeom>
            <a:solidFill>
              <a:srgbClr val="404040">
                <a:lumMod val="75000"/>
                <a:lumOff val="25000"/>
              </a:srgbClr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6724650" y="6369050"/>
              <a:ext cx="30163" cy="28575"/>
            </a:xfrm>
            <a:custGeom>
              <a:avLst/>
              <a:gdLst/>
              <a:ahLst/>
              <a:cxnLst/>
              <a:rect l="0" t="0" r="0" b="0"/>
              <a:pathLst>
                <a:path w="19" h="18">
                  <a:moveTo>
                    <a:pt x="19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C2B0D1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6724650" y="6369050"/>
              <a:ext cx="30163" cy="28575"/>
            </a:xfrm>
            <a:custGeom>
              <a:avLst/>
              <a:gdLst/>
              <a:ahLst/>
              <a:cxnLst/>
              <a:rect l="0" t="0" r="0" b="0"/>
              <a:pathLst>
                <a:path w="19" h="18">
                  <a:moveTo>
                    <a:pt x="19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5737225" y="5380038"/>
              <a:ext cx="1017588" cy="1017588"/>
            </a:xfrm>
            <a:custGeom>
              <a:avLst/>
              <a:gdLst/>
              <a:ahLst/>
              <a:cxnLst/>
              <a:rect l="0" t="0" r="0" b="0"/>
              <a:pathLst>
                <a:path w="641" h="641">
                  <a:moveTo>
                    <a:pt x="18" y="0"/>
                  </a:moveTo>
                  <a:lnTo>
                    <a:pt x="1" y="18"/>
                  </a:lnTo>
                  <a:lnTo>
                    <a:pt x="0" y="19"/>
                  </a:lnTo>
                  <a:lnTo>
                    <a:pt x="622" y="641"/>
                  </a:lnTo>
                  <a:lnTo>
                    <a:pt x="641" y="62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08080">
                <a:lumMod val="50000"/>
                <a:lumOff val="50000"/>
              </a:srgbClr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5737225" y="5380038"/>
              <a:ext cx="1017588" cy="1017588"/>
            </a:xfrm>
            <a:custGeom>
              <a:avLst/>
              <a:gdLst/>
              <a:ahLst/>
              <a:cxnLst/>
              <a:rect l="0" t="0" r="0" b="0"/>
              <a:pathLst>
                <a:path w="641" h="641">
                  <a:moveTo>
                    <a:pt x="18" y="0"/>
                  </a:moveTo>
                  <a:lnTo>
                    <a:pt x="1" y="18"/>
                  </a:lnTo>
                  <a:lnTo>
                    <a:pt x="0" y="19"/>
                  </a:lnTo>
                  <a:lnTo>
                    <a:pt x="622" y="641"/>
                  </a:lnTo>
                  <a:lnTo>
                    <a:pt x="641" y="623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5680075" y="5440363"/>
              <a:ext cx="26988" cy="52388"/>
            </a:xfrm>
            <a:custGeom>
              <a:avLst/>
              <a:gdLst/>
              <a:ahLst/>
              <a:cxnLst/>
              <a:rect l="0" t="0" r="0" b="0"/>
              <a:pathLst>
                <a:path w="12" h="23">
                  <a:moveTo>
                    <a:pt x="12" y="0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3" y="8"/>
                    <a:pt x="0" y="16"/>
                    <a:pt x="0" y="23"/>
                  </a:cubicBezTo>
                  <a:cubicBezTo>
                    <a:pt x="0" y="16"/>
                    <a:pt x="3" y="8"/>
                    <a:pt x="9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C2B0D1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5707063" y="5427663"/>
              <a:ext cx="11113" cy="12700"/>
            </a:xfrm>
            <a:custGeom>
              <a:avLst/>
              <a:gdLst/>
              <a:ahLst/>
              <a:cxnLst/>
              <a:rect l="0" t="0" r="0" b="0"/>
              <a:pathLst>
                <a:path w="7" h="8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73687C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2" name="Полилиния 31"/>
            <p:cNvSpPr/>
            <p:nvPr/>
          </p:nvSpPr>
          <p:spPr>
            <a:xfrm>
              <a:off x="5707063" y="5427663"/>
              <a:ext cx="11113" cy="12700"/>
            </a:xfrm>
            <a:custGeom>
              <a:avLst/>
              <a:gdLst/>
              <a:ahLst/>
              <a:cxnLst/>
              <a:rect l="0" t="0" r="0" b="0"/>
              <a:pathLst>
                <a:path w="7" h="8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18175" y="5426075"/>
              <a:ext cx="1588" cy="1588"/>
            </a:xfrm>
            <a:prstGeom prst="rect">
              <a:avLst/>
            </a:prstGeom>
            <a:solidFill>
              <a:srgbClr val="615869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5718175" y="5426075"/>
              <a:ext cx="1588" cy="1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5" name="Полилиния 34"/>
            <p:cNvSpPr/>
            <p:nvPr/>
          </p:nvSpPr>
          <p:spPr>
            <a:xfrm>
              <a:off x="6688138" y="6416675"/>
              <a:ext cx="19050" cy="17463"/>
            </a:xfrm>
            <a:custGeom>
              <a:avLst/>
              <a:gdLst/>
              <a:ahLst/>
              <a:cxnLst/>
              <a:rect l="0" t="0" r="0" b="0"/>
              <a:pathLst>
                <a:path w="12" h="11">
                  <a:moveTo>
                    <a:pt x="12" y="0"/>
                  </a:move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C2B0D1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6" name="Полилиния 35"/>
            <p:cNvSpPr/>
            <p:nvPr/>
          </p:nvSpPr>
          <p:spPr>
            <a:xfrm>
              <a:off x="6688138" y="6416675"/>
              <a:ext cx="19050" cy="17463"/>
            </a:xfrm>
            <a:custGeom>
              <a:avLst/>
              <a:gdLst/>
              <a:ahLst/>
              <a:cxnLst/>
              <a:rect l="0" t="0" r="0" b="0"/>
              <a:pathLst>
                <a:path w="12" h="11">
                  <a:moveTo>
                    <a:pt x="12" y="0"/>
                  </a:moveTo>
                  <a:lnTo>
                    <a:pt x="0" y="11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5680075" y="5426075"/>
              <a:ext cx="1027113" cy="1027113"/>
            </a:xfrm>
            <a:custGeom>
              <a:avLst/>
              <a:gdLst/>
              <a:ahLst/>
              <a:cxnLst/>
              <a:rect l="0" t="0" r="0" b="0"/>
              <a:pathLst>
                <a:path w="452" h="452">
                  <a:moveTo>
                    <a:pt x="17" y="0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3" y="14"/>
                    <a:pt x="0" y="22"/>
                    <a:pt x="0" y="29"/>
                  </a:cubicBezTo>
                  <a:cubicBezTo>
                    <a:pt x="0" y="37"/>
                    <a:pt x="3" y="44"/>
                    <a:pt x="9" y="50"/>
                  </a:cubicBezTo>
                  <a:cubicBezTo>
                    <a:pt x="403" y="444"/>
                    <a:pt x="403" y="444"/>
                    <a:pt x="403" y="444"/>
                  </a:cubicBezTo>
                  <a:cubicBezTo>
                    <a:pt x="409" y="450"/>
                    <a:pt x="416" y="452"/>
                    <a:pt x="424" y="452"/>
                  </a:cubicBezTo>
                  <a:cubicBezTo>
                    <a:pt x="431" y="452"/>
                    <a:pt x="438" y="450"/>
                    <a:pt x="444" y="444"/>
                  </a:cubicBezTo>
                  <a:cubicBezTo>
                    <a:pt x="444" y="444"/>
                    <a:pt x="444" y="444"/>
                    <a:pt x="444" y="444"/>
                  </a:cubicBezTo>
                  <a:cubicBezTo>
                    <a:pt x="452" y="436"/>
                    <a:pt x="452" y="436"/>
                    <a:pt x="452" y="436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595959">
                <a:lumMod val="65000"/>
                <a:lumOff val="35000"/>
              </a:srgbClr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8" name="Полилиния 37"/>
            <p:cNvSpPr/>
            <p:nvPr/>
          </p:nvSpPr>
          <p:spPr>
            <a:xfrm>
              <a:off x="5199063" y="4745038"/>
              <a:ext cx="315913" cy="315913"/>
            </a:xfrm>
            <a:custGeom>
              <a:avLst/>
              <a:gdLst/>
              <a:ahLst/>
              <a:cxnLst/>
              <a:rect l="0" t="0" r="0" b="0"/>
              <a:pathLst>
                <a:path w="199" h="199">
                  <a:moveTo>
                    <a:pt x="54" y="199"/>
                  </a:moveTo>
                  <a:lnTo>
                    <a:pt x="199" y="53"/>
                  </a:lnTo>
                  <a:lnTo>
                    <a:pt x="146" y="0"/>
                  </a:lnTo>
                  <a:lnTo>
                    <a:pt x="0" y="144"/>
                  </a:lnTo>
                  <a:lnTo>
                    <a:pt x="54" y="199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5203825" y="4935538"/>
              <a:ext cx="119063" cy="117475"/>
            </a:xfrm>
            <a:custGeom>
              <a:avLst/>
              <a:gdLst/>
              <a:ahLst/>
              <a:cxnLst/>
              <a:rect l="0" t="0" r="0" b="0"/>
              <a:pathLst>
                <a:path w="75" h="74">
                  <a:moveTo>
                    <a:pt x="54" y="74"/>
                  </a:moveTo>
                  <a:lnTo>
                    <a:pt x="75" y="54"/>
                  </a:lnTo>
                  <a:lnTo>
                    <a:pt x="21" y="0"/>
                  </a:lnTo>
                  <a:lnTo>
                    <a:pt x="0" y="21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5251450" y="4908550"/>
              <a:ext cx="100013" cy="100013"/>
            </a:xfrm>
            <a:custGeom>
              <a:avLst/>
              <a:gdLst/>
              <a:ahLst/>
              <a:cxnLst/>
              <a:rect l="0" t="0" r="0" b="0"/>
              <a:pathLst>
                <a:path w="63" h="63">
                  <a:moveTo>
                    <a:pt x="53" y="63"/>
                  </a:moveTo>
                  <a:lnTo>
                    <a:pt x="63" y="54"/>
                  </a:lnTo>
                  <a:lnTo>
                    <a:pt x="8" y="0"/>
                  </a:lnTo>
                  <a:lnTo>
                    <a:pt x="0" y="8"/>
                  </a:lnTo>
                  <a:lnTo>
                    <a:pt x="53" y="63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3178175" y="2724150"/>
              <a:ext cx="2547938" cy="2544763"/>
            </a:xfrm>
            <a:custGeom>
              <a:avLst/>
              <a:gdLst/>
              <a:ahLst/>
              <a:cxnLst/>
              <a:rect l="0" t="0" r="0" b="0"/>
              <a:pathLst>
                <a:path w="1122" h="1121">
                  <a:moveTo>
                    <a:pt x="1076" y="561"/>
                  </a:moveTo>
                  <a:cubicBezTo>
                    <a:pt x="1030" y="561"/>
                    <a:pt x="1030" y="561"/>
                    <a:pt x="1030" y="561"/>
                  </a:cubicBezTo>
                  <a:cubicBezTo>
                    <a:pt x="1030" y="625"/>
                    <a:pt x="1017" y="687"/>
                    <a:pt x="993" y="743"/>
                  </a:cubicBezTo>
                  <a:cubicBezTo>
                    <a:pt x="958" y="827"/>
                    <a:pt x="898" y="899"/>
                    <a:pt x="823" y="949"/>
                  </a:cubicBezTo>
                  <a:cubicBezTo>
                    <a:pt x="748" y="1000"/>
                    <a:pt x="658" y="1029"/>
                    <a:pt x="561" y="1029"/>
                  </a:cubicBezTo>
                  <a:cubicBezTo>
                    <a:pt x="496" y="1029"/>
                    <a:pt x="435" y="1016"/>
                    <a:pt x="379" y="993"/>
                  </a:cubicBezTo>
                  <a:cubicBezTo>
                    <a:pt x="294" y="957"/>
                    <a:pt x="223" y="898"/>
                    <a:pt x="172" y="823"/>
                  </a:cubicBezTo>
                  <a:cubicBezTo>
                    <a:pt x="122" y="748"/>
                    <a:pt x="92" y="658"/>
                    <a:pt x="92" y="561"/>
                  </a:cubicBezTo>
                  <a:cubicBezTo>
                    <a:pt x="92" y="496"/>
                    <a:pt x="105" y="434"/>
                    <a:pt x="129" y="378"/>
                  </a:cubicBezTo>
                  <a:cubicBezTo>
                    <a:pt x="165" y="294"/>
                    <a:pt x="224" y="222"/>
                    <a:pt x="299" y="172"/>
                  </a:cubicBezTo>
                  <a:cubicBezTo>
                    <a:pt x="374" y="121"/>
                    <a:pt x="464" y="92"/>
                    <a:pt x="561" y="92"/>
                  </a:cubicBezTo>
                  <a:cubicBezTo>
                    <a:pt x="626" y="92"/>
                    <a:pt x="688" y="105"/>
                    <a:pt x="744" y="128"/>
                  </a:cubicBezTo>
                  <a:cubicBezTo>
                    <a:pt x="828" y="164"/>
                    <a:pt x="899" y="224"/>
                    <a:pt x="950" y="298"/>
                  </a:cubicBezTo>
                  <a:cubicBezTo>
                    <a:pt x="1000" y="373"/>
                    <a:pt x="1030" y="463"/>
                    <a:pt x="1030" y="561"/>
                  </a:cubicBezTo>
                  <a:cubicBezTo>
                    <a:pt x="1076" y="561"/>
                    <a:pt x="1076" y="561"/>
                    <a:pt x="1076" y="561"/>
                  </a:cubicBezTo>
                  <a:cubicBezTo>
                    <a:pt x="1122" y="561"/>
                    <a:pt x="1122" y="561"/>
                    <a:pt x="1122" y="561"/>
                  </a:cubicBezTo>
                  <a:cubicBezTo>
                    <a:pt x="1122" y="483"/>
                    <a:pt x="1106" y="409"/>
                    <a:pt x="1078" y="342"/>
                  </a:cubicBezTo>
                  <a:cubicBezTo>
                    <a:pt x="1035" y="242"/>
                    <a:pt x="964" y="156"/>
                    <a:pt x="875" y="96"/>
                  </a:cubicBezTo>
                  <a:cubicBezTo>
                    <a:pt x="785" y="35"/>
                    <a:pt x="677" y="0"/>
                    <a:pt x="561" y="0"/>
                  </a:cubicBezTo>
                  <a:cubicBezTo>
                    <a:pt x="484" y="0"/>
                    <a:pt x="410" y="15"/>
                    <a:pt x="343" y="44"/>
                  </a:cubicBezTo>
                  <a:cubicBezTo>
                    <a:pt x="242" y="86"/>
                    <a:pt x="157" y="157"/>
                    <a:pt x="96" y="247"/>
                  </a:cubicBezTo>
                  <a:cubicBezTo>
                    <a:pt x="36" y="336"/>
                    <a:pt x="0" y="445"/>
                    <a:pt x="0" y="561"/>
                  </a:cubicBezTo>
                  <a:cubicBezTo>
                    <a:pt x="0" y="638"/>
                    <a:pt x="16" y="712"/>
                    <a:pt x="44" y="779"/>
                  </a:cubicBezTo>
                  <a:cubicBezTo>
                    <a:pt x="87" y="880"/>
                    <a:pt x="158" y="965"/>
                    <a:pt x="248" y="1026"/>
                  </a:cubicBezTo>
                  <a:cubicBezTo>
                    <a:pt x="337" y="1086"/>
                    <a:pt x="445" y="1121"/>
                    <a:pt x="561" y="1121"/>
                  </a:cubicBezTo>
                  <a:cubicBezTo>
                    <a:pt x="638" y="1121"/>
                    <a:pt x="712" y="1106"/>
                    <a:pt x="779" y="1077"/>
                  </a:cubicBezTo>
                  <a:cubicBezTo>
                    <a:pt x="880" y="1035"/>
                    <a:pt x="966" y="964"/>
                    <a:pt x="1026" y="874"/>
                  </a:cubicBezTo>
                  <a:cubicBezTo>
                    <a:pt x="1087" y="785"/>
                    <a:pt x="1122" y="677"/>
                    <a:pt x="1122" y="561"/>
                  </a:cubicBezTo>
                  <a:lnTo>
                    <a:pt x="1076" y="561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42" name="Полилиния 41"/>
            <p:cNvSpPr/>
            <p:nvPr/>
          </p:nvSpPr>
          <p:spPr>
            <a:xfrm>
              <a:off x="3230563" y="2776538"/>
              <a:ext cx="2443163" cy="2439988"/>
            </a:xfrm>
            <a:custGeom>
              <a:avLst/>
              <a:gdLst/>
              <a:ahLst/>
              <a:cxnLst/>
              <a:rect l="0" t="0" r="0" b="0"/>
              <a:pathLst>
                <a:path w="1076" h="1075">
                  <a:moveTo>
                    <a:pt x="1053" y="538"/>
                  </a:moveTo>
                  <a:cubicBezTo>
                    <a:pt x="1030" y="538"/>
                    <a:pt x="1030" y="538"/>
                    <a:pt x="1030" y="538"/>
                  </a:cubicBezTo>
                  <a:cubicBezTo>
                    <a:pt x="1030" y="673"/>
                    <a:pt x="975" y="796"/>
                    <a:pt x="886" y="885"/>
                  </a:cubicBezTo>
                  <a:cubicBezTo>
                    <a:pt x="797" y="974"/>
                    <a:pt x="674" y="1029"/>
                    <a:pt x="538" y="1029"/>
                  </a:cubicBezTo>
                  <a:cubicBezTo>
                    <a:pt x="402" y="1029"/>
                    <a:pt x="279" y="974"/>
                    <a:pt x="190" y="885"/>
                  </a:cubicBezTo>
                  <a:cubicBezTo>
                    <a:pt x="101" y="796"/>
                    <a:pt x="46" y="673"/>
                    <a:pt x="46" y="538"/>
                  </a:cubicBezTo>
                  <a:cubicBezTo>
                    <a:pt x="46" y="402"/>
                    <a:pt x="101" y="279"/>
                    <a:pt x="190" y="190"/>
                  </a:cubicBezTo>
                  <a:cubicBezTo>
                    <a:pt x="279" y="101"/>
                    <a:pt x="402" y="46"/>
                    <a:pt x="538" y="46"/>
                  </a:cubicBezTo>
                  <a:cubicBezTo>
                    <a:pt x="674" y="46"/>
                    <a:pt x="797" y="101"/>
                    <a:pt x="886" y="190"/>
                  </a:cubicBezTo>
                  <a:cubicBezTo>
                    <a:pt x="975" y="279"/>
                    <a:pt x="1030" y="402"/>
                    <a:pt x="1030" y="538"/>
                  </a:cubicBezTo>
                  <a:cubicBezTo>
                    <a:pt x="1053" y="538"/>
                    <a:pt x="1053" y="538"/>
                    <a:pt x="1053" y="538"/>
                  </a:cubicBezTo>
                  <a:cubicBezTo>
                    <a:pt x="1076" y="538"/>
                    <a:pt x="1076" y="538"/>
                    <a:pt x="1076" y="538"/>
                  </a:cubicBezTo>
                  <a:cubicBezTo>
                    <a:pt x="1076" y="389"/>
                    <a:pt x="1016" y="255"/>
                    <a:pt x="918" y="157"/>
                  </a:cubicBezTo>
                  <a:cubicBezTo>
                    <a:pt x="821" y="60"/>
                    <a:pt x="687" y="0"/>
                    <a:pt x="538" y="0"/>
                  </a:cubicBezTo>
                  <a:cubicBezTo>
                    <a:pt x="390" y="0"/>
                    <a:pt x="255" y="60"/>
                    <a:pt x="158" y="157"/>
                  </a:cubicBezTo>
                  <a:cubicBezTo>
                    <a:pt x="61" y="255"/>
                    <a:pt x="0" y="389"/>
                    <a:pt x="0" y="538"/>
                  </a:cubicBezTo>
                  <a:cubicBezTo>
                    <a:pt x="0" y="686"/>
                    <a:pt x="61" y="821"/>
                    <a:pt x="158" y="918"/>
                  </a:cubicBezTo>
                  <a:cubicBezTo>
                    <a:pt x="255" y="1015"/>
                    <a:pt x="390" y="1075"/>
                    <a:pt x="538" y="1075"/>
                  </a:cubicBezTo>
                  <a:cubicBezTo>
                    <a:pt x="687" y="1075"/>
                    <a:pt x="821" y="1015"/>
                    <a:pt x="918" y="918"/>
                  </a:cubicBezTo>
                  <a:cubicBezTo>
                    <a:pt x="1016" y="821"/>
                    <a:pt x="1076" y="686"/>
                    <a:pt x="1076" y="538"/>
                  </a:cubicBezTo>
                  <a:lnTo>
                    <a:pt x="1053" y="53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</p:spPr>
          <p:txBody>
            <a:bodyPr wrap="square" lIns="91440" tIns="45720" rIns="91440" bIns="45720" anchor="t"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52" name="Полилиния 51"/>
          <p:cNvSpPr/>
          <p:nvPr/>
        </p:nvSpPr>
        <p:spPr>
          <a:xfrm>
            <a:off x="2989246" y="4210053"/>
            <a:ext cx="857256" cy="571504"/>
          </a:xfrm>
          <a:custGeom>
            <a:avLst/>
            <a:gdLst/>
            <a:ahLst/>
            <a:cxnLst/>
            <a:rect l="0" t="0" r="0" b="0"/>
            <a:pathLst>
              <a:path w="535" h="535">
                <a:moveTo>
                  <a:pt x="38" y="535"/>
                </a:moveTo>
                <a:lnTo>
                  <a:pt x="0" y="496"/>
                </a:lnTo>
                <a:lnTo>
                  <a:pt x="496" y="0"/>
                </a:lnTo>
                <a:lnTo>
                  <a:pt x="535" y="38"/>
                </a:lnTo>
                <a:lnTo>
                  <a:pt x="38" y="53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77000"/>
            </a:schemeClr>
          </a:solidFill>
          <a:ln>
            <a:noFill/>
          </a:ln>
        </p:spPr>
        <p:txBody>
          <a:bodyPr wrap="square" lIns="91440" tIns="45720" rIns="91440" bIns="45720" anchor="t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3" name="Полилиния 52"/>
          <p:cNvSpPr/>
          <p:nvPr/>
        </p:nvSpPr>
        <p:spPr>
          <a:xfrm>
            <a:off x="2917808" y="4638681"/>
            <a:ext cx="215900" cy="215900"/>
          </a:xfrm>
          <a:custGeom>
            <a:avLst/>
            <a:gdLst/>
            <a:ahLst/>
            <a:cxnLst/>
            <a:rect l="0" t="0" r="0" b="0"/>
            <a:pathLst>
              <a:path w="95" h="95">
                <a:moveTo>
                  <a:pt x="17" y="17"/>
                </a:moveTo>
                <a:cubicBezTo>
                  <a:pt x="0" y="33"/>
                  <a:pt x="0" y="61"/>
                  <a:pt x="17" y="78"/>
                </a:cubicBezTo>
                <a:cubicBezTo>
                  <a:pt x="34" y="95"/>
                  <a:pt x="62" y="95"/>
                  <a:pt x="79" y="78"/>
                </a:cubicBezTo>
                <a:cubicBezTo>
                  <a:pt x="95" y="61"/>
                  <a:pt x="95" y="33"/>
                  <a:pt x="79" y="17"/>
                </a:cubicBezTo>
                <a:cubicBezTo>
                  <a:pt x="62" y="0"/>
                  <a:pt x="34" y="0"/>
                  <a:pt x="17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77000"/>
            </a:schemeClr>
          </a:solidFill>
          <a:ln>
            <a:noFill/>
          </a:ln>
        </p:spPr>
        <p:txBody>
          <a:bodyPr wrap="square" lIns="91440" tIns="45720" rIns="91440" bIns="45720" anchor="t"/>
          <a:lstStyle>
            <a:lvl1pPr lvl="0">
              <a:defRPr/>
            </a:lvl1pPr>
          </a:lstStyle>
          <a:p>
            <a:endParaRPr/>
          </a:p>
        </p:txBody>
      </p:sp>
      <p:pic>
        <p:nvPicPr>
          <p:cNvPr id="54" name="Рисунок 53" descr="Аватар Instagram.png"/>
          <p:cNvPicPr>
            <a:picLocks noChangeAspect="1"/>
          </p:cNvPicPr>
          <p:nvPr/>
        </p:nvPicPr>
        <p:blipFill>
          <a:blip r:embed="rId6" cstate="print">
            <a:lum contrast="-20000"/>
          </a:blip>
          <a:stretch>
            <a:fillRect/>
          </a:stretch>
        </p:blipFill>
        <p:spPr>
          <a:xfrm>
            <a:off x="5060948" y="3209921"/>
            <a:ext cx="571504" cy="571504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418402" y="1138219"/>
            <a:ext cx="20717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100% </a:t>
            </a: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биоразлагаемы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за короткое время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**</a:t>
            </a:r>
          </a:p>
          <a:p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774668" y="1209657"/>
            <a:ext cx="2428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уникальны  и  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не представлены на рынке *</a:t>
            </a:r>
          </a:p>
          <a:p>
            <a:pPr algn="ctr"/>
            <a:endParaRPr lang="ru-RU" dirty="0">
              <a:latin typeface="Century Gothic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6106" y="3638549"/>
            <a:ext cx="21431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произведены из полностью экологически чистого сырья отечественного производства</a:t>
            </a:r>
            <a:endParaRPr lang="ru-RU" dirty="0">
              <a:latin typeface="Century Gothic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274734" y="5353061"/>
            <a:ext cx="850112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1400" dirty="0" smtClean="0">
                <a:latin typeface="Century Gothic" pitchFamily="34" charset="0"/>
              </a:rPr>
              <a:t>*   стаканчики, изготовленные по данной технологии и инновационной рецептуре</a:t>
            </a:r>
          </a:p>
          <a:p>
            <a:r>
              <a:rPr lang="ru-RU" sz="1400" dirty="0" smtClean="0">
                <a:latin typeface="Century Gothic" pitchFamily="34" charset="0"/>
              </a:rPr>
              <a:t>** в отличии от пластиковых стаканчиков и даже стаканчиков с маркировкой  «</a:t>
            </a:r>
            <a:r>
              <a:rPr lang="ru-RU" sz="1400" dirty="0" err="1" smtClean="0">
                <a:latin typeface="Century Gothic" pitchFamily="34" charset="0"/>
              </a:rPr>
              <a:t>биоразлагаемый</a:t>
            </a:r>
            <a:r>
              <a:rPr lang="ru-RU" sz="1400" dirty="0" smtClean="0">
                <a:latin typeface="Century Gothic" pitchFamily="34" charset="0"/>
              </a:rPr>
              <a:t>  пластик», которые  сохраняют структурную целостность, даже если они три года пролежали в земле</a:t>
            </a:r>
            <a:endParaRPr lang="ru-RU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itchFamily="34" charset="0"/>
            </a:endParaRPr>
          </a:p>
          <a:p>
            <a:endParaRPr lang="ru-RU" sz="14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070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 59"/>
          <p:cNvSpPr/>
          <p:nvPr/>
        </p:nvSpPr>
        <p:spPr>
          <a:xfrm>
            <a:off x="2846370" y="3067045"/>
            <a:ext cx="2130424" cy="2130424"/>
          </a:xfrm>
          <a:prstGeom prst="ellipse">
            <a:avLst/>
          </a:prstGeom>
          <a:gradFill rotWithShape="1">
            <a:gsLst>
              <a:gs pos="0">
                <a:srgbClr val="FFC000">
                  <a:alpha val="43000"/>
                </a:srgbClr>
              </a:gs>
              <a:gs pos="37000">
                <a:srgbClr val="7A9355">
                  <a:alpha val="66000"/>
                </a:srgbClr>
              </a:gs>
              <a:gs pos="100000">
                <a:srgbClr val="016AA3"/>
              </a:gs>
            </a:gsLst>
            <a:lin ang="2700000" scaled="1"/>
          </a:gradFill>
          <a:ln>
            <a:noFill/>
          </a:ln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219"/>
          <a:stretch>
            <a:fillRect/>
          </a:stretch>
        </p:blipFill>
        <p:spPr>
          <a:xfrm>
            <a:off x="-1" y="1546"/>
            <a:ext cx="10695587" cy="6637399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ctrTitle"/>
          </p:nvPr>
        </p:nvSpPr>
        <p:spPr>
          <a:xfrm>
            <a:off x="274602" y="280963"/>
            <a:ext cx="7286676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 rtl="0">
              <a:lnSpc>
                <a:spcPct val="100000"/>
              </a:lnSpc>
              <a:spcBef>
                <a:spcPts val="100"/>
              </a:spcBef>
            </a:pPr>
            <a:r>
              <a:rPr lang="ru-RU" sz="2800" kern="1200" dirty="0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  <a:t>Как </a:t>
            </a:r>
            <a:r>
              <a:rPr lang="ru-RU" sz="2800" kern="1200" dirty="0" err="1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  <a:t>биоразлагаемые</a:t>
            </a:r>
            <a:r>
              <a:rPr lang="ru-RU" sz="2800" kern="1200" dirty="0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  <a:t> </a:t>
            </a:r>
            <a:r>
              <a:rPr lang="ru-RU" sz="2800" kern="1200" dirty="0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  <a:t>стаканчики</a:t>
            </a:r>
            <a:r>
              <a:rPr lang="ru-RU" sz="2800" kern="1200" dirty="0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  <a:t> </a:t>
            </a:r>
            <a:r>
              <a:rPr lang="ru-RU" sz="2800" kern="1200" dirty="0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  <a:t>решают  проблему </a:t>
            </a:r>
            <a:endParaRPr lang="ru-RU" sz="2800" kern="1200" dirty="0">
              <a:solidFill>
                <a:srgbClr val="3947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+mn-ea"/>
              <a:cs typeface="+mn-cs"/>
            </a:endParaRPr>
          </a:p>
        </p:txBody>
      </p:sp>
      <p:pic>
        <p:nvPicPr>
          <p:cNvPr id="8" name="Picture 2" descr="C:\Users\yakush_ea\Desktop\ск10_белый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0044" y="315273"/>
            <a:ext cx="1052934" cy="520261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1940" y="348015"/>
            <a:ext cx="1207442" cy="466878"/>
          </a:xfrm>
          <a:prstGeom prst="rect">
            <a:avLst/>
          </a:prstGeom>
        </p:spPr>
      </p:pic>
      <p:grpSp>
        <p:nvGrpSpPr>
          <p:cNvPr id="63" name="Группа 62"/>
          <p:cNvGrpSpPr/>
          <p:nvPr/>
        </p:nvGrpSpPr>
        <p:grpSpPr>
          <a:xfrm>
            <a:off x="1131858" y="1495409"/>
            <a:ext cx="573088" cy="446700"/>
            <a:chOff x="660401" y="1739900"/>
            <a:chExt cx="573088" cy="446700"/>
          </a:xfrm>
        </p:grpSpPr>
        <p:sp>
          <p:nvSpPr>
            <p:cNvPr id="64" name="Овал 63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65" name="Овал 64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1131858" y="2281227"/>
            <a:ext cx="573088" cy="446700"/>
            <a:chOff x="660401" y="1739900"/>
            <a:chExt cx="573088" cy="446700"/>
          </a:xfrm>
        </p:grpSpPr>
        <p:sp>
          <p:nvSpPr>
            <p:cNvPr id="67" name="Овал 66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68" name="Овал 67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1131858" y="3138483"/>
            <a:ext cx="573088" cy="446700"/>
            <a:chOff x="660401" y="1739900"/>
            <a:chExt cx="573088" cy="446700"/>
          </a:xfrm>
        </p:grpSpPr>
        <p:sp>
          <p:nvSpPr>
            <p:cNvPr id="70" name="Овал 69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71" name="Овал 70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2060552" y="1281095"/>
            <a:ext cx="5643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основной компонент состава рецептуры -  отходы пищевой промышленности отруби </a:t>
            </a:r>
          </a:p>
          <a:p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2060552" y="2138351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альтернатива распространенным сегодня пластиковым стаканчикам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060552" y="3067045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помогут спасти множество деревьев и сократить количество отходов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203296" y="4067177"/>
            <a:ext cx="50006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Century Gothic" pitchFamily="34" charset="0"/>
              </a:rPr>
              <a:t>Подсчитано, что если только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1%</a:t>
            </a:r>
            <a:r>
              <a:rPr lang="ru-RU" dirty="0" smtClean="0">
                <a:latin typeface="Century Gothic" pitchFamily="34" charset="0"/>
              </a:rPr>
              <a:t> одноразовых кофейных чашек будут заменены их съедобными альтернативами, это приведет к экономии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более</a:t>
            </a:r>
            <a:r>
              <a:rPr lang="ru-RU" dirty="0" smtClean="0">
                <a:latin typeface="Century Gothic" pitchFamily="34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2 миллионов квадратных метров древесины, более 10 миллиардов литров питьевой воды и на 10 миллионов килограммов будет меньше отходов.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932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 59"/>
          <p:cNvSpPr/>
          <p:nvPr/>
        </p:nvSpPr>
        <p:spPr>
          <a:xfrm>
            <a:off x="2846370" y="3067045"/>
            <a:ext cx="2130424" cy="2130424"/>
          </a:xfrm>
          <a:prstGeom prst="ellipse">
            <a:avLst/>
          </a:prstGeom>
          <a:gradFill rotWithShape="1">
            <a:gsLst>
              <a:gs pos="0">
                <a:srgbClr val="FFC000">
                  <a:alpha val="43000"/>
                </a:srgbClr>
              </a:gs>
              <a:gs pos="37000">
                <a:srgbClr val="7A9355">
                  <a:alpha val="66000"/>
                </a:srgbClr>
              </a:gs>
              <a:gs pos="100000">
                <a:srgbClr val="016AA3"/>
              </a:gs>
            </a:gsLst>
            <a:lin ang="2700000" scaled="1"/>
          </a:gradFill>
          <a:ln>
            <a:noFill/>
          </a:ln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219"/>
          <a:stretch>
            <a:fillRect/>
          </a:stretch>
        </p:blipFill>
        <p:spPr>
          <a:xfrm>
            <a:off x="-2187" y="0"/>
            <a:ext cx="10695587" cy="6637399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ctrTitle"/>
          </p:nvPr>
        </p:nvSpPr>
        <p:spPr>
          <a:xfrm>
            <a:off x="0" y="209525"/>
            <a:ext cx="7561278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 rtl="0">
              <a:spcBef>
                <a:spcPts val="100"/>
              </a:spcBef>
            </a:pPr>
            <a:r>
              <a:rPr lang="ru-RU" sz="2800" kern="1200" dirty="0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  <a:t>Основные целевые </a:t>
            </a:r>
            <a:br>
              <a:rPr lang="ru-RU" sz="2800" kern="1200" dirty="0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</a:br>
            <a:r>
              <a:rPr lang="ru-RU" sz="2800" kern="1200" dirty="0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  <a:t>потребительские сегменты</a:t>
            </a:r>
            <a:endParaRPr lang="ru-RU" sz="2800" kern="1200" dirty="0">
              <a:solidFill>
                <a:srgbClr val="3947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+mn-ea"/>
              <a:cs typeface="+mn-cs"/>
            </a:endParaRPr>
          </a:p>
        </p:txBody>
      </p:sp>
      <p:pic>
        <p:nvPicPr>
          <p:cNvPr id="8" name="Picture 2" descr="C:\Users\yakush_ea\Desktop\ск10_белый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0044" y="315273"/>
            <a:ext cx="1052934" cy="520261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1940" y="348015"/>
            <a:ext cx="1207442" cy="466878"/>
          </a:xfrm>
          <a:prstGeom prst="rect">
            <a:avLst/>
          </a:prstGeom>
        </p:spPr>
      </p:pic>
      <p:grpSp>
        <p:nvGrpSpPr>
          <p:cNvPr id="3" name="Группа 62"/>
          <p:cNvGrpSpPr/>
          <p:nvPr/>
        </p:nvGrpSpPr>
        <p:grpSpPr>
          <a:xfrm>
            <a:off x="417478" y="1352533"/>
            <a:ext cx="573088" cy="446700"/>
            <a:chOff x="660401" y="1739900"/>
            <a:chExt cx="573088" cy="446700"/>
          </a:xfrm>
        </p:grpSpPr>
        <p:sp>
          <p:nvSpPr>
            <p:cNvPr id="64" name="Овал 63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65" name="Овал 64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grpSp>
        <p:nvGrpSpPr>
          <p:cNvPr id="4" name="Группа 65"/>
          <p:cNvGrpSpPr/>
          <p:nvPr/>
        </p:nvGrpSpPr>
        <p:grpSpPr>
          <a:xfrm>
            <a:off x="417478" y="1995475"/>
            <a:ext cx="573088" cy="446700"/>
            <a:chOff x="660401" y="1739900"/>
            <a:chExt cx="573088" cy="446700"/>
          </a:xfrm>
        </p:grpSpPr>
        <p:sp>
          <p:nvSpPr>
            <p:cNvPr id="67" name="Овал 66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68" name="Овал 67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grpSp>
        <p:nvGrpSpPr>
          <p:cNvPr id="5" name="Группа 68"/>
          <p:cNvGrpSpPr/>
          <p:nvPr/>
        </p:nvGrpSpPr>
        <p:grpSpPr>
          <a:xfrm>
            <a:off x="417478" y="2566979"/>
            <a:ext cx="573088" cy="446700"/>
            <a:chOff x="660401" y="1739900"/>
            <a:chExt cx="573088" cy="446700"/>
          </a:xfrm>
        </p:grpSpPr>
        <p:sp>
          <p:nvSpPr>
            <p:cNvPr id="70" name="Овал 69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71" name="Овал 70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1203296" y="1281095"/>
            <a:ext cx="692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кафе, кофейни, рестораны быстрого питания</a:t>
            </a:r>
            <a:endParaRPr lang="ru-RU" sz="2000" dirty="0">
              <a:latin typeface="Century Gothic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203296" y="1852599"/>
            <a:ext cx="5857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розничная и оптовая торговля продуктами питания, в том числе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онлайн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торговля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7478" y="3709987"/>
            <a:ext cx="607223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Потенциал развития огромный* 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Century Gothic" pitchFamily="34" charset="0"/>
              </a:rPr>
              <a:t>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продукт совсем плохо представлен на рынке страны и мира в целом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постоянно растущий спрос на эко товары и повышение сознательности и экологической культуры людей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уникальный продукт, способный изменить структуру рынка в своем сегменте в мире!</a:t>
            </a:r>
          </a:p>
          <a:p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* РФ: Рестораны, кафе, бары - 90000 штук, платежеспособный спрос составляет не менее 10% или 125 млрд. рублей. Розничная продажа чая и кофе в специализированных магазинах - 400 штук, платежеспособный спрос составляет не менее 10% или 300 млн. рублей.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2" name="Группа 62"/>
          <p:cNvGrpSpPr/>
          <p:nvPr/>
        </p:nvGrpSpPr>
        <p:grpSpPr>
          <a:xfrm>
            <a:off x="417478" y="3138483"/>
            <a:ext cx="573088" cy="446700"/>
            <a:chOff x="660401" y="1739900"/>
            <a:chExt cx="573088" cy="446700"/>
          </a:xfrm>
        </p:grpSpPr>
        <p:sp>
          <p:nvSpPr>
            <p:cNvPr id="23" name="Овал 22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4" name="Овал 23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1846238" y="3709987"/>
            <a:ext cx="457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1274734" y="3138483"/>
            <a:ext cx="314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АЗС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03296" y="2566979"/>
            <a:ext cx="41434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кейтеринговые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компании</a:t>
            </a:r>
          </a:p>
          <a:p>
            <a:endParaRPr lang="ru-RU" sz="2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932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87" y="1546"/>
            <a:ext cx="10695587" cy="7561304"/>
          </a:xfrm>
          <a:prstGeom prst="rect">
            <a:avLst/>
          </a:prstGeom>
        </p:spPr>
      </p:pic>
      <p:pic>
        <p:nvPicPr>
          <p:cNvPr id="11" name="Picture 2" descr="C:\Users\yakush_ea\Desktop\ск10_белый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2487" y="-1112629"/>
            <a:ext cx="1089373" cy="538265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75887" y="-1326532"/>
            <a:ext cx="1249229" cy="48303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03428" y="423839"/>
            <a:ext cx="5072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800" b="1" dirty="0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Косвенные конкуренты 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488916" y="1209656"/>
          <a:ext cx="9501255" cy="599029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900251"/>
                <a:gridCol w="1900251"/>
                <a:gridCol w="1900251"/>
                <a:gridCol w="1900251"/>
                <a:gridCol w="1900251"/>
              </a:tblGrid>
              <a:tr h="75866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</a:rPr>
                        <a:t>Критерий сравнения</a:t>
                      </a:r>
                      <a:endParaRPr lang="ru-RU" sz="12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</a:rPr>
                        <a:t>Сookie-cup</a:t>
                      </a:r>
                    </a:p>
                    <a:p>
                      <a:pPr algn="ctr" fontAlgn="base"/>
                      <a:r>
                        <a:rPr lang="ru-RU" sz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</a:rPr>
                        <a:t>Россия, Краснодар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</a:rPr>
                        <a:t>Lekorna</a:t>
                      </a:r>
                    </a:p>
                    <a:p>
                      <a:pPr algn="ctr" fontAlgn="base"/>
                      <a:r>
                        <a:rPr lang="ru-RU" sz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</a:rPr>
                        <a:t>Богодухов, Украина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</a:rPr>
                        <a:t>Nyamcup</a:t>
                      </a:r>
                    </a:p>
                    <a:p>
                      <a:pPr algn="ctr" fontAlgn="base"/>
                      <a:r>
                        <a:rPr lang="ru-RU" sz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</a:rPr>
                        <a:t>Россия, </a:t>
                      </a:r>
                      <a:endParaRPr lang="ru-RU" sz="1200" dirty="0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entury Gothic" pitchFamily="34" charset="0"/>
                        <a:ea typeface="Times New Roman"/>
                      </a:endParaRPr>
                    </a:p>
                    <a:p>
                      <a:pPr algn="ctr" fontAlgn="base"/>
                      <a:r>
                        <a:rPr lang="ru-RU" sz="120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</a:rPr>
                        <a:t>Санкт-Петербург</a:t>
                      </a:r>
                      <a:endParaRPr lang="ru-RU" sz="12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</a:rPr>
                        <a:t>Наша компания </a:t>
                      </a:r>
                      <a:r>
                        <a:rPr lang="en-US" sz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</a:rPr>
                        <a:t>DRINK&amp;EAT</a:t>
                      </a:r>
                      <a:endParaRPr lang="ru-RU" sz="12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751470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Уровень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производительности</a:t>
                      </a:r>
                      <a:endParaRPr lang="ru-RU" sz="1200" b="1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Низкий , ручное производство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Высокий, автоматизированная линия производства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Низкий , ручное производство</a:t>
                      </a:r>
                      <a:endParaRPr lang="ru-RU" sz="12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Средний, автоматизированное производство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90261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Объем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1 единицы продукции</a:t>
                      </a:r>
                      <a:endParaRPr lang="ru-RU" sz="1200" b="1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От 50 до 350 мл</a:t>
                      </a:r>
                      <a:endParaRPr lang="ru-RU" sz="12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Только 90 мл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От 50 до 350 мл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220 мл, самый "ходовой"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63830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Искажение/не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искажение вкуса напитков</a:t>
                      </a:r>
                      <a:endParaRPr lang="ru-RU" sz="1200" b="1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Не искажает вкус напитка</a:t>
                      </a:r>
                      <a:endParaRPr lang="ru-RU" sz="12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Кондитерская глазурь искажает вкус напитка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Не искажает вкус напитка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Не искажает вкус напитка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63830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Толщина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стенок продукции</a:t>
                      </a:r>
                      <a:endParaRPr lang="ru-RU" sz="1200" b="1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Толстые, что не всегда нравится конечному потребителю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Тонкие стенки 3 мм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Толстые, что не всегда нравится конечному потребителю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Тонкие стенки 3 мм, что улучшает вкусовые качества продукции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443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Срок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годности </a:t>
                      </a:r>
                      <a:endParaRPr lang="ru-RU" sz="1200" b="1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3 месяца</a:t>
                      </a:r>
                      <a:endParaRPr lang="ru-RU" sz="12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6 месяцев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3 месяца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6 месяцев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21589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Конечная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стоимость для потребителя</a:t>
                      </a:r>
                      <a:endParaRPr lang="ru-RU" sz="1200" b="1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70 -100 рублей</a:t>
                      </a:r>
                      <a:endParaRPr lang="ru-RU" sz="12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20-45 рублей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40 -100 рублей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 Самая низкая          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   15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- 25 рублей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770213">
                <a:tc>
                  <a:txBody>
                    <a:bodyPr/>
                    <a:lstStyle/>
                    <a:p>
                      <a:pPr fontAlgn="base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Прочие характеристики</a:t>
                      </a:r>
                      <a:endParaRPr lang="ru-RU" sz="1200" b="1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Отсутствие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нормативной документации о качестве продукции, отсутствие технических решений для автоматизации производства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Компания не поставляет продукцию на территорию Российской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Федерации.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Отсутствие фокуса на продажах данной позиции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Отсутствие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технических решений для автоматизации производства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Наличие технических решений для полной автоматизации производства, потенциал снижения себестоимости продукции</a:t>
                      </a:r>
                      <a:endParaRPr lang="ru-RU" sz="12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692889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87" y="1546"/>
            <a:ext cx="10695587" cy="7561304"/>
          </a:xfrm>
          <a:prstGeom prst="rect">
            <a:avLst/>
          </a:prstGeom>
        </p:spPr>
      </p:pic>
      <p:pic>
        <p:nvPicPr>
          <p:cNvPr id="11" name="Picture 2" descr="C:\Users\yakush_ea\Desktop\ск10_белый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2487" y="-1112629"/>
            <a:ext cx="1089373" cy="538265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75887" y="-1326532"/>
            <a:ext cx="1249229" cy="483035"/>
          </a:xfrm>
          <a:prstGeom prst="rect">
            <a:avLst/>
          </a:prstGeom>
        </p:spPr>
      </p:pic>
      <p:sp>
        <p:nvSpPr>
          <p:cNvPr id="22" name="Скругленный прямоугольник 21"/>
          <p:cNvSpPr/>
          <p:nvPr/>
        </p:nvSpPr>
        <p:spPr>
          <a:xfrm>
            <a:off x="274602" y="1138219"/>
            <a:ext cx="2500330" cy="857256"/>
          </a:xfrm>
          <a:prstGeom prst="roundRect">
            <a:avLst/>
          </a:prstGeom>
          <a:solidFill>
            <a:schemeClr val="accent5">
              <a:lumMod val="50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Пути коммерциализации проекта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60684" y="1138219"/>
            <a:ext cx="6786610" cy="857256"/>
          </a:xfrm>
          <a:prstGeom prst="roundRect">
            <a:avLst/>
          </a:prstGeom>
          <a:solidFill>
            <a:schemeClr val="accent5">
              <a:lumMod val="50000"/>
              <a:alpha val="82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entury Gothic" pitchFamily="34" charset="0"/>
              </a:rPr>
              <a:t>Фактические   результаты </a:t>
            </a:r>
            <a:endParaRPr lang="ru-RU" sz="1600" b="1" dirty="0">
              <a:latin typeface="Century Gothic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060684" y="2066913"/>
            <a:ext cx="6786610" cy="642942"/>
          </a:xfrm>
          <a:prstGeom prst="roundRect">
            <a:avLst/>
          </a:prstGeom>
          <a:solidFill>
            <a:schemeClr val="tx1">
              <a:lumMod val="75000"/>
              <a:lumOff val="25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1500" dirty="0" smtClean="0">
                <a:latin typeface="Century Gothic" pitchFamily="34" charset="0"/>
              </a:rPr>
              <a:t>Сформирована, уже более 20 партнеров (</a:t>
            </a:r>
            <a:r>
              <a:rPr lang="ru-RU" sz="1500" dirty="0" err="1" smtClean="0">
                <a:latin typeface="Century Gothic" pitchFamily="34" charset="0"/>
              </a:rPr>
              <a:t>дистрибьюторство</a:t>
            </a:r>
            <a:r>
              <a:rPr lang="ru-RU" sz="1500" dirty="0" smtClean="0">
                <a:latin typeface="Century Gothic" pitchFamily="34" charset="0"/>
              </a:rPr>
              <a:t>,</a:t>
            </a:r>
            <a:br>
              <a:rPr lang="ru-RU" sz="1500" dirty="0" smtClean="0">
                <a:latin typeface="Century Gothic" pitchFamily="34" charset="0"/>
              </a:rPr>
            </a:br>
            <a:r>
              <a:rPr lang="ru-RU" sz="1500" dirty="0" err="1" smtClean="0">
                <a:latin typeface="Century Gothic" pitchFamily="34" charset="0"/>
              </a:rPr>
              <a:t>дропшиппинг</a:t>
            </a:r>
            <a:r>
              <a:rPr lang="ru-RU" sz="1500" dirty="0" smtClean="0">
                <a:latin typeface="Century Gothic" pitchFamily="34" charset="0"/>
              </a:rPr>
              <a:t>)</a:t>
            </a:r>
            <a:br>
              <a:rPr lang="ru-RU" sz="1500" dirty="0" smtClean="0">
                <a:latin typeface="Century Gothic" pitchFamily="34" charset="0"/>
              </a:rPr>
            </a:br>
            <a:endParaRPr lang="ru-RU" sz="1500" dirty="0">
              <a:latin typeface="Century Gothic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060684" y="2781293"/>
            <a:ext cx="6786610" cy="714380"/>
          </a:xfrm>
          <a:prstGeom prst="roundRect">
            <a:avLst/>
          </a:prstGeom>
          <a:solidFill>
            <a:schemeClr val="tx1">
              <a:lumMod val="75000"/>
              <a:lumOff val="25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latin typeface="Century Gothic" pitchFamily="34" charset="0"/>
              </a:rPr>
              <a:t>Реализована </a:t>
            </a:r>
            <a:r>
              <a:rPr lang="ru-RU" sz="1500" dirty="0" err="1" smtClean="0">
                <a:latin typeface="Century Gothic" pitchFamily="34" charset="0"/>
              </a:rPr>
              <a:t>онлайн</a:t>
            </a:r>
            <a:r>
              <a:rPr lang="ru-RU" sz="1500" dirty="0" smtClean="0">
                <a:latin typeface="Century Gothic" pitchFamily="34" charset="0"/>
              </a:rPr>
              <a:t> продажа через </a:t>
            </a:r>
            <a:r>
              <a:rPr lang="ru-RU" sz="1500" dirty="0" err="1" smtClean="0">
                <a:latin typeface="Century Gothic" pitchFamily="34" charset="0"/>
              </a:rPr>
              <a:t>Вайлдберриз</a:t>
            </a:r>
            <a:r>
              <a:rPr lang="ru-RU" sz="1500" dirty="0" smtClean="0">
                <a:latin typeface="Century Gothic" pitchFamily="34" charset="0"/>
              </a:rPr>
              <a:t>, Озон, </a:t>
            </a:r>
            <a:r>
              <a:rPr lang="ru-RU" sz="1500" dirty="0" err="1" smtClean="0">
                <a:latin typeface="Century Gothic" pitchFamily="34" charset="0"/>
              </a:rPr>
              <a:t>Алибаба</a:t>
            </a:r>
            <a:r>
              <a:rPr lang="ru-RU" sz="1500" dirty="0" smtClean="0">
                <a:latin typeface="Century Gothic" pitchFamily="34" charset="0"/>
              </a:rPr>
              <a:t>, собственный сайт </a:t>
            </a:r>
            <a:r>
              <a:rPr lang="ru-RU" sz="1500" dirty="0" err="1" smtClean="0">
                <a:latin typeface="Century Gothic" pitchFamily="34" charset="0"/>
              </a:rPr>
              <a:t>drink-and-eat.com</a:t>
            </a:r>
            <a:r>
              <a:rPr lang="ru-RU" sz="1500" dirty="0" smtClean="0">
                <a:latin typeface="Century Gothic" pitchFamily="34" charset="0"/>
              </a:rPr>
              <a:t> и соц. сети</a:t>
            </a:r>
            <a:endParaRPr lang="ru-RU" sz="1500" dirty="0">
              <a:latin typeface="Century Gothic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060684" y="3567111"/>
            <a:ext cx="6786610" cy="785818"/>
          </a:xfrm>
          <a:prstGeom prst="roundRect">
            <a:avLst/>
          </a:prstGeom>
          <a:solidFill>
            <a:schemeClr val="tx1">
              <a:lumMod val="75000"/>
              <a:lumOff val="25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Century Gothic" pitchFamily="34" charset="0"/>
              </a:rPr>
              <a:t>Заключены долгосрочные договора с рядом предприятий общественного питания.</a:t>
            </a:r>
            <a:endParaRPr lang="ru-RU" sz="1600" dirty="0">
              <a:latin typeface="Century Gothic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74602" y="2138351"/>
            <a:ext cx="2500330" cy="571504"/>
          </a:xfrm>
          <a:prstGeom prst="roundRect">
            <a:avLst/>
          </a:prstGeom>
          <a:solidFill>
            <a:schemeClr val="accent3">
              <a:lumMod val="50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Century Gothic" pitchFamily="34" charset="0"/>
              </a:rPr>
              <a:t>Дистрибьюторская сеть</a:t>
            </a:r>
            <a:endParaRPr lang="ru-RU" sz="1600" dirty="0">
              <a:latin typeface="Century Gothic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74602" y="2781293"/>
            <a:ext cx="2500330" cy="642942"/>
          </a:xfrm>
          <a:prstGeom prst="roundRect">
            <a:avLst/>
          </a:prstGeom>
          <a:solidFill>
            <a:schemeClr val="accent3">
              <a:lumMod val="50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Century Gothic" pitchFamily="34" charset="0"/>
              </a:rPr>
              <a:t>Онлайн</a:t>
            </a:r>
            <a:r>
              <a:rPr lang="ru-RU" sz="1600" dirty="0" smtClean="0">
                <a:latin typeface="Century Gothic" pitchFamily="34" charset="0"/>
              </a:rPr>
              <a:t> торговля</a:t>
            </a:r>
            <a:endParaRPr lang="ru-RU" sz="1600" dirty="0">
              <a:latin typeface="Century Gothic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74602" y="3495673"/>
            <a:ext cx="2500330" cy="857256"/>
          </a:xfrm>
          <a:prstGeom prst="roundRect">
            <a:avLst/>
          </a:prstGeom>
          <a:solidFill>
            <a:schemeClr val="accent3">
              <a:lumMod val="50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latin typeface="Century Gothic" pitchFamily="34" charset="0"/>
              </a:rPr>
              <a:t>Долгосрочные договора с крупными покупателями</a:t>
            </a:r>
            <a:endParaRPr lang="ru-RU" sz="1500" dirty="0">
              <a:latin typeface="Century Gothic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060684" y="4424367"/>
            <a:ext cx="6786610" cy="1000132"/>
          </a:xfrm>
          <a:prstGeom prst="roundRect">
            <a:avLst/>
          </a:prstGeom>
          <a:solidFill>
            <a:schemeClr val="tx1">
              <a:lumMod val="75000"/>
              <a:lumOff val="25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Century Gothic" pitchFamily="34" charset="0"/>
              </a:rPr>
              <a:t>Осуществлены поставки в Казахстан, Беларусь. Ведутся переговоры с представителями Монголии, Сингапура, Молдовы, Таджикистана, Бахрейна.</a:t>
            </a:r>
            <a:endParaRPr lang="ru-RU" sz="1600" dirty="0">
              <a:latin typeface="Century Gothic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60684" y="5495937"/>
            <a:ext cx="6786610" cy="1071570"/>
          </a:xfrm>
          <a:prstGeom prst="roundRect">
            <a:avLst/>
          </a:prstGeom>
          <a:solidFill>
            <a:schemeClr val="tx1">
              <a:lumMod val="75000"/>
              <a:lumOff val="25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latin typeface="Century Gothic" pitchFamily="34" charset="0"/>
              </a:rPr>
              <a:t>Размещены карточки продукции на Портале поставщиков </a:t>
            </a:r>
            <a:r>
              <a:rPr lang="ru-RU" sz="1500" dirty="0" err="1" smtClean="0">
                <a:latin typeface="Century Gothic" pitchFamily="34" charset="0"/>
              </a:rPr>
              <a:t>zakupki.mos.ru</a:t>
            </a:r>
            <a:r>
              <a:rPr lang="ru-RU" sz="1500" dirty="0" smtClean="0">
                <a:latin typeface="Century Gothic" pitchFamily="34" charset="0"/>
              </a:rPr>
              <a:t>, успешно пройден семинар-практикум  "Осуществление закупок малого объема на портале поставщиков"</a:t>
            </a:r>
            <a:endParaRPr lang="ru-RU" sz="1500" dirty="0">
              <a:latin typeface="Century Gothic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060684" y="6638945"/>
            <a:ext cx="6786610" cy="571504"/>
          </a:xfrm>
          <a:prstGeom prst="roundRect">
            <a:avLst/>
          </a:prstGeom>
          <a:solidFill>
            <a:schemeClr val="tx1">
              <a:lumMod val="75000"/>
              <a:lumOff val="25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entury Gothic" pitchFamily="34" charset="0"/>
              </a:rPr>
              <a:t>Coffee Tea Cacao Russian Expo 2020 coffeetearusexpo.ru</a:t>
            </a:r>
            <a:br>
              <a:rPr lang="en-US" sz="1600" dirty="0" smtClean="0">
                <a:latin typeface="Century Gothic" pitchFamily="34" charset="0"/>
              </a:rPr>
            </a:br>
            <a:endParaRPr lang="ru-RU" sz="1600" dirty="0">
              <a:latin typeface="Century Gothic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74602" y="4424367"/>
            <a:ext cx="2500330" cy="928694"/>
          </a:xfrm>
          <a:prstGeom prst="roundRect">
            <a:avLst/>
          </a:prstGeom>
          <a:solidFill>
            <a:schemeClr val="accent3">
              <a:lumMod val="50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Century Gothic" pitchFamily="34" charset="0"/>
              </a:rPr>
              <a:t>Экспортные поставки</a:t>
            </a:r>
            <a:endParaRPr lang="ru-RU" sz="1600" dirty="0">
              <a:latin typeface="Century Gothic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4602" y="5424499"/>
            <a:ext cx="2500330" cy="857256"/>
          </a:xfrm>
          <a:prstGeom prst="roundRect">
            <a:avLst/>
          </a:prstGeom>
          <a:solidFill>
            <a:schemeClr val="accent3">
              <a:lumMod val="50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Century Gothic" pitchFamily="34" charset="0"/>
              </a:rPr>
              <a:t>Участие в государственных закупках</a:t>
            </a:r>
            <a:endParaRPr lang="ru-RU" sz="1600" dirty="0">
              <a:latin typeface="Century Gothic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74602" y="6353193"/>
            <a:ext cx="2500330" cy="857256"/>
          </a:xfrm>
          <a:prstGeom prst="roundRect">
            <a:avLst/>
          </a:prstGeom>
          <a:solidFill>
            <a:schemeClr val="accent3">
              <a:lumMod val="50000"/>
              <a:alpha val="8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latin typeface="Century Gothic" pitchFamily="34" charset="0"/>
              </a:rPr>
              <a:t>Участие в выставках, тематических конференциях</a:t>
            </a:r>
            <a:endParaRPr lang="ru-RU" sz="15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28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87" y="1546"/>
            <a:ext cx="10695587" cy="7561304"/>
          </a:xfrm>
          <a:prstGeom prst="rect">
            <a:avLst/>
          </a:prstGeom>
        </p:spPr>
      </p:pic>
      <p:pic>
        <p:nvPicPr>
          <p:cNvPr id="11" name="Picture 2" descr="C:\Users\yakush_ea\Desktop\ск10_белый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2487" y="-1112629"/>
            <a:ext cx="1089373" cy="538265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75887" y="-1326532"/>
            <a:ext cx="1249229" cy="48303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89048" y="781029"/>
            <a:ext cx="6715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800" b="1" dirty="0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Планируемые показатели проекта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703230" y="1924037"/>
          <a:ext cx="8286807" cy="307183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857652"/>
                <a:gridCol w="2214578"/>
                <a:gridCol w="2214577"/>
              </a:tblGrid>
              <a:tr h="898990"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Показатели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2021 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2022 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86895">
                <a:tc>
                  <a:txBody>
                    <a:bodyPr/>
                    <a:lstStyle/>
                    <a:p>
                      <a:pPr marL="0" fontAlgn="base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Производительность в год , ед.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1 200 000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9 000 000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89">
                <a:tc>
                  <a:txBody>
                    <a:bodyPr/>
                    <a:lstStyle/>
                    <a:p>
                      <a:pPr marL="0" fontAlgn="base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Первоначальные инвестиции,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1 000 000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10 000 000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fontAlgn="base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Выручка от продажи продукции,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24 000 000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180 000 000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fontAlgn="base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Полная себестоимость продукции,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18 000 000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135 000 000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fontAlgn="base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Прибыль от продажи,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6 000 000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45 000 000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fontAlgn="base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Рентабельность продаж,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  <a:cs typeface="+mn-cs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31792" y="5638813"/>
            <a:ext cx="9144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Окупаемость затрат проекта = 5,2  месяца </a:t>
            </a:r>
          </a:p>
          <a:p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2889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 59"/>
          <p:cNvSpPr/>
          <p:nvPr/>
        </p:nvSpPr>
        <p:spPr>
          <a:xfrm>
            <a:off x="2846370" y="3067045"/>
            <a:ext cx="2130424" cy="2130424"/>
          </a:xfrm>
          <a:prstGeom prst="ellipse">
            <a:avLst/>
          </a:prstGeom>
          <a:gradFill rotWithShape="1">
            <a:gsLst>
              <a:gs pos="0">
                <a:srgbClr val="FFC000">
                  <a:alpha val="43000"/>
                </a:srgbClr>
              </a:gs>
              <a:gs pos="37000">
                <a:srgbClr val="7A9355">
                  <a:alpha val="66000"/>
                </a:srgbClr>
              </a:gs>
              <a:gs pos="100000">
                <a:srgbClr val="016AA3"/>
              </a:gs>
            </a:gsLst>
            <a:lin ang="2700000" scaled="1"/>
          </a:gradFill>
          <a:ln>
            <a:noFill/>
          </a:ln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219"/>
          <a:stretch>
            <a:fillRect/>
          </a:stretch>
        </p:blipFill>
        <p:spPr>
          <a:xfrm>
            <a:off x="846106" y="0"/>
            <a:ext cx="10695587" cy="6637399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ctrTitle"/>
          </p:nvPr>
        </p:nvSpPr>
        <p:spPr>
          <a:xfrm>
            <a:off x="274602" y="566715"/>
            <a:ext cx="72866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 rtl="0">
              <a:lnSpc>
                <a:spcPct val="100000"/>
              </a:lnSpc>
              <a:spcBef>
                <a:spcPts val="100"/>
              </a:spcBef>
            </a:pPr>
            <a:r>
              <a:rPr lang="ru-RU" sz="2800" kern="1200" dirty="0" smtClean="0">
                <a:solidFill>
                  <a:srgbClr val="3947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  <a:t>Команда проекта</a:t>
            </a:r>
            <a:endParaRPr lang="ru-RU" sz="2800" kern="1200" dirty="0">
              <a:solidFill>
                <a:srgbClr val="3947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+mn-ea"/>
              <a:cs typeface="+mn-cs"/>
            </a:endParaRPr>
          </a:p>
        </p:txBody>
      </p:sp>
      <p:pic>
        <p:nvPicPr>
          <p:cNvPr id="8" name="Picture 2" descr="C:\Users\yakush_ea\Desktop\ск10_белый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0044" y="315273"/>
            <a:ext cx="1052934" cy="520261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1940" y="348015"/>
            <a:ext cx="1207442" cy="466878"/>
          </a:xfrm>
          <a:prstGeom prst="rect">
            <a:avLst/>
          </a:prstGeom>
        </p:spPr>
      </p:pic>
      <p:grpSp>
        <p:nvGrpSpPr>
          <p:cNvPr id="3" name="Группа 62"/>
          <p:cNvGrpSpPr/>
          <p:nvPr/>
        </p:nvGrpSpPr>
        <p:grpSpPr>
          <a:xfrm>
            <a:off x="1203296" y="1781161"/>
            <a:ext cx="357190" cy="285752"/>
            <a:chOff x="660401" y="1739900"/>
            <a:chExt cx="573088" cy="446700"/>
          </a:xfrm>
        </p:grpSpPr>
        <p:sp>
          <p:nvSpPr>
            <p:cNvPr id="64" name="Овал 63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65" name="Овал 64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grpSp>
        <p:nvGrpSpPr>
          <p:cNvPr id="4" name="Группа 65"/>
          <p:cNvGrpSpPr/>
          <p:nvPr/>
        </p:nvGrpSpPr>
        <p:grpSpPr>
          <a:xfrm>
            <a:off x="1203296" y="2281227"/>
            <a:ext cx="357190" cy="285752"/>
            <a:chOff x="660401" y="1739900"/>
            <a:chExt cx="573088" cy="446700"/>
          </a:xfrm>
        </p:grpSpPr>
        <p:sp>
          <p:nvSpPr>
            <p:cNvPr id="67" name="Овал 66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68" name="Овал 67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1989114" y="1709723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Century Gothic" pitchFamily="34" charset="0"/>
              </a:rPr>
              <a:t>к.э.н</a:t>
            </a:r>
            <a:r>
              <a:rPr lang="ru-RU" dirty="0" smtClean="0">
                <a:latin typeface="Century Gothic" pitchFamily="34" charset="0"/>
              </a:rPr>
              <a:t>, практикующий экономист- бухгалтер </a:t>
            </a:r>
            <a:endParaRPr lang="ru-RU" dirty="0">
              <a:latin typeface="Century Gothic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989114" y="2209789"/>
            <a:ext cx="607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entury Gothic" pitchFamily="34" charset="0"/>
              </a:rPr>
              <a:t>опыт предпринимательской деятельности - 4 года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989114" y="2709855"/>
            <a:ext cx="5500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ury Gothic" pitchFamily="34" charset="0"/>
              </a:rPr>
              <a:t>c</a:t>
            </a:r>
            <a:r>
              <a:rPr lang="ru-RU" dirty="0" smtClean="0">
                <a:latin typeface="Century Gothic" pitchFamily="34" charset="0"/>
              </a:rPr>
              <a:t> 2019 успешная реализации проекта "Вафельные стаканчики для кофе DRINK&amp;EAT"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89114" y="1209657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Воронкова Екатерина Николаевна 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23" name="Группа 65"/>
          <p:cNvGrpSpPr/>
          <p:nvPr/>
        </p:nvGrpSpPr>
        <p:grpSpPr>
          <a:xfrm>
            <a:off x="1203296" y="2852731"/>
            <a:ext cx="357190" cy="285752"/>
            <a:chOff x="660401" y="1739900"/>
            <a:chExt cx="573088" cy="446700"/>
          </a:xfrm>
        </p:grpSpPr>
        <p:sp>
          <p:nvSpPr>
            <p:cNvPr id="24" name="Овал 23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5" name="Овал 24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060552" y="4067177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Воронков Михаил Геннадьевич</a:t>
            </a:r>
          </a:p>
        </p:txBody>
      </p:sp>
      <p:grpSp>
        <p:nvGrpSpPr>
          <p:cNvPr id="27" name="Группа 62"/>
          <p:cNvGrpSpPr/>
          <p:nvPr/>
        </p:nvGrpSpPr>
        <p:grpSpPr>
          <a:xfrm>
            <a:off x="1203296" y="4781557"/>
            <a:ext cx="357190" cy="285752"/>
            <a:chOff x="660401" y="1739900"/>
            <a:chExt cx="573088" cy="446700"/>
          </a:xfrm>
        </p:grpSpPr>
        <p:sp>
          <p:nvSpPr>
            <p:cNvPr id="28" name="Овал 27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29" name="Овал 28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989114" y="4638681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entury Gothic" pitchFamily="34" charset="0"/>
              </a:rPr>
              <a:t>высшее экономическое и инженерно-техническое образование</a:t>
            </a:r>
            <a:endParaRPr lang="ru-RU" dirty="0">
              <a:latin typeface="Century Gothic" pitchFamily="34" charset="0"/>
            </a:endParaRPr>
          </a:p>
        </p:txBody>
      </p:sp>
      <p:grpSp>
        <p:nvGrpSpPr>
          <p:cNvPr id="31" name="Группа 62"/>
          <p:cNvGrpSpPr/>
          <p:nvPr/>
        </p:nvGrpSpPr>
        <p:grpSpPr>
          <a:xfrm>
            <a:off x="1203296" y="5424499"/>
            <a:ext cx="357190" cy="285752"/>
            <a:chOff x="660401" y="1739900"/>
            <a:chExt cx="573088" cy="446700"/>
          </a:xfrm>
        </p:grpSpPr>
        <p:sp>
          <p:nvSpPr>
            <p:cNvPr id="32" name="Овал 31"/>
            <p:cNvSpPr/>
            <p:nvPr/>
          </p:nvSpPr>
          <p:spPr>
            <a:xfrm>
              <a:off x="660401" y="1739900"/>
              <a:ext cx="446700" cy="446700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64000">
                  <a:srgbClr val="00697C">
                    <a:lumMod val="25000"/>
                  </a:srgbClr>
                </a:gs>
              </a:gsLst>
              <a:lin ang="13500000" scaled="1"/>
            </a:gradFill>
            <a:ln>
              <a:noFill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  <p:sp>
          <p:nvSpPr>
            <p:cNvPr id="33" name="Овал 32"/>
            <p:cNvSpPr/>
            <p:nvPr/>
          </p:nvSpPr>
          <p:spPr>
            <a:xfrm>
              <a:off x="786789" y="1739900"/>
              <a:ext cx="446700" cy="446700"/>
            </a:xfrm>
            <a:prstGeom prst="ellipse">
              <a:avLst/>
            </a:prstGeom>
            <a:noFill/>
            <a:ln w="19050" cap="flat">
              <a:solidFill>
                <a:srgbClr val="9AD4D6"/>
              </a:solidFill>
              <a:miter/>
            </a:ln>
          </p:spPr>
          <p:txBody>
            <a:bodyPr wrap="square" lIns="91440" tIns="45720" rIns="91440" bIns="45720" anchor="ctr"/>
            <a:lstStyle>
              <a:lvl1pPr lvl="0">
                <a:defRPr/>
              </a:lvl1pPr>
            </a:lstStyle>
            <a:p>
              <a:endParaRPr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989114" y="5353061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ury Gothic" pitchFamily="34" charset="0"/>
              </a:rPr>
              <a:t>c</a:t>
            </a:r>
            <a:r>
              <a:rPr lang="ru-RU" dirty="0" smtClean="0">
                <a:latin typeface="Century Gothic" pitchFamily="34" charset="0"/>
              </a:rPr>
              <a:t> 2019 успешная реализации проекта "Вафельные стаканчики для кофе DRINK&amp;EAT"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35" name="Рисунок 34"/>
          <p:cNvPicPr/>
          <p:nvPr/>
        </p:nvPicPr>
        <p:blipFill>
          <a:blip r:embed="rId5" cstate="print">
            <a:duotone>
              <a:prstClr val="black"/>
              <a:schemeClr val="bg2">
                <a:lumMod val="2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1203296" y="6853259"/>
            <a:ext cx="285752" cy="28575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060552" y="6781821"/>
            <a:ext cx="314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</a:rPr>
              <a:t>drink-and-eat.com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932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2073</TotalTime>
  <Words>951</Words>
  <Application>Microsoft Office PowerPoint</Application>
  <PresentationFormat>Произвольный</PresentationFormat>
  <Paragraphs>141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ПРОИЗВОДСТВО СЪЕДОБНЫХ биоразлагаемых контейнеров                 для  напитков и продуктов питания  </vt:lpstr>
      <vt:lpstr>Слайд 2</vt:lpstr>
      <vt:lpstr>Слайд 3</vt:lpstr>
      <vt:lpstr>Слайд 4</vt:lpstr>
      <vt:lpstr>Как биоразлагаемые стаканчики решают  проблему </vt:lpstr>
      <vt:lpstr>Основные целевые  потребительские сегменты</vt:lpstr>
      <vt:lpstr>Слайд 7</vt:lpstr>
      <vt:lpstr>Слайд 8</vt:lpstr>
      <vt:lpstr>Слайд 9</vt:lpstr>
      <vt:lpstr>Команда проекта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ПРЕДЛОЖЕНИЕ ПО КРЕАТИВНЫМ  СПЕЦПРОЕКТАМ</dc:title>
  <dc:creator>Якуш Евгения А.</dc:creator>
  <cp:lastModifiedBy>админ</cp:lastModifiedBy>
  <cp:revision>141</cp:revision>
  <dcterms:created xsi:type="dcterms:W3CDTF">2020-02-18T09:13:26Z</dcterms:created>
  <dcterms:modified xsi:type="dcterms:W3CDTF">2020-08-24T05:14:27Z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2020-02-18T00:00:00Z</vt:filetime>
  </property>
  <property fmtid="{D5CDD505-2E9C-101B-9397-08002B2CF9AE}" pid="3" name="Creator">
    <vt:lpwstr>Adobe InDesign 15.0 (Windows)</vt:lpwstr>
  </property>
  <property fmtid="{D5CDD505-2E9C-101B-9397-08002B2CF9AE}" pid="4" name="LastSaved">
    <vt:filetime>2020-02-18T00:00:00Z</vt:filetime>
  </property>
</Properties>
</file>