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302" r:id="rId2"/>
    <p:sldId id="293" r:id="rId3"/>
    <p:sldId id="294" r:id="rId4"/>
    <p:sldId id="311" r:id="rId5"/>
    <p:sldId id="307" r:id="rId6"/>
    <p:sldId id="312" r:id="rId7"/>
    <p:sldId id="310" r:id="rId8"/>
    <p:sldId id="304" r:id="rId9"/>
    <p:sldId id="305" r:id="rId10"/>
    <p:sldId id="309" r:id="rId11"/>
    <p:sldId id="308"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63273" autoAdjust="0"/>
  </p:normalViewPr>
  <p:slideViewPr>
    <p:cSldViewPr snapToGrid="0">
      <p:cViewPr varScale="1">
        <p:scale>
          <a:sx n="89" d="100"/>
          <a:sy n="89" d="100"/>
        </p:scale>
        <p:origin x="619"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736AE5-80DE-464A-9F8C-656755E390EF}" type="datetimeFigureOut">
              <a:rPr lang="ru-RU" smtClean="0"/>
              <a:t>30.07.2021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7C1367-0DD3-4224-BA06-A6946D68B84A}" type="slidenum">
              <a:rPr lang="ru-RU" smtClean="0"/>
              <a:t>‹#›</a:t>
            </a:fld>
            <a:endParaRPr lang="ru-RU"/>
          </a:p>
        </p:txBody>
      </p:sp>
    </p:spTree>
    <p:extLst>
      <p:ext uri="{BB962C8B-B14F-4D97-AF65-F5344CB8AC3E}">
        <p14:creationId xmlns:p14="http://schemas.microsoft.com/office/powerpoint/2010/main" val="1856975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757C1367-0DD3-4224-BA06-A6946D68B84A}" type="slidenum">
              <a:rPr lang="ru-RU" smtClean="0"/>
              <a:t>1</a:t>
            </a:fld>
            <a:endParaRPr lang="ru-RU"/>
          </a:p>
        </p:txBody>
      </p:sp>
    </p:spTree>
    <p:extLst>
      <p:ext uri="{BB962C8B-B14F-4D97-AF65-F5344CB8AC3E}">
        <p14:creationId xmlns:p14="http://schemas.microsoft.com/office/powerpoint/2010/main" val="3873904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r>
              <a:rPr lang="ru-RU" sz="1200" kern="1200" dirty="0">
                <a:solidFill>
                  <a:schemeClr val="tx1"/>
                </a:solidFill>
                <a:effectLst/>
                <a:latin typeface="+mn-lt"/>
                <a:ea typeface="+mn-ea"/>
                <a:cs typeface="+mn-cs"/>
              </a:rPr>
              <a:t>Задача </a:t>
            </a:r>
            <a:r>
              <a:rPr lang="ru-RU" sz="1200" kern="1200" dirty="0" err="1">
                <a:solidFill>
                  <a:schemeClr val="tx1"/>
                </a:solidFill>
                <a:effectLst/>
                <a:latin typeface="+mn-lt"/>
                <a:ea typeface="+mn-ea"/>
                <a:cs typeface="+mn-cs"/>
              </a:rPr>
              <a:t>энергоэффективности</a:t>
            </a:r>
            <a:r>
              <a:rPr lang="ru-RU" sz="1200" kern="1200" dirty="0">
                <a:solidFill>
                  <a:schemeClr val="tx1"/>
                </a:solidFill>
                <a:effectLst/>
                <a:latin typeface="+mn-lt"/>
                <a:ea typeface="+mn-ea"/>
                <a:cs typeface="+mn-cs"/>
              </a:rPr>
              <a:t> – это фундаментальная задача энергетики. Она была, есть и всегда будет актуальной. Полностью устранить потери нельзя, их можно </a:t>
            </a:r>
            <a:r>
              <a:rPr lang="ru-RU" sz="1200" kern="1200" dirty="0" smtClean="0">
                <a:solidFill>
                  <a:schemeClr val="tx1"/>
                </a:solidFill>
                <a:effectLst/>
                <a:latin typeface="+mn-lt"/>
                <a:ea typeface="+mn-ea"/>
                <a:cs typeface="+mn-cs"/>
              </a:rPr>
              <a:t>только минимизировать</a:t>
            </a:r>
            <a:r>
              <a:rPr lang="ru-RU" sz="1200" kern="1200" dirty="0">
                <a:solidFill>
                  <a:schemeClr val="tx1"/>
                </a:solidFill>
                <a:effectLst/>
                <a:latin typeface="+mn-lt"/>
                <a:ea typeface="+mn-ea"/>
                <a:cs typeface="+mn-cs"/>
              </a:rPr>
              <a:t>. При этом, ищется оптимальный компромисс между стоимостью потерь и затратами на их минимизацию. Этой задачей занимаются:</a:t>
            </a:r>
          </a:p>
          <a:p>
            <a:pPr lvl="0"/>
            <a:r>
              <a:rPr lang="ru-RU" sz="1200" kern="1200" dirty="0">
                <a:solidFill>
                  <a:schemeClr val="tx1"/>
                </a:solidFill>
                <a:effectLst/>
                <a:latin typeface="+mn-lt"/>
                <a:ea typeface="+mn-ea"/>
                <a:cs typeface="+mn-cs"/>
              </a:rPr>
              <a:t> - на уровне государства, нормируя потери электроэнергии;</a:t>
            </a:r>
          </a:p>
          <a:p>
            <a:pPr lvl="0"/>
            <a:r>
              <a:rPr lang="ru-RU" sz="1200" kern="1200" dirty="0">
                <a:solidFill>
                  <a:schemeClr val="tx1"/>
                </a:solidFill>
                <a:effectLst/>
                <a:latin typeface="+mn-lt"/>
                <a:ea typeface="+mn-ea"/>
                <a:cs typeface="+mn-cs"/>
              </a:rPr>
              <a:t> - на уровне бизнеса, инвестируя деньги в программы </a:t>
            </a:r>
            <a:r>
              <a:rPr lang="ru-RU" sz="1200" kern="1200" dirty="0" err="1">
                <a:solidFill>
                  <a:schemeClr val="tx1"/>
                </a:solidFill>
                <a:effectLst/>
                <a:latin typeface="+mn-lt"/>
                <a:ea typeface="+mn-ea"/>
                <a:cs typeface="+mn-cs"/>
              </a:rPr>
              <a:t>энергоэффективности</a:t>
            </a:r>
            <a:r>
              <a:rPr lang="ru-RU" sz="1200" kern="1200" dirty="0">
                <a:solidFill>
                  <a:schemeClr val="tx1"/>
                </a:solidFill>
                <a:effectLst/>
                <a:latin typeface="+mn-lt"/>
                <a:ea typeface="+mn-ea"/>
                <a:cs typeface="+mn-cs"/>
              </a:rPr>
              <a:t>;</a:t>
            </a:r>
          </a:p>
          <a:p>
            <a:pPr lvl="0"/>
            <a:r>
              <a:rPr lang="ru-RU" sz="1200" kern="1200" dirty="0">
                <a:solidFill>
                  <a:schemeClr val="tx1"/>
                </a:solidFill>
                <a:effectLst/>
                <a:latin typeface="+mn-lt"/>
                <a:ea typeface="+mn-ea"/>
                <a:cs typeface="+mn-cs"/>
              </a:rPr>
              <a:t> - на уровне научного сообщества, разрабатывая новые решения и технологии.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Давайте взглянем на усредненную структуру потерь, на основе данных американского института энергетики (</a:t>
            </a:r>
            <a:r>
              <a:rPr lang="en-US" sz="1200" kern="1200" dirty="0">
                <a:solidFill>
                  <a:schemeClr val="tx1"/>
                </a:solidFill>
                <a:effectLst/>
                <a:latin typeface="+mn-lt"/>
                <a:ea typeface="+mn-ea"/>
                <a:cs typeface="+mn-cs"/>
              </a:rPr>
              <a:t>EPRI</a:t>
            </a:r>
            <a:r>
              <a:rPr lang="ru-RU" sz="1200" kern="1200" dirty="0">
                <a:solidFill>
                  <a:schemeClr val="tx1"/>
                </a:solidFill>
                <a:effectLst/>
                <a:latin typeface="+mn-lt"/>
                <a:ea typeface="+mn-ea"/>
                <a:cs typeface="+mn-cs"/>
              </a:rPr>
              <a:t>). Основная доля потерь приходится на сети низкого напряжения</a:t>
            </a:r>
            <a:r>
              <a:rPr lang="ru-RU" sz="1200" kern="1200" dirty="0" smtClean="0">
                <a:solidFill>
                  <a:schemeClr val="tx1"/>
                </a:solidFill>
                <a:effectLst/>
                <a:latin typeface="+mn-lt"/>
                <a:ea typeface="+mn-ea"/>
                <a:cs typeface="+mn-cs"/>
              </a:rPr>
              <a:t>. Т.к. нашим решением мы также определяем потери в трансформаторе, то мы немного вторгаемся в область среднего напряжения. </a:t>
            </a:r>
            <a:r>
              <a:rPr lang="ru-RU" sz="1200" kern="1200" dirty="0">
                <a:solidFill>
                  <a:schemeClr val="tx1"/>
                </a:solidFill>
                <a:effectLst/>
                <a:latin typeface="+mn-lt"/>
                <a:ea typeface="+mn-ea"/>
                <a:cs typeface="+mn-cs"/>
              </a:rPr>
              <a:t>Если, в свою очередь структурировать потери в сети низкого напряжения, то мы </a:t>
            </a:r>
            <a:r>
              <a:rPr lang="ru-RU" sz="1200" kern="1200" dirty="0" smtClean="0">
                <a:solidFill>
                  <a:schemeClr val="tx1"/>
                </a:solidFill>
                <a:effectLst/>
                <a:latin typeface="+mn-lt"/>
                <a:ea typeface="+mn-ea"/>
                <a:cs typeface="+mn-cs"/>
              </a:rPr>
              <a:t>увидим, что кроме технических потерь в линиях и трансформаторе присутствует большая доля неучтенного потребления и методической погрешности, которые не позволяют локализовать очаги потерь. </a:t>
            </a:r>
            <a:endParaRPr lang="ru-RU" sz="1200" kern="1200" dirty="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Сейчас </a:t>
            </a:r>
            <a:r>
              <a:rPr lang="ru-RU" sz="1200" kern="1200" dirty="0">
                <a:solidFill>
                  <a:schemeClr val="tx1"/>
                </a:solidFill>
                <a:effectLst/>
                <a:latin typeface="+mn-lt"/>
                <a:ea typeface="+mn-ea"/>
                <a:cs typeface="+mn-cs"/>
              </a:rPr>
              <a:t>повсеместно внедряются умные счетчики и у нас, и за </a:t>
            </a:r>
            <a:r>
              <a:rPr lang="ru-RU" sz="1200" kern="1200" dirty="0" smtClean="0">
                <a:solidFill>
                  <a:schemeClr val="tx1"/>
                </a:solidFill>
                <a:effectLst/>
                <a:latin typeface="+mn-lt"/>
                <a:ea typeface="+mn-ea"/>
                <a:cs typeface="+mn-cs"/>
              </a:rPr>
              <a:t>рубежом. Они </a:t>
            </a:r>
            <a:r>
              <a:rPr lang="ru-RU" sz="1200" kern="1200" dirty="0">
                <a:solidFill>
                  <a:schemeClr val="tx1"/>
                </a:solidFill>
                <a:effectLst/>
                <a:latin typeface="+mn-lt"/>
                <a:ea typeface="+mn-ea"/>
                <a:cs typeface="+mn-cs"/>
              </a:rPr>
              <a:t>преподносятся, как панацея от потерь электроэнергии</a:t>
            </a:r>
            <a:r>
              <a:rPr lang="en-US" sz="1200" kern="1200" dirty="0" smtClean="0">
                <a:solidFill>
                  <a:schemeClr val="tx1"/>
                </a:solidFill>
                <a:effectLst/>
                <a:latin typeface="+mn-lt"/>
                <a:ea typeface="+mn-ea"/>
                <a:cs typeface="+mn-cs"/>
              </a:rPr>
              <a:t>.</a:t>
            </a:r>
            <a:r>
              <a:rPr lang="ru-RU" sz="1200" kern="1200" dirty="0" smtClean="0">
                <a:solidFill>
                  <a:schemeClr val="tx1"/>
                </a:solidFill>
                <a:effectLst/>
                <a:latin typeface="+mn-lt"/>
                <a:ea typeface="+mn-ea"/>
                <a:cs typeface="+mn-cs"/>
              </a:rPr>
              <a:t> На </a:t>
            </a:r>
            <a:r>
              <a:rPr lang="ru-RU" sz="1200" kern="1200" dirty="0">
                <a:solidFill>
                  <a:schemeClr val="tx1"/>
                </a:solidFill>
                <a:effectLst/>
                <a:latin typeface="+mn-lt"/>
                <a:ea typeface="+mn-ea"/>
                <a:cs typeface="+mn-cs"/>
              </a:rPr>
              <a:t>самом же деле это не так, поскольку:</a:t>
            </a:r>
          </a:p>
          <a:p>
            <a:r>
              <a:rPr lang="ru-RU" sz="1200" kern="1200" dirty="0">
                <a:solidFill>
                  <a:schemeClr val="tx1"/>
                </a:solidFill>
                <a:effectLst/>
                <a:latin typeface="+mn-lt"/>
                <a:ea typeface="+mn-ea"/>
                <a:cs typeface="+mn-cs"/>
              </a:rPr>
              <a:t>Со старыми счётчиками использовались старые методики расчёта потерь с неприемлемой методической погрешностью. С новыми счётчиками продолжают пользоваться теми же методиками, при которых возможности смарт-счётчиков остаются невостребованными. По сути, решается только задача автоматизированного сбора и обработки данных для целей коммерческого учёта.</a:t>
            </a:r>
          </a:p>
          <a:p>
            <a:r>
              <a:rPr lang="ru-RU" sz="1200" kern="1200" dirty="0" smtClean="0">
                <a:solidFill>
                  <a:schemeClr val="tx1"/>
                </a:solidFill>
                <a:effectLst/>
                <a:latin typeface="+mn-lt"/>
                <a:ea typeface="+mn-ea"/>
                <a:cs typeface="+mn-cs"/>
              </a:rPr>
              <a:t>Внедрение </a:t>
            </a:r>
            <a:r>
              <a:rPr lang="ru-RU" sz="1200" kern="1200" dirty="0">
                <a:solidFill>
                  <a:schemeClr val="tx1"/>
                </a:solidFill>
                <a:effectLst/>
                <a:latin typeface="+mn-lt"/>
                <a:ea typeface="+mn-ea"/>
                <a:cs typeface="+mn-cs"/>
              </a:rPr>
              <a:t>нашего решения, за счет передовых методов анализа измерительной информации, дает сокращение потерь более чем на 50%. Кроме оперативного выявления </a:t>
            </a:r>
            <a:r>
              <a:rPr lang="ru-RU" sz="1200" kern="1200" dirty="0" err="1">
                <a:solidFill>
                  <a:schemeClr val="tx1"/>
                </a:solidFill>
                <a:effectLst/>
                <a:latin typeface="+mn-lt"/>
                <a:ea typeface="+mn-ea"/>
                <a:cs typeface="+mn-cs"/>
              </a:rPr>
              <a:t>безучётного</a:t>
            </a:r>
            <a:r>
              <a:rPr lang="ru-RU" sz="1200" kern="1200" dirty="0">
                <a:solidFill>
                  <a:schemeClr val="tx1"/>
                </a:solidFill>
                <a:effectLst/>
                <a:latin typeface="+mn-lt"/>
                <a:ea typeface="+mn-ea"/>
                <a:cs typeface="+mn-cs"/>
              </a:rPr>
              <a:t> потребления и предельно-точного вычисления технически-обоснованных потерь, наше решение позволяет производить оперативный мониторинг сети, сократить эксплуатационные затраты, контролировать качество электроэнергии. А также учитывает влияние распределённой </a:t>
            </a:r>
            <a:r>
              <a:rPr lang="ru-RU" sz="1200" kern="1200" dirty="0" err="1">
                <a:solidFill>
                  <a:schemeClr val="tx1"/>
                </a:solidFill>
                <a:effectLst/>
                <a:latin typeface="+mn-lt"/>
                <a:ea typeface="+mn-ea"/>
                <a:cs typeface="+mn-cs"/>
              </a:rPr>
              <a:t>микрогенерации</a:t>
            </a:r>
            <a:r>
              <a:rPr lang="ru-RU" sz="1200" kern="1200" dirty="0">
                <a:solidFill>
                  <a:schemeClr val="tx1"/>
                </a:solidFill>
                <a:effectLst/>
                <a:latin typeface="+mn-lt"/>
                <a:ea typeface="+mn-ea"/>
                <a:cs typeface="+mn-cs"/>
              </a:rPr>
              <a:t> на сеть и позволяет на основе полученных данных производить реконфигурацию сети.</a:t>
            </a:r>
          </a:p>
          <a:p>
            <a:r>
              <a:rPr lang="ru-RU" dirty="0"/>
              <a:t>Расчёт производится </a:t>
            </a:r>
            <a:r>
              <a:rPr lang="ru-RU" dirty="0" err="1"/>
              <a:t>пофазно</a:t>
            </a:r>
            <a:r>
              <a:rPr lang="ru-RU" dirty="0"/>
              <a:t>, что позволяет определить потери из-за </a:t>
            </a:r>
            <a:r>
              <a:rPr lang="ru-RU" dirty="0" err="1"/>
              <a:t>несимметрии</a:t>
            </a:r>
            <a:r>
              <a:rPr lang="ru-RU" dirty="0"/>
              <a:t> 3-фазной системы. Идентификация фаз нагрузок происходит автоматически.</a:t>
            </a:r>
          </a:p>
        </p:txBody>
      </p:sp>
      <p:sp>
        <p:nvSpPr>
          <p:cNvPr id="4" name="Номер слайда 3"/>
          <p:cNvSpPr>
            <a:spLocks noGrp="1"/>
          </p:cNvSpPr>
          <p:nvPr>
            <p:ph type="sldNum" sz="quarter" idx="10"/>
          </p:nvPr>
        </p:nvSpPr>
        <p:spPr/>
        <p:txBody>
          <a:bodyPr/>
          <a:lstStyle/>
          <a:p>
            <a:fld id="{757C1367-0DD3-4224-BA06-A6946D68B84A}" type="slidenum">
              <a:rPr lang="ru-RU" smtClean="0"/>
              <a:t>2</a:t>
            </a:fld>
            <a:endParaRPr lang="ru-RU"/>
          </a:p>
        </p:txBody>
      </p:sp>
    </p:spTree>
    <p:extLst>
      <p:ext uri="{BB962C8B-B14F-4D97-AF65-F5344CB8AC3E}">
        <p14:creationId xmlns:p14="http://schemas.microsoft.com/office/powerpoint/2010/main" val="4156407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r>
              <a:rPr lang="ru-RU" sz="1200" kern="1200" dirty="0" smtClean="0">
                <a:solidFill>
                  <a:schemeClr val="tx1"/>
                </a:solidFill>
                <a:effectLst/>
                <a:latin typeface="+mn-lt"/>
                <a:ea typeface="+mn-ea"/>
                <a:cs typeface="+mn-cs"/>
              </a:rPr>
              <a:t>Как выглядит наше решение? Мы предлагаем два варианта исполнения – это либо облачный сервис для </a:t>
            </a:r>
            <a:r>
              <a:rPr lang="ru-RU" sz="1200" kern="1200" dirty="0" err="1" smtClean="0">
                <a:solidFill>
                  <a:schemeClr val="tx1"/>
                </a:solidFill>
                <a:effectLst/>
                <a:latin typeface="+mn-lt"/>
                <a:ea typeface="+mn-ea"/>
                <a:cs typeface="+mn-cs"/>
              </a:rPr>
              <a:t>оффлан</a:t>
            </a:r>
            <a:r>
              <a:rPr lang="ru-RU" sz="1200" kern="1200" dirty="0" smtClean="0">
                <a:solidFill>
                  <a:schemeClr val="tx1"/>
                </a:solidFill>
                <a:effectLst/>
                <a:latin typeface="+mn-lt"/>
                <a:ea typeface="+mn-ea"/>
                <a:cs typeface="+mn-cs"/>
              </a:rPr>
              <a:t> расчетов на исторических данных, либо контроллер, устанавливаемый на трансформаторной подстанции, с возможностью выполнения распределенных вычислений для оперативного мониторинга параметров сети.</a:t>
            </a:r>
          </a:p>
          <a:p>
            <a:r>
              <a:rPr lang="ru-RU" sz="1200" kern="1200" dirty="0" smtClean="0">
                <a:solidFill>
                  <a:schemeClr val="tx1"/>
                </a:solidFill>
                <a:effectLst/>
                <a:latin typeface="+mn-lt"/>
                <a:ea typeface="+mn-ea"/>
                <a:cs typeface="+mn-cs"/>
              </a:rPr>
              <a:t>Установка контроллеров обеспечивает: полноценный мониторинг  сети в зоне действия данной трансформаторной подстанции; массовые параллельные вычисления по всем трансформаторным подстанциям; и, что не маловажно, </a:t>
            </a:r>
            <a:r>
              <a:rPr lang="ru-RU" sz="1200" kern="1200" dirty="0" err="1" smtClean="0">
                <a:solidFill>
                  <a:schemeClr val="tx1"/>
                </a:solidFill>
                <a:effectLst/>
                <a:latin typeface="+mn-lt"/>
                <a:ea typeface="+mn-ea"/>
                <a:cs typeface="+mn-cs"/>
              </a:rPr>
              <a:t>поэтапность</a:t>
            </a:r>
            <a:r>
              <a:rPr lang="ru-RU" sz="1200" kern="1200" dirty="0" smtClean="0">
                <a:solidFill>
                  <a:schemeClr val="tx1"/>
                </a:solidFill>
                <a:effectLst/>
                <a:latin typeface="+mn-lt"/>
                <a:ea typeface="+mn-ea"/>
                <a:cs typeface="+mn-cs"/>
              </a:rPr>
              <a:t> внедрения по мере формирования балансовых групп.</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757C1367-0DD3-4224-BA06-A6946D68B84A}" type="slidenum">
              <a:rPr lang="ru-RU" smtClean="0"/>
              <a:t>3</a:t>
            </a:fld>
            <a:endParaRPr lang="ru-RU"/>
          </a:p>
        </p:txBody>
      </p:sp>
    </p:spTree>
    <p:extLst>
      <p:ext uri="{BB962C8B-B14F-4D97-AF65-F5344CB8AC3E}">
        <p14:creationId xmlns:p14="http://schemas.microsoft.com/office/powerpoint/2010/main" val="476856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Мы работаем с минимальными объемами данных, которые можно снять даже вручную, но самый лучший вариант – это использование стандартной информации со смарт-счетчиков.</a:t>
            </a:r>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4</a:t>
            </a:fld>
            <a:endParaRPr lang="ru-RU"/>
          </a:p>
        </p:txBody>
      </p:sp>
    </p:spTree>
    <p:extLst>
      <p:ext uri="{BB962C8B-B14F-4D97-AF65-F5344CB8AC3E}">
        <p14:creationId xmlns:p14="http://schemas.microsoft.com/office/powerpoint/2010/main" val="2651977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5</a:t>
            </a:fld>
            <a:endParaRPr lang="ru-RU"/>
          </a:p>
        </p:txBody>
      </p:sp>
    </p:spTree>
    <p:extLst>
      <p:ext uri="{BB962C8B-B14F-4D97-AF65-F5344CB8AC3E}">
        <p14:creationId xmlns:p14="http://schemas.microsoft.com/office/powerpoint/2010/main" val="1171223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Нас часто упрекают в том, что рассчитать потери – это простейшая задача, не имеющая никакой новизны и оригинальности. Потери равны </a:t>
            </a:r>
            <a:r>
              <a:rPr lang="en-US" sz="1200" kern="1200" dirty="0">
                <a:solidFill>
                  <a:schemeClr val="tx1"/>
                </a:solidFill>
                <a:effectLst/>
                <a:latin typeface="+mn-lt"/>
                <a:ea typeface="+mn-ea"/>
                <a:cs typeface="+mn-cs"/>
              </a:rPr>
              <a:t>I </a:t>
            </a:r>
            <a:r>
              <a:rPr lang="ru-RU" sz="1200" kern="1200" dirty="0">
                <a:solidFill>
                  <a:schemeClr val="tx1"/>
                </a:solidFill>
                <a:effectLst/>
                <a:latin typeface="+mn-lt"/>
                <a:ea typeface="+mn-ea"/>
                <a:cs typeface="+mn-cs"/>
              </a:rPr>
              <a:t>квадрат на </a:t>
            </a:r>
            <a:r>
              <a:rPr lang="en-US" sz="1200" kern="1200" dirty="0">
                <a:solidFill>
                  <a:schemeClr val="tx1"/>
                </a:solidFill>
                <a:effectLst/>
                <a:latin typeface="+mn-lt"/>
                <a:ea typeface="+mn-ea"/>
                <a:cs typeface="+mn-cs"/>
              </a:rPr>
              <a:t>R</a:t>
            </a:r>
            <a:r>
              <a:rPr lang="ru-RU" sz="1200" kern="1200" dirty="0">
                <a:solidFill>
                  <a:schemeClr val="tx1"/>
                </a:solidFill>
                <a:effectLst/>
                <a:latin typeface="+mn-lt"/>
                <a:ea typeface="+mn-ea"/>
                <a:cs typeface="+mn-cs"/>
              </a:rPr>
              <a:t>. Но когда ни ток ни сопротивление не известны, а единственно доступной измерительной информацией являются нарастающие итоги энергии это становится нетривиальной задачей. Здесь перечислены основные проблемы, которые решает наш комплекс. Два из этих решений достаточно уникальны, чтобы их запатентовать. Заявки на эти патенты готовы, в ближайшее время мы их подадим.</a:t>
            </a:r>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6</a:t>
            </a:fld>
            <a:endParaRPr lang="ru-RU"/>
          </a:p>
        </p:txBody>
      </p:sp>
    </p:spTree>
    <p:extLst>
      <p:ext uri="{BB962C8B-B14F-4D97-AF65-F5344CB8AC3E}">
        <p14:creationId xmlns:p14="http://schemas.microsoft.com/office/powerpoint/2010/main" val="148956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7</a:t>
            </a:fld>
            <a:endParaRPr lang="ru-RU"/>
          </a:p>
        </p:txBody>
      </p:sp>
    </p:spTree>
    <p:extLst>
      <p:ext uri="{BB962C8B-B14F-4D97-AF65-F5344CB8AC3E}">
        <p14:creationId xmlns:p14="http://schemas.microsoft.com/office/powerpoint/2010/main" val="1629694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8</a:t>
            </a:fld>
            <a:endParaRPr lang="ru-RU"/>
          </a:p>
        </p:txBody>
      </p:sp>
    </p:spTree>
    <p:extLst>
      <p:ext uri="{BB962C8B-B14F-4D97-AF65-F5344CB8AC3E}">
        <p14:creationId xmlns:p14="http://schemas.microsoft.com/office/powerpoint/2010/main" val="4005653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9</a:t>
            </a:fld>
            <a:endParaRPr lang="ru-RU"/>
          </a:p>
        </p:txBody>
      </p:sp>
    </p:spTree>
    <p:extLst>
      <p:ext uri="{BB962C8B-B14F-4D97-AF65-F5344CB8AC3E}">
        <p14:creationId xmlns:p14="http://schemas.microsoft.com/office/powerpoint/2010/main" val="2630653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10</a:t>
            </a:fld>
            <a:endParaRPr lang="ru-RU"/>
          </a:p>
        </p:txBody>
      </p:sp>
    </p:spTree>
    <p:extLst>
      <p:ext uri="{BB962C8B-B14F-4D97-AF65-F5344CB8AC3E}">
        <p14:creationId xmlns:p14="http://schemas.microsoft.com/office/powerpoint/2010/main" val="998363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757C1367-0DD3-4224-BA06-A6946D68B84A}" type="slidenum">
              <a:rPr lang="ru-RU" smtClean="0"/>
              <a:t>11</a:t>
            </a:fld>
            <a:endParaRPr lang="ru-RU"/>
          </a:p>
        </p:txBody>
      </p:sp>
    </p:spTree>
    <p:extLst>
      <p:ext uri="{BB962C8B-B14F-4D97-AF65-F5344CB8AC3E}">
        <p14:creationId xmlns:p14="http://schemas.microsoft.com/office/powerpoint/2010/main" val="2736198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861C3BC0-132C-4DA8-B629-E448C75EB82F}"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1274035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61C3BC0-132C-4DA8-B629-E448C75EB82F}"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2559041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61C3BC0-132C-4DA8-B629-E448C75EB82F}"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2919193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61C3BC0-132C-4DA8-B629-E448C75EB82F}" type="datetimeFigureOut">
              <a:rPr lang="ru-RU" smtClean="0"/>
              <a:t>30.07.2021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763559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61C3BC0-132C-4DA8-B629-E448C75EB82F}" type="datetimeFigureOut">
              <a:rPr lang="ru-RU" smtClean="0"/>
              <a:t>30.07.2021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3776853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61C3BC0-132C-4DA8-B629-E448C75EB82F}" type="datetimeFigureOut">
              <a:rPr lang="ru-RU" smtClean="0"/>
              <a:t>30.07.2021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55161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61C3BC0-132C-4DA8-B629-E448C75EB82F}" type="datetimeFigureOut">
              <a:rPr lang="ru-RU" smtClean="0"/>
              <a:t>30.07.2021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393994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61C3BC0-132C-4DA8-B629-E448C75EB82F}" type="datetimeFigureOut">
              <a:rPr lang="ru-RU" smtClean="0"/>
              <a:t>30.07.2021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4052680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61C3BC0-132C-4DA8-B629-E448C75EB82F}" type="datetimeFigureOut">
              <a:rPr lang="ru-RU" smtClean="0"/>
              <a:t>30.07.2021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4027028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61C3BC0-132C-4DA8-B629-E448C75EB82F}"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147301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61C3BC0-132C-4DA8-B629-E448C75EB82F}" type="datetimeFigureOut">
              <a:rPr lang="ru-RU" smtClean="0"/>
              <a:t>30.07.2021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278603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C3BC0-132C-4DA8-B629-E448C75EB82F}" type="datetimeFigureOut">
              <a:rPr lang="ru-RU" smtClean="0"/>
              <a:t>30.07.2021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D1733-965E-4222-946E-0D12B86DABE5}" type="slidenum">
              <a:rPr lang="ru-RU" smtClean="0"/>
              <a:t>‹#›</a:t>
            </a:fld>
            <a:endParaRPr lang="ru-RU"/>
          </a:p>
        </p:txBody>
      </p:sp>
    </p:spTree>
    <p:extLst>
      <p:ext uri="{BB962C8B-B14F-4D97-AF65-F5344CB8AC3E}">
        <p14:creationId xmlns:p14="http://schemas.microsoft.com/office/powerpoint/2010/main" val="222131552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www.grid-in.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png"/><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www.grid-in.com/" TargetMode="External"/><Relationship Id="rId4" Type="http://schemas.openxmlformats.org/officeDocument/2006/relationships/hyperlink" Target="mailto:mail@grid-i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5" name="Прямоугольник 4"/>
          <p:cNvSpPr/>
          <p:nvPr/>
        </p:nvSpPr>
        <p:spPr>
          <a:xfrm>
            <a:off x="207034" y="1095554"/>
            <a:ext cx="11775699"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US" sz="3200" b="1" dirty="0"/>
              <a:t>GRID-IN </a:t>
            </a:r>
            <a:r>
              <a:rPr lang="en-US" sz="3200" dirty="0"/>
              <a:t>– </a:t>
            </a:r>
            <a:r>
              <a:rPr lang="ru-RU" sz="3200" dirty="0"/>
              <a:t>система оптимизации потерь электроэнергии в сетях низкого </a:t>
            </a:r>
            <a:r>
              <a:rPr lang="ru-RU" sz="3200" dirty="0" smtClean="0"/>
              <a:t>напряжения</a:t>
            </a:r>
            <a:endParaRPr lang="ru-RU" b="1"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5799" y="2360624"/>
            <a:ext cx="7898167" cy="3777527"/>
          </a:xfrm>
          <a:prstGeom prst="rect">
            <a:avLst/>
          </a:prstGeom>
        </p:spPr>
      </p:pic>
    </p:spTree>
    <p:extLst>
      <p:ext uri="{BB962C8B-B14F-4D97-AF65-F5344CB8AC3E}">
        <p14:creationId xmlns:p14="http://schemas.microsoft.com/office/powerpoint/2010/main" val="651472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pic>
        <p:nvPicPr>
          <p:cNvPr id="12" name="Рисунок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782" y="2988403"/>
            <a:ext cx="1743075" cy="1733550"/>
          </a:xfrm>
          <a:prstGeom prst="rect">
            <a:avLst/>
          </a:prstGeom>
        </p:spPr>
      </p:pic>
      <p:sp>
        <p:nvSpPr>
          <p:cNvPr id="14" name="TextBox 13"/>
          <p:cNvSpPr txBox="1"/>
          <p:nvPr/>
        </p:nvSpPr>
        <p:spPr>
          <a:xfrm>
            <a:off x="750500" y="2116030"/>
            <a:ext cx="5745191" cy="338554"/>
          </a:xfrm>
          <a:prstGeom prst="rect">
            <a:avLst/>
          </a:prstGeom>
          <a:noFill/>
        </p:spPr>
        <p:txBody>
          <a:bodyPr wrap="square" rtlCol="0">
            <a:spAutoFit/>
          </a:bodyPr>
          <a:lstStyle/>
          <a:p>
            <a:pPr algn="ctr"/>
            <a:r>
              <a:rPr lang="ru-RU" sz="1600" b="1" dirty="0"/>
              <a:t>Структура потерь</a:t>
            </a:r>
          </a:p>
        </p:txBody>
      </p:sp>
      <p:sp>
        <p:nvSpPr>
          <p:cNvPr id="15" name="TextBox 14"/>
          <p:cNvSpPr txBox="1"/>
          <p:nvPr/>
        </p:nvSpPr>
        <p:spPr>
          <a:xfrm>
            <a:off x="750498" y="2485362"/>
            <a:ext cx="2432648" cy="338554"/>
          </a:xfrm>
          <a:prstGeom prst="rect">
            <a:avLst/>
          </a:prstGeom>
          <a:noFill/>
        </p:spPr>
        <p:txBody>
          <a:bodyPr wrap="square" rtlCol="0">
            <a:spAutoFit/>
          </a:bodyPr>
          <a:lstStyle/>
          <a:p>
            <a:pPr algn="ctr"/>
            <a:r>
              <a:rPr lang="ru-RU" sz="1600" dirty="0"/>
              <a:t>По классу напряжения</a:t>
            </a:r>
          </a:p>
        </p:txBody>
      </p:sp>
      <p:sp>
        <p:nvSpPr>
          <p:cNvPr id="16" name="TextBox 15"/>
          <p:cNvSpPr txBox="1"/>
          <p:nvPr/>
        </p:nvSpPr>
        <p:spPr>
          <a:xfrm>
            <a:off x="3519576" y="2484290"/>
            <a:ext cx="2518059" cy="369332"/>
          </a:xfrm>
          <a:prstGeom prst="rect">
            <a:avLst/>
          </a:prstGeom>
          <a:noFill/>
        </p:spPr>
        <p:txBody>
          <a:bodyPr wrap="square" rtlCol="0">
            <a:spAutoFit/>
          </a:bodyPr>
          <a:lstStyle/>
          <a:p>
            <a:pPr algn="ctr"/>
            <a:r>
              <a:rPr lang="ru-RU" dirty="0"/>
              <a:t>В сети </a:t>
            </a:r>
            <a:r>
              <a:rPr lang="ru-RU" sz="1600" dirty="0"/>
              <a:t>НН</a:t>
            </a:r>
            <a:r>
              <a:rPr lang="ru-RU" dirty="0"/>
              <a:t> и на ТП</a:t>
            </a:r>
            <a:r>
              <a:rPr lang="en-US" dirty="0"/>
              <a:t> 0.4</a:t>
            </a:r>
            <a:r>
              <a:rPr lang="ru-RU" dirty="0" err="1"/>
              <a:t>кВ</a:t>
            </a:r>
            <a:endParaRPr lang="ru-RU" dirty="0"/>
          </a:p>
        </p:txBody>
      </p:sp>
      <p:sp>
        <p:nvSpPr>
          <p:cNvPr id="17" name="TextBox 16"/>
          <p:cNvSpPr txBox="1"/>
          <p:nvPr/>
        </p:nvSpPr>
        <p:spPr>
          <a:xfrm>
            <a:off x="0" y="6567629"/>
            <a:ext cx="5745191" cy="276999"/>
          </a:xfrm>
          <a:prstGeom prst="rect">
            <a:avLst/>
          </a:prstGeom>
          <a:noFill/>
        </p:spPr>
        <p:txBody>
          <a:bodyPr wrap="square" rtlCol="0">
            <a:spAutoFit/>
          </a:bodyPr>
          <a:lstStyle/>
          <a:p>
            <a:r>
              <a:rPr lang="ru-RU" sz="1200" dirty="0" smtClean="0"/>
              <a:t>* </a:t>
            </a:r>
            <a:r>
              <a:rPr lang="ru-RU" sz="1200" dirty="0" smtClean="0"/>
              <a:t>По данным ПАО «</a:t>
            </a:r>
            <a:r>
              <a:rPr lang="ru-RU" sz="1200" dirty="0" err="1" smtClean="0"/>
              <a:t>Россети</a:t>
            </a:r>
            <a:r>
              <a:rPr lang="ru-RU" sz="1200" dirty="0" smtClean="0"/>
              <a:t>»</a:t>
            </a:r>
            <a:r>
              <a:rPr lang="en-US" sz="1200" dirty="0" smtClean="0"/>
              <a:t> </a:t>
            </a:r>
            <a:r>
              <a:rPr lang="ru-RU" sz="1200" dirty="0" smtClean="0"/>
              <a:t>** </a:t>
            </a:r>
            <a:r>
              <a:rPr lang="ru-RU" sz="1200" dirty="0" smtClean="0"/>
              <a:t>Исходя из оптовой стоимости электроэнергии</a:t>
            </a:r>
            <a:endParaRPr lang="ru-RU" sz="1200" dirty="0"/>
          </a:p>
        </p:txBody>
      </p:sp>
      <p:sp>
        <p:nvSpPr>
          <p:cNvPr id="20" name="TextBox 19"/>
          <p:cNvSpPr txBox="1"/>
          <p:nvPr/>
        </p:nvSpPr>
        <p:spPr>
          <a:xfrm>
            <a:off x="5954785" y="2467248"/>
            <a:ext cx="5745192" cy="369332"/>
          </a:xfrm>
          <a:prstGeom prst="rect">
            <a:avLst/>
          </a:prstGeom>
          <a:noFill/>
        </p:spPr>
        <p:txBody>
          <a:bodyPr wrap="square" rtlCol="0">
            <a:spAutoFit/>
          </a:bodyPr>
          <a:lstStyle/>
          <a:p>
            <a:pPr algn="ctr"/>
            <a:r>
              <a:rPr lang="ru-RU" sz="1600" dirty="0"/>
              <a:t>Сокращение</a:t>
            </a:r>
            <a:r>
              <a:rPr lang="ru-RU" dirty="0"/>
              <a:t> потерь в сети НН </a:t>
            </a:r>
            <a:r>
              <a:rPr lang="ru-RU" dirty="0" smtClean="0"/>
              <a:t>более</a:t>
            </a:r>
            <a:r>
              <a:rPr lang="ru-RU" dirty="0" smtClean="0"/>
              <a:t> </a:t>
            </a:r>
            <a:r>
              <a:rPr lang="ru-RU" b="1" dirty="0" smtClean="0">
                <a:solidFill>
                  <a:schemeClr val="accent2"/>
                </a:solidFill>
              </a:rPr>
              <a:t>50%</a:t>
            </a:r>
            <a:endParaRPr lang="ru-RU" b="1" dirty="0">
              <a:solidFill>
                <a:schemeClr val="accent2"/>
              </a:solidFill>
            </a:endParaRPr>
          </a:p>
        </p:txBody>
      </p:sp>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7324" y="2836155"/>
            <a:ext cx="2752725" cy="2105025"/>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23935" y="2836155"/>
            <a:ext cx="2676525" cy="2095500"/>
          </a:xfrm>
          <a:prstGeom prst="rect">
            <a:avLst/>
          </a:prstGeom>
        </p:spPr>
      </p:pic>
      <p:sp>
        <p:nvSpPr>
          <p:cNvPr id="3" name="TextBox 2"/>
          <p:cNvSpPr txBox="1"/>
          <p:nvPr/>
        </p:nvSpPr>
        <p:spPr>
          <a:xfrm>
            <a:off x="1" y="828134"/>
            <a:ext cx="12192000" cy="1015663"/>
          </a:xfrm>
          <a:prstGeom prst="rect">
            <a:avLst/>
          </a:prstGeom>
          <a:noFill/>
        </p:spPr>
        <p:txBody>
          <a:bodyPr wrap="square" rtlCol="0">
            <a:spAutoFit/>
          </a:bodyPr>
          <a:lstStyle/>
          <a:p>
            <a:pPr algn="ctr"/>
            <a:r>
              <a:rPr lang="ru-RU" b="1" dirty="0"/>
              <a:t>Суммарные абсолютные годовые потери электроэнергии в электрических сетях </a:t>
            </a:r>
            <a:r>
              <a:rPr lang="ru-RU" b="1" dirty="0" smtClean="0"/>
              <a:t>России</a:t>
            </a:r>
          </a:p>
          <a:p>
            <a:pPr algn="ctr"/>
            <a:r>
              <a:rPr lang="ru-RU" b="1" dirty="0" smtClean="0"/>
              <a:t>составляют </a:t>
            </a:r>
            <a:r>
              <a:rPr lang="ru-RU" b="1" dirty="0"/>
              <a:t>около 100 млрд. кВт.ч</a:t>
            </a:r>
            <a:r>
              <a:rPr lang="ru-RU" b="1" dirty="0" smtClean="0"/>
              <a:t>.</a:t>
            </a:r>
            <a:r>
              <a:rPr lang="ru-RU" dirty="0" smtClean="0"/>
              <a:t>* </a:t>
            </a:r>
            <a:r>
              <a:rPr lang="ru-RU" b="1" dirty="0" smtClean="0"/>
              <a:t>Это </a:t>
            </a:r>
            <a:r>
              <a:rPr lang="ru-RU" b="1" dirty="0"/>
              <a:t>более </a:t>
            </a:r>
            <a:r>
              <a:rPr lang="en-US" b="1" dirty="0"/>
              <a:t>1</a:t>
            </a:r>
            <a:r>
              <a:rPr lang="ru-RU" b="1" dirty="0"/>
              <a:t>5</a:t>
            </a:r>
            <a:r>
              <a:rPr lang="en-US" b="1" dirty="0"/>
              <a:t>0 </a:t>
            </a:r>
            <a:r>
              <a:rPr lang="ru-RU" b="1" dirty="0"/>
              <a:t>млрд. рублей в год</a:t>
            </a:r>
            <a:r>
              <a:rPr lang="ru-RU" b="1" dirty="0" smtClean="0"/>
              <a:t>**</a:t>
            </a:r>
            <a:endParaRPr lang="ru-RU" dirty="0" smtClean="0"/>
          </a:p>
          <a:p>
            <a:pPr algn="ctr"/>
            <a:r>
              <a:rPr lang="en-US" sz="2400" b="1" dirty="0" smtClean="0">
                <a:solidFill>
                  <a:schemeClr val="accent2"/>
                </a:solidFill>
              </a:rPr>
              <a:t>GRID-IN</a:t>
            </a:r>
            <a:r>
              <a:rPr lang="en-US" sz="2400" b="1" dirty="0" smtClean="0"/>
              <a:t> </a:t>
            </a:r>
            <a:r>
              <a:rPr lang="ru-RU" sz="2400" b="1" dirty="0" smtClean="0"/>
              <a:t>может экономить более </a:t>
            </a:r>
            <a:r>
              <a:rPr lang="ru-RU" sz="2400" b="1" dirty="0" smtClean="0">
                <a:solidFill>
                  <a:schemeClr val="accent2"/>
                </a:solidFill>
              </a:rPr>
              <a:t>40 млрд. рублей в год</a:t>
            </a:r>
          </a:p>
        </p:txBody>
      </p:sp>
      <p:sp>
        <p:nvSpPr>
          <p:cNvPr id="18" name="TextBox 17"/>
          <p:cNvSpPr txBox="1"/>
          <p:nvPr/>
        </p:nvSpPr>
        <p:spPr>
          <a:xfrm>
            <a:off x="5880605" y="2098988"/>
            <a:ext cx="5745191" cy="338554"/>
          </a:xfrm>
          <a:prstGeom prst="rect">
            <a:avLst/>
          </a:prstGeom>
          <a:noFill/>
        </p:spPr>
        <p:txBody>
          <a:bodyPr wrap="square" rtlCol="0">
            <a:spAutoFit/>
          </a:bodyPr>
          <a:lstStyle/>
          <a:p>
            <a:pPr algn="ctr"/>
            <a:r>
              <a:rPr lang="ru-RU" sz="1600" b="1" dirty="0"/>
              <a:t>Эффект от внедрения </a:t>
            </a:r>
            <a:r>
              <a:rPr lang="en-US" sz="1600" b="1" dirty="0" smtClean="0"/>
              <a:t>GRID-IN</a:t>
            </a:r>
            <a:endParaRPr lang="ru-RU" sz="1600" b="1" dirty="0"/>
          </a:p>
        </p:txBody>
      </p:sp>
      <p:sp>
        <p:nvSpPr>
          <p:cNvPr id="10" name="Стрелка вправо 9"/>
          <p:cNvSpPr/>
          <p:nvPr/>
        </p:nvSpPr>
        <p:spPr>
          <a:xfrm>
            <a:off x="5670113" y="3618094"/>
            <a:ext cx="2283442" cy="48463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p:cNvSpPr txBox="1"/>
          <p:nvPr/>
        </p:nvSpPr>
        <p:spPr>
          <a:xfrm>
            <a:off x="1417006" y="5388350"/>
            <a:ext cx="2967544" cy="307777"/>
          </a:xfrm>
          <a:prstGeom prst="rect">
            <a:avLst/>
          </a:prstGeom>
          <a:noFill/>
          <a:ln>
            <a:solidFill>
              <a:schemeClr val="accent2"/>
            </a:solidFill>
          </a:ln>
        </p:spPr>
        <p:txBody>
          <a:bodyPr wrap="none" rtlCol="0">
            <a:spAutoFit/>
          </a:bodyPr>
          <a:lstStyle/>
          <a:p>
            <a:pPr algn="ctr"/>
            <a:r>
              <a:rPr lang="ru-RU" sz="1400" dirty="0" smtClean="0"/>
              <a:t>Сокращение </a:t>
            </a:r>
            <a:r>
              <a:rPr lang="ru-RU" sz="1400" dirty="0"/>
              <a:t>потерь </a:t>
            </a:r>
            <a:r>
              <a:rPr lang="ru-RU" sz="1400" dirty="0" smtClean="0"/>
              <a:t>электроэнергии</a:t>
            </a:r>
            <a:endParaRPr lang="ru-RU" sz="1400" dirty="0"/>
          </a:p>
        </p:txBody>
      </p:sp>
      <p:sp>
        <p:nvSpPr>
          <p:cNvPr id="22" name="TextBox 21"/>
          <p:cNvSpPr txBox="1"/>
          <p:nvPr/>
        </p:nvSpPr>
        <p:spPr>
          <a:xfrm>
            <a:off x="5815374" y="5369692"/>
            <a:ext cx="2568332" cy="307777"/>
          </a:xfrm>
          <a:prstGeom prst="rect">
            <a:avLst/>
          </a:prstGeom>
          <a:noFill/>
          <a:ln>
            <a:solidFill>
              <a:schemeClr val="accent2"/>
            </a:solidFill>
          </a:ln>
        </p:spPr>
        <p:txBody>
          <a:bodyPr wrap="none" rtlCol="0">
            <a:spAutoFit/>
          </a:bodyPr>
          <a:lstStyle/>
          <a:p>
            <a:pPr algn="ctr"/>
            <a:r>
              <a:rPr lang="ru-RU" sz="1400" dirty="0"/>
              <a:t>Оперативный мониторинг сети</a:t>
            </a:r>
            <a:endParaRPr lang="ru-RU" sz="1400" dirty="0"/>
          </a:p>
        </p:txBody>
      </p:sp>
      <p:sp>
        <p:nvSpPr>
          <p:cNvPr id="23" name="TextBox 22"/>
          <p:cNvSpPr txBox="1"/>
          <p:nvPr/>
        </p:nvSpPr>
        <p:spPr>
          <a:xfrm>
            <a:off x="3140899" y="5966553"/>
            <a:ext cx="3132268" cy="307777"/>
          </a:xfrm>
          <a:prstGeom prst="rect">
            <a:avLst/>
          </a:prstGeom>
          <a:noFill/>
          <a:ln>
            <a:solidFill>
              <a:schemeClr val="accent2"/>
            </a:solidFill>
          </a:ln>
        </p:spPr>
        <p:txBody>
          <a:bodyPr wrap="none" rtlCol="0">
            <a:spAutoFit/>
          </a:bodyPr>
          <a:lstStyle/>
          <a:p>
            <a:pPr algn="ctr"/>
            <a:r>
              <a:rPr lang="ru-RU" sz="1400" dirty="0"/>
              <a:t>Сокращение эксплуатационных затрат</a:t>
            </a:r>
            <a:endParaRPr lang="ru-RU" sz="1400" dirty="0"/>
          </a:p>
        </p:txBody>
      </p:sp>
      <p:sp>
        <p:nvSpPr>
          <p:cNvPr id="24" name="TextBox 23"/>
          <p:cNvSpPr txBox="1"/>
          <p:nvPr/>
        </p:nvSpPr>
        <p:spPr>
          <a:xfrm>
            <a:off x="7398431" y="5899304"/>
            <a:ext cx="2985497" cy="307777"/>
          </a:xfrm>
          <a:prstGeom prst="rect">
            <a:avLst/>
          </a:prstGeom>
          <a:noFill/>
          <a:ln>
            <a:solidFill>
              <a:schemeClr val="accent2"/>
            </a:solidFill>
          </a:ln>
        </p:spPr>
        <p:txBody>
          <a:bodyPr wrap="none" rtlCol="0">
            <a:spAutoFit/>
          </a:bodyPr>
          <a:lstStyle/>
          <a:p>
            <a:pPr algn="ctr"/>
            <a:r>
              <a:rPr lang="ru-RU" sz="1400" dirty="0"/>
              <a:t>Улучшение качества электроэнергии</a:t>
            </a:r>
            <a:endParaRPr lang="ru-RU" sz="1400" dirty="0"/>
          </a:p>
        </p:txBody>
      </p:sp>
    </p:spTree>
    <p:extLst>
      <p:ext uri="{BB962C8B-B14F-4D97-AF65-F5344CB8AC3E}">
        <p14:creationId xmlns:p14="http://schemas.microsoft.com/office/powerpoint/2010/main" val="489707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pic>
        <p:nvPicPr>
          <p:cNvPr id="21" name="Рисунок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360492"/>
            <a:ext cx="10058400" cy="5169281"/>
          </a:xfrm>
          <a:prstGeom prst="rect">
            <a:avLst/>
          </a:prstGeo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Варианты исполнения</a:t>
            </a:r>
          </a:p>
        </p:txBody>
      </p:sp>
    </p:spTree>
    <p:extLst>
      <p:ext uri="{BB962C8B-B14F-4D97-AF65-F5344CB8AC3E}">
        <p14:creationId xmlns:p14="http://schemas.microsoft.com/office/powerpoint/2010/main" val="1027003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Необходимые данные</a:t>
            </a: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798" y="1446958"/>
            <a:ext cx="10058400" cy="5289647"/>
          </a:xfrm>
          <a:prstGeom prst="rect">
            <a:avLst/>
          </a:prstGeom>
        </p:spPr>
      </p:pic>
    </p:spTree>
    <p:extLst>
      <p:ext uri="{BB962C8B-B14F-4D97-AF65-F5344CB8AC3E}">
        <p14:creationId xmlns:p14="http://schemas.microsoft.com/office/powerpoint/2010/main" val="3730310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10" name="Прямоугольник 9"/>
          <p:cNvSpPr/>
          <p:nvPr/>
        </p:nvSpPr>
        <p:spPr>
          <a:xfrm>
            <a:off x="207035" y="949911"/>
            <a:ext cx="4641010" cy="5870327"/>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smtClean="0"/>
              <a:t>Конкуренты </a:t>
            </a:r>
            <a:r>
              <a:rPr lang="ru-RU" b="1" dirty="0"/>
              <a:t>(прямые аналоги не известны)</a:t>
            </a:r>
          </a:p>
          <a:p>
            <a:pPr marL="342900" indent="-342900">
              <a:buFont typeface="+mj-lt"/>
              <a:buAutoNum type="arabicPeriod"/>
            </a:pPr>
            <a:r>
              <a:rPr lang="ru-RU" dirty="0"/>
              <a:t>Аналитические системы расчета потерь по статистическим данным (РТП-3, РАП, </a:t>
            </a:r>
            <a:r>
              <a:rPr lang="en-US" dirty="0"/>
              <a:t>A</a:t>
            </a:r>
            <a:r>
              <a:rPr lang="ru-RU" dirty="0" err="1"/>
              <a:t>meren</a:t>
            </a:r>
            <a:r>
              <a:rPr lang="ru-RU" dirty="0"/>
              <a:t> </a:t>
            </a:r>
            <a:r>
              <a:rPr lang="ru-RU" dirty="0" err="1"/>
              <a:t>Loss</a:t>
            </a:r>
            <a:r>
              <a:rPr lang="ru-RU" dirty="0"/>
              <a:t> </a:t>
            </a:r>
            <a:r>
              <a:rPr lang="ru-RU" dirty="0" err="1"/>
              <a:t>Analysis</a:t>
            </a:r>
            <a:r>
              <a:rPr lang="en-US" dirty="0"/>
              <a:t>, ETAP, </a:t>
            </a:r>
            <a:r>
              <a:rPr lang="en-US" dirty="0" err="1"/>
              <a:t>Milsoft</a:t>
            </a:r>
            <a:r>
              <a:rPr lang="en-US" dirty="0"/>
              <a:t>)</a:t>
            </a:r>
            <a:endParaRPr lang="ru-RU" dirty="0"/>
          </a:p>
          <a:p>
            <a:pPr marL="342900" indent="-342900">
              <a:buFont typeface="+mj-lt"/>
              <a:buAutoNum type="arabicPeriod"/>
            </a:pPr>
            <a:endParaRPr lang="ru-RU" dirty="0" smtClean="0"/>
          </a:p>
          <a:p>
            <a:pPr marL="342900" indent="-342900">
              <a:buFont typeface="+mj-lt"/>
              <a:buAutoNum type="arabicPeriod"/>
            </a:pPr>
            <a:r>
              <a:rPr lang="ru-RU" dirty="0" smtClean="0"/>
              <a:t>Системы </a:t>
            </a:r>
            <a:r>
              <a:rPr lang="ru-RU" dirty="0"/>
              <a:t>оперативного контроля распределительных сетей</a:t>
            </a:r>
            <a:r>
              <a:rPr lang="en-US" dirty="0"/>
              <a:t> (SE ADMS, Siemens Spectrum Power, </a:t>
            </a:r>
            <a:r>
              <a:rPr lang="en-US" dirty="0" err="1"/>
              <a:t>Adaptrycity</a:t>
            </a:r>
            <a:r>
              <a:rPr lang="en-US" dirty="0"/>
              <a:t>, </a:t>
            </a:r>
            <a:r>
              <a:rPr lang="en-US" dirty="0" err="1"/>
              <a:t>AdvanGrid</a:t>
            </a:r>
            <a:r>
              <a:rPr lang="en-US" dirty="0" smtClean="0"/>
              <a:t>)</a:t>
            </a:r>
            <a:endParaRPr lang="ru-RU" dirty="0" smtClean="0"/>
          </a:p>
          <a:p>
            <a:pPr marL="342900" indent="-342900">
              <a:buFont typeface="+mj-lt"/>
              <a:buAutoNum type="arabicPeriod"/>
            </a:pPr>
            <a:endParaRPr lang="ru-RU" dirty="0"/>
          </a:p>
          <a:p>
            <a:pPr marL="342900" indent="-342900">
              <a:buFont typeface="+mj-lt"/>
              <a:buAutoNum type="arabicPeriod"/>
            </a:pPr>
            <a:r>
              <a:rPr lang="ru-RU" dirty="0" smtClean="0"/>
              <a:t>Системы определения </a:t>
            </a:r>
            <a:r>
              <a:rPr lang="ru-RU" dirty="0" err="1" smtClean="0"/>
              <a:t>безучетного</a:t>
            </a:r>
            <a:r>
              <a:rPr lang="ru-RU" dirty="0" smtClean="0"/>
              <a:t> потребления на базе алгоритмов искусственного </a:t>
            </a:r>
            <a:r>
              <a:rPr lang="ru-RU" dirty="0" err="1" smtClean="0"/>
              <a:t>интелекта</a:t>
            </a:r>
            <a:endParaRPr lang="ru-RU" dirty="0"/>
          </a:p>
          <a:p>
            <a:endParaRPr lang="ru-RU" dirty="0"/>
          </a:p>
        </p:txBody>
      </p:sp>
      <p:graphicFrame>
        <p:nvGraphicFramePr>
          <p:cNvPr id="9" name="Таблица 8"/>
          <p:cNvGraphicFramePr>
            <a:graphicFrameLocks noGrp="1"/>
          </p:cNvGraphicFramePr>
          <p:nvPr>
            <p:extLst>
              <p:ext uri="{D42A27DB-BD31-4B8C-83A1-F6EECF244321}">
                <p14:modId xmlns:p14="http://schemas.microsoft.com/office/powerpoint/2010/main" val="2211397305"/>
              </p:ext>
            </p:extLst>
          </p:nvPr>
        </p:nvGraphicFramePr>
        <p:xfrm>
          <a:off x="5055079" y="932156"/>
          <a:ext cx="6929885" cy="5870327"/>
        </p:xfrm>
        <a:graphic>
          <a:graphicData uri="http://schemas.openxmlformats.org/drawingml/2006/table">
            <a:tbl>
              <a:tblPr firstRow="1" bandRow="1">
                <a:tableStyleId>{5940675A-B579-460E-94D1-54222C63F5DA}</a:tableStyleId>
              </a:tblPr>
              <a:tblGrid>
                <a:gridCol w="1627692">
                  <a:extLst>
                    <a:ext uri="{9D8B030D-6E8A-4147-A177-3AD203B41FA5}">
                      <a16:colId xmlns="" xmlns:a16="http://schemas.microsoft.com/office/drawing/2014/main" val="20000"/>
                    </a:ext>
                  </a:extLst>
                </a:gridCol>
                <a:gridCol w="3602131">
                  <a:extLst>
                    <a:ext uri="{9D8B030D-6E8A-4147-A177-3AD203B41FA5}">
                      <a16:colId xmlns="" xmlns:a16="http://schemas.microsoft.com/office/drawing/2014/main" val="20001"/>
                    </a:ext>
                  </a:extLst>
                </a:gridCol>
                <a:gridCol w="422472">
                  <a:extLst>
                    <a:ext uri="{9D8B030D-6E8A-4147-A177-3AD203B41FA5}">
                      <a16:colId xmlns="" xmlns:a16="http://schemas.microsoft.com/office/drawing/2014/main" val="20002"/>
                    </a:ext>
                  </a:extLst>
                </a:gridCol>
                <a:gridCol w="433590">
                  <a:extLst>
                    <a:ext uri="{9D8B030D-6E8A-4147-A177-3AD203B41FA5}">
                      <a16:colId xmlns="" xmlns:a16="http://schemas.microsoft.com/office/drawing/2014/main" val="20003"/>
                    </a:ext>
                  </a:extLst>
                </a:gridCol>
                <a:gridCol w="433590"/>
                <a:gridCol w="410410">
                  <a:extLst>
                    <a:ext uri="{9D8B030D-6E8A-4147-A177-3AD203B41FA5}">
                      <a16:colId xmlns="" xmlns:a16="http://schemas.microsoft.com/office/drawing/2014/main" val="20004"/>
                    </a:ext>
                  </a:extLst>
                </a:gridCol>
              </a:tblGrid>
              <a:tr h="980746">
                <a:tc>
                  <a:txBody>
                    <a:bodyPr/>
                    <a:lstStyle/>
                    <a:p>
                      <a:r>
                        <a:rPr lang="ru-RU" sz="1400" b="1" dirty="0"/>
                        <a:t>Параметр</a:t>
                      </a:r>
                    </a:p>
                  </a:txBody>
                  <a:tcPr/>
                </a:tc>
                <a:tc>
                  <a:txBody>
                    <a:bodyPr/>
                    <a:lstStyle/>
                    <a:p>
                      <a:r>
                        <a:rPr lang="ru-RU" sz="1400" b="1" dirty="0"/>
                        <a:t>Описание</a:t>
                      </a:r>
                    </a:p>
                  </a:txBody>
                  <a:tcPr/>
                </a:tc>
                <a:tc>
                  <a:txBody>
                    <a:bodyPr/>
                    <a:lstStyle/>
                    <a:p>
                      <a:pPr algn="ctr"/>
                      <a:r>
                        <a:rPr lang="ru-RU" sz="1400" b="1" dirty="0"/>
                        <a:t>1</a:t>
                      </a:r>
                    </a:p>
                  </a:txBody>
                  <a:tcPr/>
                </a:tc>
                <a:tc>
                  <a:txBody>
                    <a:bodyPr/>
                    <a:lstStyle/>
                    <a:p>
                      <a:pPr algn="ctr"/>
                      <a:r>
                        <a:rPr lang="ru-RU" sz="1400" b="1" dirty="0"/>
                        <a:t>2</a:t>
                      </a:r>
                    </a:p>
                  </a:txBody>
                  <a:tcPr/>
                </a:tc>
                <a:tc>
                  <a:txBody>
                    <a:bodyPr/>
                    <a:lstStyle/>
                    <a:p>
                      <a:pPr algn="ctr"/>
                      <a:r>
                        <a:rPr lang="ru-RU" sz="1400" b="1" dirty="0" smtClean="0"/>
                        <a:t>3</a:t>
                      </a:r>
                      <a:endParaRPr lang="ru-RU" sz="1400" b="1" dirty="0"/>
                    </a:p>
                  </a:txBody>
                  <a:tcPr/>
                </a:tc>
                <a:tc>
                  <a:txBody>
                    <a:bodyPr/>
                    <a:lstStyle/>
                    <a:p>
                      <a:pPr algn="ctr"/>
                      <a:r>
                        <a:rPr lang="en-US" sz="1400" b="1" dirty="0"/>
                        <a:t>G</a:t>
                      </a:r>
                      <a:endParaRPr lang="ru-RU" sz="1400" b="1" dirty="0"/>
                    </a:p>
                  </a:txBody>
                  <a:tcPr/>
                </a:tc>
                <a:extLst>
                  <a:ext uri="{0D108BD9-81ED-4DB2-BD59-A6C34878D82A}">
                    <a16:rowId xmlns="" xmlns:a16="http://schemas.microsoft.com/office/drawing/2014/main" val="10000"/>
                  </a:ext>
                </a:extLst>
              </a:tr>
              <a:tr h="650892">
                <a:tc>
                  <a:txBody>
                    <a:bodyPr/>
                    <a:lstStyle/>
                    <a:p>
                      <a:r>
                        <a:rPr lang="ru-RU" sz="1400" dirty="0"/>
                        <a:t>Масштаб анализа</a:t>
                      </a:r>
                      <a:endParaRPr lang="ru-RU" sz="1400" b="0" dirty="0"/>
                    </a:p>
                  </a:txBody>
                  <a:tcPr/>
                </a:tc>
                <a:tc>
                  <a:txBody>
                    <a:bodyPr/>
                    <a:lstStyle/>
                    <a:p>
                      <a:pPr marL="171450" indent="-171450">
                        <a:buFont typeface="Arial" panose="020B0604020202020204" pitchFamily="34" charset="0"/>
                        <a:buChar char="•"/>
                      </a:pPr>
                      <a:r>
                        <a:rPr lang="ru-RU" sz="1200" dirty="0">
                          <a:solidFill>
                            <a:srgbClr val="00B050"/>
                          </a:solidFill>
                        </a:rPr>
                        <a:t>Детальный с точностью до элемента</a:t>
                      </a:r>
                    </a:p>
                    <a:p>
                      <a:pPr marL="171450" indent="-171450">
                        <a:buFont typeface="Arial" panose="020B0604020202020204" pitchFamily="34" charset="0"/>
                        <a:buChar char="•"/>
                      </a:pPr>
                      <a:r>
                        <a:rPr lang="ru-RU" sz="1200" baseline="0" dirty="0">
                          <a:solidFill>
                            <a:srgbClr val="FF0000"/>
                          </a:solidFill>
                        </a:rPr>
                        <a:t>Обобщенный, средний по сети</a:t>
                      </a:r>
                      <a:endParaRPr lang="ru-RU" sz="1200" b="0" dirty="0">
                        <a:solidFill>
                          <a:srgbClr val="FF0000"/>
                        </a:solidFill>
                      </a:endParaRPr>
                    </a:p>
                  </a:txBody>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tc>
                  <a:txBody>
                    <a:bodyPr/>
                    <a:lstStyle/>
                    <a:p>
                      <a:endParaRPr lang="ru-RU" sz="1200" dirty="0"/>
                    </a:p>
                  </a:txBody>
                  <a:tcPr>
                    <a:solidFill>
                      <a:srgbClr val="92D050"/>
                    </a:solidFill>
                  </a:tcPr>
                </a:tc>
                <a:extLst>
                  <a:ext uri="{0D108BD9-81ED-4DB2-BD59-A6C34878D82A}">
                    <a16:rowId xmlns="" xmlns:a16="http://schemas.microsoft.com/office/drawing/2014/main" val="10001"/>
                  </a:ext>
                </a:extLst>
              </a:tr>
              <a:tr h="818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effectLst/>
                        </a:rPr>
                        <a:t>Назначение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171450" indent="-171450">
                        <a:buFont typeface="Arial" panose="020B0604020202020204" pitchFamily="34" charset="0"/>
                        <a:buChar char="•"/>
                      </a:pPr>
                      <a:r>
                        <a:rPr lang="ru-RU" sz="1200" dirty="0">
                          <a:solidFill>
                            <a:srgbClr val="00B050"/>
                          </a:solidFill>
                        </a:rPr>
                        <a:t>Оперативный</a:t>
                      </a:r>
                      <a:r>
                        <a:rPr lang="ru-RU" sz="1200" baseline="0" dirty="0">
                          <a:solidFill>
                            <a:srgbClr val="00B050"/>
                          </a:solidFill>
                        </a:rPr>
                        <a:t> контроль состояния</a:t>
                      </a:r>
                    </a:p>
                    <a:p>
                      <a:pPr marL="171450" indent="-171450">
                        <a:buFont typeface="Arial" panose="020B0604020202020204" pitchFamily="34" charset="0"/>
                        <a:buChar char="•"/>
                      </a:pPr>
                      <a:r>
                        <a:rPr lang="ru-RU" sz="1200" baseline="0" dirty="0">
                          <a:solidFill>
                            <a:srgbClr val="FF0000"/>
                          </a:solidFill>
                        </a:rPr>
                        <a:t>Обобщенная аналитика за месяц или за год</a:t>
                      </a:r>
                      <a:endParaRPr lang="ru-RU" sz="1200" dirty="0">
                        <a:solidFill>
                          <a:srgbClr val="FF0000"/>
                        </a:solidFill>
                      </a:endParaRPr>
                    </a:p>
                  </a:txBody>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 xmlns:a16="http://schemas.microsoft.com/office/drawing/2014/main" val="10002"/>
                  </a:ext>
                </a:extLst>
              </a:tr>
              <a:tr h="620038">
                <a:tc>
                  <a:txBody>
                    <a:bodyPr/>
                    <a:lstStyle/>
                    <a:p>
                      <a:r>
                        <a:rPr lang="ru-RU" sz="1400" dirty="0"/>
                        <a:t>Точность</a:t>
                      </a:r>
                    </a:p>
                  </a:txBody>
                  <a:tcPr/>
                </a:tc>
                <a:tc>
                  <a:txBody>
                    <a:bodyPr/>
                    <a:lstStyle/>
                    <a:p>
                      <a:pPr marL="171450" indent="-171450">
                        <a:buFont typeface="Arial" panose="020B0604020202020204" pitchFamily="34" charset="0"/>
                        <a:buChar char="•"/>
                      </a:pPr>
                      <a:r>
                        <a:rPr lang="ru-RU" sz="1200" dirty="0">
                          <a:solidFill>
                            <a:srgbClr val="00B050"/>
                          </a:solidFill>
                        </a:rPr>
                        <a:t>Контролируемая до 5%</a:t>
                      </a:r>
                    </a:p>
                    <a:p>
                      <a:pPr marL="171450" indent="-171450">
                        <a:buFont typeface="Arial" panose="020B0604020202020204" pitchFamily="34" charset="0"/>
                        <a:buChar char="•"/>
                      </a:pPr>
                      <a:r>
                        <a:rPr lang="ru-RU" sz="1200" dirty="0">
                          <a:solidFill>
                            <a:srgbClr val="FF0000"/>
                          </a:solidFill>
                        </a:rPr>
                        <a:t>Неконтролируемая</a:t>
                      </a:r>
                      <a:r>
                        <a:rPr lang="ru-RU" sz="1200" baseline="0" dirty="0">
                          <a:solidFill>
                            <a:srgbClr val="FF0000"/>
                          </a:solidFill>
                        </a:rPr>
                        <a:t> свыше 25%</a:t>
                      </a:r>
                      <a:endParaRPr lang="ru-RU" sz="1200" dirty="0">
                        <a:solidFill>
                          <a:srgbClr val="FF0000"/>
                        </a:solidFill>
                      </a:endParaRPr>
                    </a:p>
                  </a:txBody>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 xmlns:a16="http://schemas.microsoft.com/office/drawing/2014/main" val="10003"/>
                  </a:ext>
                </a:extLst>
              </a:tr>
              <a:tr h="1300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effectLst/>
                          <a:latin typeface="Calibri" panose="020F0502020204030204" pitchFamily="34" charset="0"/>
                          <a:ea typeface="Calibri" panose="020F0502020204030204" pitchFamily="34" charset="0"/>
                          <a:cs typeface="Times New Roman" panose="02020603050405020304" pitchFamily="18" charset="0"/>
                        </a:rPr>
                        <a:t>Технические</a:t>
                      </a:r>
                      <a:r>
                        <a:rPr lang="ru-RU" sz="1400" baseline="0" dirty="0">
                          <a:effectLst/>
                          <a:latin typeface="Calibri" panose="020F0502020204030204" pitchFamily="34" charset="0"/>
                          <a:ea typeface="Calibri" panose="020F0502020204030204" pitchFamily="34" charset="0"/>
                          <a:cs typeface="Times New Roman" panose="02020603050405020304" pitchFamily="18" charset="0"/>
                        </a:rPr>
                        <a:t> средства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171450" indent="-171450" algn="l">
                        <a:lnSpc>
                          <a:spcPct val="107000"/>
                        </a:lnSpc>
                        <a:spcAft>
                          <a:spcPts val="0"/>
                        </a:spcAft>
                        <a:buFont typeface="Arial" panose="020B0604020202020204" pitchFamily="34" charset="0"/>
                        <a:buChar char="•"/>
                      </a:pPr>
                      <a:r>
                        <a:rPr lang="ru-RU" sz="120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Используется существующая инфраструктура и уже имеющиеся данные</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Требуется дооснащение объектов дополнительным измерительным оборудованием</a:t>
                      </a:r>
                    </a:p>
                  </a:txBody>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 xmlns:a16="http://schemas.microsoft.com/office/drawing/2014/main" val="10004"/>
                  </a:ext>
                </a:extLst>
              </a:tr>
              <a:tr h="14992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effectLst/>
                          <a:latin typeface="Calibri" panose="020F0502020204030204" pitchFamily="34" charset="0"/>
                          <a:ea typeface="Calibri" panose="020F0502020204030204" pitchFamily="34" charset="0"/>
                          <a:cs typeface="Times New Roman" panose="02020603050405020304" pitchFamily="18" charset="0"/>
                        </a:rPr>
                        <a:t>Исходная информация об объекте</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Используется</a:t>
                      </a:r>
                      <a:r>
                        <a:rPr lang="ru-RU" sz="1200" baseline="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существующая априорная и измерительная информация, автоматически  проводится идентификация фаз и рассчитываются актуальные длины линий</a:t>
                      </a:r>
                      <a:endParaRPr lang="ru-RU"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Требуется детальная информация о сети, ошибки не допускаются</a:t>
                      </a:r>
                    </a:p>
                  </a:txBody>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021831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Научный вклад</a:t>
            </a:r>
          </a:p>
        </p:txBody>
      </p:sp>
      <p:graphicFrame>
        <p:nvGraphicFramePr>
          <p:cNvPr id="3" name="Таблица 2"/>
          <p:cNvGraphicFramePr>
            <a:graphicFrameLocks noGrp="1"/>
          </p:cNvGraphicFramePr>
          <p:nvPr>
            <p:extLst/>
          </p:nvPr>
        </p:nvGraphicFramePr>
        <p:xfrm>
          <a:off x="126520" y="1197831"/>
          <a:ext cx="11938959" cy="4280582"/>
        </p:xfrm>
        <a:graphic>
          <a:graphicData uri="http://schemas.openxmlformats.org/drawingml/2006/table">
            <a:tbl>
              <a:tblPr firstRow="1" firstCol="1" bandRow="1">
                <a:tableStyleId>{5C22544A-7EE6-4342-B048-85BDC9FD1C3A}</a:tableStyleId>
              </a:tblPr>
              <a:tblGrid>
                <a:gridCol w="4172843">
                  <a:extLst>
                    <a:ext uri="{9D8B030D-6E8A-4147-A177-3AD203B41FA5}">
                      <a16:colId xmlns="" xmlns:a16="http://schemas.microsoft.com/office/drawing/2014/main" val="20000"/>
                    </a:ext>
                  </a:extLst>
                </a:gridCol>
                <a:gridCol w="7766116">
                  <a:extLst>
                    <a:ext uri="{9D8B030D-6E8A-4147-A177-3AD203B41FA5}">
                      <a16:colId xmlns="" xmlns:a16="http://schemas.microsoft.com/office/drawing/2014/main" val="20001"/>
                    </a:ext>
                  </a:extLst>
                </a:gridCol>
              </a:tblGrid>
              <a:tr h="303602">
                <a:tc>
                  <a:txBody>
                    <a:bodyPr/>
                    <a:lstStyle/>
                    <a:p>
                      <a:pPr algn="ctr">
                        <a:lnSpc>
                          <a:spcPct val="107000"/>
                        </a:lnSpc>
                        <a:spcAft>
                          <a:spcPts val="800"/>
                        </a:spcAft>
                      </a:pPr>
                      <a:r>
                        <a:rPr lang="ru-RU" sz="1400" dirty="0">
                          <a:effectLst/>
                        </a:rPr>
                        <a:t>Проблема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nchor="ctr"/>
                </a:tc>
                <a:tc>
                  <a:txBody>
                    <a:bodyPr/>
                    <a:lstStyle/>
                    <a:p>
                      <a:pPr algn="ctr">
                        <a:lnSpc>
                          <a:spcPct val="107000"/>
                        </a:lnSpc>
                        <a:spcAft>
                          <a:spcPts val="800"/>
                        </a:spcAft>
                      </a:pPr>
                      <a:r>
                        <a:rPr lang="ru-RU" sz="1400" dirty="0">
                          <a:effectLst/>
                        </a:rPr>
                        <a:t>Решение </a:t>
                      </a:r>
                      <a:r>
                        <a:rPr lang="en-US" sz="1400" dirty="0">
                          <a:effectLst/>
                        </a:rPr>
                        <a:t>GRID-IN</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nchor="ctr"/>
                </a:tc>
                <a:extLst>
                  <a:ext uri="{0D108BD9-81ED-4DB2-BD59-A6C34878D82A}">
                    <a16:rowId xmlns="" xmlns:a16="http://schemas.microsoft.com/office/drawing/2014/main" val="10000"/>
                  </a:ext>
                </a:extLst>
              </a:tr>
              <a:tr h="342389">
                <a:tc>
                  <a:txBody>
                    <a:bodyPr/>
                    <a:lstStyle/>
                    <a:p>
                      <a:pPr>
                        <a:lnSpc>
                          <a:spcPct val="107000"/>
                        </a:lnSpc>
                        <a:spcAft>
                          <a:spcPts val="800"/>
                        </a:spcAft>
                      </a:pPr>
                      <a:r>
                        <a:rPr lang="ru-RU" sz="1200" dirty="0">
                          <a:effectLst/>
                        </a:rPr>
                        <a:t>Большой объём данных (число ТП, сетевых элементов, потребителей)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Массовые параллельные вычисления в дешёвых одноплатных микро-ЭВМ, устанавливаемых на ТП и работающих только со своей небольшой группой счётчиков. Весь комплекс расчётов происходит на конкретном объекте (ТП). На верхний уровень передаются по запросу только результаты вычислений.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1"/>
                  </a:ext>
                </a:extLst>
              </a:tr>
              <a:tr h="186598">
                <a:tc>
                  <a:txBody>
                    <a:bodyPr/>
                    <a:lstStyle/>
                    <a:p>
                      <a:pPr>
                        <a:lnSpc>
                          <a:spcPct val="107000"/>
                        </a:lnSpc>
                        <a:spcAft>
                          <a:spcPts val="800"/>
                        </a:spcAft>
                      </a:pPr>
                      <a:r>
                        <a:rPr lang="ru-RU" sz="1200" dirty="0">
                          <a:effectLst/>
                        </a:rPr>
                        <a:t>Недостоверность исходных данных: длин проводов, способов их прокладки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При известных типах проводов их фактические длины и сопротивления вычисляются алгоритмически на основе методик оптимизации в условиях неопределённости.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2"/>
                  </a:ext>
                </a:extLst>
              </a:tr>
              <a:tr h="606077">
                <a:tc>
                  <a:txBody>
                    <a:bodyPr/>
                    <a:lstStyle/>
                    <a:p>
                      <a:pPr>
                        <a:lnSpc>
                          <a:spcPct val="107000"/>
                        </a:lnSpc>
                        <a:spcAft>
                          <a:spcPts val="800"/>
                        </a:spcAft>
                      </a:pPr>
                      <a:r>
                        <a:rPr lang="ru-RU" sz="1200" dirty="0">
                          <a:effectLst/>
                        </a:rPr>
                        <a:t>Влияния токовой нагрузки и метеоусловий на сопротивление проводов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Динамическая аппроксимация неаналитической функции сопротивления провода Z = f (I, T).</a:t>
                      </a:r>
                    </a:p>
                    <a:p>
                      <a:pPr>
                        <a:lnSpc>
                          <a:spcPct val="107000"/>
                        </a:lnSpc>
                        <a:spcAft>
                          <a:spcPts val="800"/>
                        </a:spcAft>
                      </a:pPr>
                      <a:r>
                        <a:rPr lang="ru-RU" sz="1200" dirty="0">
                          <a:effectLst/>
                        </a:rPr>
                        <a:t>Итеративная процедура расчёта токов при зависящих от них же сопротивлениях.</a:t>
                      </a:r>
                    </a:p>
                    <a:p>
                      <a:pPr>
                        <a:lnSpc>
                          <a:spcPct val="107000"/>
                        </a:lnSpc>
                        <a:spcAft>
                          <a:spcPts val="800"/>
                        </a:spcAft>
                      </a:pPr>
                      <a:r>
                        <a:rPr lang="ru-RU" sz="1200" dirty="0">
                          <a:effectLst/>
                        </a:rPr>
                        <a:t>Учёт динамики тепловых процессов в проводах (нагрев и остывание) на основе уравнения теплового баланса (лучеиспускание, </a:t>
                      </a:r>
                      <a:r>
                        <a:rPr lang="ru-RU" sz="1200" dirty="0" err="1">
                          <a:effectLst/>
                        </a:rPr>
                        <a:t>джоулево</a:t>
                      </a:r>
                      <a:r>
                        <a:rPr lang="ru-RU" sz="1200" dirty="0">
                          <a:effectLst/>
                        </a:rPr>
                        <a:t> тепло, конвекция).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3"/>
                  </a:ext>
                </a:extLst>
              </a:tr>
              <a:tr h="0">
                <a:tc>
                  <a:txBody>
                    <a:bodyPr/>
                    <a:lstStyle/>
                    <a:p>
                      <a:pPr>
                        <a:lnSpc>
                          <a:spcPct val="107000"/>
                        </a:lnSpc>
                        <a:spcAft>
                          <a:spcPts val="800"/>
                        </a:spcAft>
                      </a:pPr>
                      <a:r>
                        <a:rPr lang="ru-RU" sz="1200">
                          <a:effectLst/>
                        </a:rPr>
                        <a:t>Неизвестно распределение потребителей по фазам сети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Алгоритм идентификации фаз на основе корреляционного анализа и метода максимального правдоподобия.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4"/>
                  </a:ext>
                </a:extLst>
              </a:tr>
              <a:tr h="502663">
                <a:tc>
                  <a:txBody>
                    <a:bodyPr/>
                    <a:lstStyle/>
                    <a:p>
                      <a:pPr>
                        <a:lnSpc>
                          <a:spcPct val="107000"/>
                        </a:lnSpc>
                        <a:spcAft>
                          <a:spcPts val="800"/>
                        </a:spcAft>
                      </a:pPr>
                      <a:r>
                        <a:rPr lang="ru-RU" sz="1200" dirty="0">
                          <a:effectLst/>
                        </a:rPr>
                        <a:t>Недоступны средние значения напряжений и токов потребителей на текущем интервале времени (1, …, 60 мин.). </a:t>
                      </a:r>
                      <a:r>
                        <a:rPr lang="ru-RU" sz="1200" dirty="0" err="1">
                          <a:effectLst/>
                        </a:rPr>
                        <a:t>Рассинхронизация</a:t>
                      </a:r>
                      <a:r>
                        <a:rPr lang="ru-RU" sz="1200" dirty="0">
                          <a:effectLst/>
                        </a:rPr>
                        <a:t> внутренних часов счётчиков с системным временем.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Используются только приращения энергий с контролем их меток времени. Требуемые значения токов и напряжений определяются методами оптимизации в условиях неопределённости.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5"/>
                  </a:ext>
                </a:extLst>
              </a:tr>
              <a:tr h="73528">
                <a:tc>
                  <a:txBody>
                    <a:bodyPr/>
                    <a:lstStyle/>
                    <a:p>
                      <a:pPr>
                        <a:lnSpc>
                          <a:spcPct val="107000"/>
                        </a:lnSpc>
                        <a:spcAft>
                          <a:spcPts val="800"/>
                        </a:spcAft>
                      </a:pPr>
                      <a:r>
                        <a:rPr lang="ru-RU" sz="1200">
                          <a:effectLst/>
                        </a:rPr>
                        <a:t>Влияние распределённой микрогенерации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Инвариантность математической модели к известным направлениям энергии нагрузок (точек периметра сети)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6"/>
                  </a:ext>
                </a:extLst>
              </a:tr>
              <a:tr h="234214">
                <a:tc>
                  <a:txBody>
                    <a:bodyPr/>
                    <a:lstStyle/>
                    <a:p>
                      <a:pPr>
                        <a:lnSpc>
                          <a:spcPct val="107000"/>
                        </a:lnSpc>
                        <a:spcAft>
                          <a:spcPts val="800"/>
                        </a:spcAft>
                      </a:pPr>
                      <a:r>
                        <a:rPr lang="ru-RU" sz="1200">
                          <a:effectLst/>
                        </a:rPr>
                        <a:t>Безучётное потребление</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Оригинальный алгоритм оперативного контроля, обнаружения и локализации места </a:t>
                      </a:r>
                      <a:r>
                        <a:rPr lang="ru-RU" sz="1200" dirty="0" err="1">
                          <a:effectLst/>
                        </a:rPr>
                        <a:t>безучётного</a:t>
                      </a:r>
                      <a:r>
                        <a:rPr lang="ru-RU" sz="1200" dirty="0">
                          <a:effectLst/>
                        </a:rPr>
                        <a:t> потребления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7"/>
                  </a:ext>
                </a:extLst>
              </a:tr>
              <a:tr h="129396">
                <a:tc>
                  <a:txBody>
                    <a:bodyPr/>
                    <a:lstStyle/>
                    <a:p>
                      <a:pPr>
                        <a:lnSpc>
                          <a:spcPct val="107000"/>
                        </a:lnSpc>
                        <a:spcAft>
                          <a:spcPts val="800"/>
                        </a:spcAft>
                      </a:pPr>
                      <a:r>
                        <a:rPr lang="ru-RU" sz="1200">
                          <a:effectLst/>
                        </a:rPr>
                        <a:t>Потеря данных при их передаче</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Восстановление с контролируемой достоверностью</a:t>
                      </a:r>
                      <a:r>
                        <a:rPr lang="en-US" sz="1200" dirty="0">
                          <a:effectLst/>
                        </a:rPr>
                        <a:t> </a:t>
                      </a:r>
                      <a:r>
                        <a:rPr lang="ru-RU" sz="1200" dirty="0">
                          <a:effectLst/>
                        </a:rPr>
                        <a:t>на основе адаптивной цифровой фильтрации временных рядов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8"/>
                  </a:ext>
                </a:extLst>
              </a:tr>
              <a:tr h="212547">
                <a:tc>
                  <a:txBody>
                    <a:bodyPr/>
                    <a:lstStyle/>
                    <a:p>
                      <a:pPr>
                        <a:lnSpc>
                          <a:spcPct val="107000"/>
                        </a:lnSpc>
                        <a:spcAft>
                          <a:spcPts val="800"/>
                        </a:spcAft>
                      </a:pPr>
                      <a:r>
                        <a:rPr lang="ru-RU" sz="1200">
                          <a:effectLst/>
                        </a:rPr>
                        <a:t>Отсутствует контроль точности расчётов</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Каждый результат снабжается значением его текущей погрешности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09"/>
                  </a:ext>
                </a:extLst>
              </a:tr>
              <a:tr h="0">
                <a:tc>
                  <a:txBody>
                    <a:bodyPr/>
                    <a:lstStyle/>
                    <a:p>
                      <a:pPr>
                        <a:lnSpc>
                          <a:spcPct val="107000"/>
                        </a:lnSpc>
                        <a:spcAft>
                          <a:spcPts val="800"/>
                        </a:spcAft>
                      </a:pPr>
                      <a:r>
                        <a:rPr lang="ru-RU" sz="1200">
                          <a:effectLst/>
                        </a:rPr>
                        <a:t>Влияние нелинейности ВАХ нагрузок (гармоник)</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Гармонический анализ токов в фазных проводах и нейтрали (перспектива)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 xmlns:a16="http://schemas.microsoft.com/office/drawing/2014/main" val="10010"/>
                  </a:ext>
                </a:extLst>
              </a:tr>
            </a:tbl>
          </a:graphicData>
        </a:graphic>
      </p:graphicFrame>
      <p:sp>
        <p:nvSpPr>
          <p:cNvPr id="20" name="TextBox 19"/>
          <p:cNvSpPr txBox="1"/>
          <p:nvPr/>
        </p:nvSpPr>
        <p:spPr>
          <a:xfrm>
            <a:off x="0" y="5478413"/>
            <a:ext cx="12192000" cy="923330"/>
          </a:xfrm>
          <a:prstGeom prst="rect">
            <a:avLst/>
          </a:prstGeom>
          <a:noFill/>
        </p:spPr>
        <p:txBody>
          <a:bodyPr wrap="square" rtlCol="0">
            <a:spAutoFit/>
          </a:bodyPr>
          <a:lstStyle/>
          <a:p>
            <a:pPr algn="ctr"/>
            <a:r>
              <a:rPr lang="ru-RU" b="1" dirty="0"/>
              <a:t>Подготовлены заявки на патенты</a:t>
            </a:r>
          </a:p>
          <a:p>
            <a:pPr marL="285750" lvl="0" indent="-285750">
              <a:buFont typeface="Arial" panose="020B0604020202020204" pitchFamily="34" charset="0"/>
              <a:buChar char="•"/>
            </a:pPr>
            <a:r>
              <a:rPr lang="ru-RU" dirty="0"/>
              <a:t>Способ идентификации фаз потребителей</a:t>
            </a:r>
            <a:endParaRPr lang="en-US" dirty="0"/>
          </a:p>
          <a:p>
            <a:pPr marL="285750" indent="-285750">
              <a:buFont typeface="Arial" panose="020B0604020202020204" pitchFamily="34" charset="0"/>
              <a:buChar char="•"/>
            </a:pPr>
            <a:r>
              <a:rPr lang="ru-RU" dirty="0"/>
              <a:t>Способ выявления и локализации неучтенного потребления</a:t>
            </a:r>
          </a:p>
        </p:txBody>
      </p:sp>
    </p:spTree>
    <p:extLst>
      <p:ext uri="{BB962C8B-B14F-4D97-AF65-F5344CB8AC3E}">
        <p14:creationId xmlns:p14="http://schemas.microsoft.com/office/powerpoint/2010/main" val="3181006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6" name="TextBox 5">
            <a:extLst>
              <a:ext uri="{FF2B5EF4-FFF2-40B4-BE49-F238E27FC236}">
                <a16:creationId xmlns="" xmlns:a16="http://schemas.microsoft.com/office/drawing/2014/main" id="{82B6E958-9BD0-4D91-A54D-FF5A0862CA31}"/>
              </a:ext>
            </a:extLst>
          </p:cNvPr>
          <p:cNvSpPr txBox="1"/>
          <p:nvPr/>
        </p:nvSpPr>
        <p:spPr>
          <a:xfrm>
            <a:off x="60544" y="828136"/>
            <a:ext cx="12066353" cy="369332"/>
          </a:xfrm>
          <a:prstGeom prst="rect">
            <a:avLst/>
          </a:prstGeom>
          <a:noFill/>
        </p:spPr>
        <p:txBody>
          <a:bodyPr wrap="square" rtlCol="0">
            <a:spAutoFit/>
          </a:bodyPr>
          <a:lstStyle/>
          <a:p>
            <a:r>
              <a:rPr lang="ru-RU" b="1" i="0" u="none" strike="noStrike" baseline="0" dirty="0">
                <a:solidFill>
                  <a:srgbClr val="000000"/>
                </a:solidFill>
                <a:latin typeface="Calibri" panose="020F0502020204030204" pitchFamily="34" charset="0"/>
              </a:rPr>
              <a:t>РЕЗУЛЬТАТ обработки реальных данных (</a:t>
            </a:r>
            <a:r>
              <a:rPr lang="ru-RU" b="1" dirty="0">
                <a:solidFill>
                  <a:srgbClr val="000000"/>
                </a:solidFill>
                <a:latin typeface="Calibri" panose="020F0502020204030204" pitchFamily="34" charset="0"/>
              </a:rPr>
              <a:t>АО-Энерго</a:t>
            </a:r>
            <a:r>
              <a:rPr lang="ru-RU" b="1" i="0" u="none" strike="noStrike" baseline="0" dirty="0">
                <a:solidFill>
                  <a:srgbClr val="000000"/>
                </a:solidFill>
                <a:latin typeface="Calibri" panose="020F0502020204030204" pitchFamily="34" charset="0"/>
              </a:rPr>
              <a:t>): </a:t>
            </a:r>
            <a:endParaRPr lang="ru-RU" dirty="0"/>
          </a:p>
        </p:txBody>
      </p:sp>
      <p:pic>
        <p:nvPicPr>
          <p:cNvPr id="5" name="Рисунок 4">
            <a:extLst>
              <a:ext uri="{FF2B5EF4-FFF2-40B4-BE49-F238E27FC236}">
                <a16:creationId xmlns="" xmlns:a16="http://schemas.microsoft.com/office/drawing/2014/main" id="{11FBCC25-DDFD-4649-A27B-5A2ADE045049}"/>
              </a:ext>
            </a:extLst>
          </p:cNvPr>
          <p:cNvPicPr>
            <a:picLocks noChangeAspect="1"/>
          </p:cNvPicPr>
          <p:nvPr/>
        </p:nvPicPr>
        <p:blipFill>
          <a:blip r:embed="rId4"/>
          <a:stretch>
            <a:fillRect/>
          </a:stretch>
        </p:blipFill>
        <p:spPr>
          <a:xfrm>
            <a:off x="181000" y="1241448"/>
            <a:ext cx="5912720" cy="2717426"/>
          </a:xfrm>
          <a:prstGeom prst="rect">
            <a:avLst/>
          </a:prstGeom>
        </p:spPr>
      </p:pic>
      <p:pic>
        <p:nvPicPr>
          <p:cNvPr id="8" name="Рисунок 7">
            <a:extLst>
              <a:ext uri="{FF2B5EF4-FFF2-40B4-BE49-F238E27FC236}">
                <a16:creationId xmlns="" xmlns:a16="http://schemas.microsoft.com/office/drawing/2014/main" id="{7475DF80-7EA8-4E80-9D0D-92C9354507FC}"/>
              </a:ext>
            </a:extLst>
          </p:cNvPr>
          <p:cNvPicPr>
            <a:picLocks noChangeAspect="1"/>
          </p:cNvPicPr>
          <p:nvPr/>
        </p:nvPicPr>
        <p:blipFill>
          <a:blip r:embed="rId5"/>
          <a:stretch>
            <a:fillRect/>
          </a:stretch>
        </p:blipFill>
        <p:spPr>
          <a:xfrm>
            <a:off x="183280" y="3964403"/>
            <a:ext cx="5912720" cy="2781617"/>
          </a:xfrm>
          <a:prstGeom prst="rect">
            <a:avLst/>
          </a:prstGeom>
        </p:spPr>
      </p:pic>
      <p:pic>
        <p:nvPicPr>
          <p:cNvPr id="10" name="Рисунок 9">
            <a:extLst>
              <a:ext uri="{FF2B5EF4-FFF2-40B4-BE49-F238E27FC236}">
                <a16:creationId xmlns="" xmlns:a16="http://schemas.microsoft.com/office/drawing/2014/main" id="{B6A6CA0A-7B68-4311-B851-5A334276986C}"/>
              </a:ext>
            </a:extLst>
          </p:cNvPr>
          <p:cNvPicPr>
            <a:picLocks noChangeAspect="1"/>
          </p:cNvPicPr>
          <p:nvPr/>
        </p:nvPicPr>
        <p:blipFill>
          <a:blip r:embed="rId6"/>
          <a:stretch>
            <a:fillRect/>
          </a:stretch>
        </p:blipFill>
        <p:spPr>
          <a:xfrm>
            <a:off x="6332113" y="1327563"/>
            <a:ext cx="2552700" cy="2194560"/>
          </a:xfrm>
          <a:prstGeom prst="rect">
            <a:avLst/>
          </a:prstGeom>
        </p:spPr>
      </p:pic>
      <p:pic>
        <p:nvPicPr>
          <p:cNvPr id="12" name="Рисунок 11">
            <a:extLst>
              <a:ext uri="{FF2B5EF4-FFF2-40B4-BE49-F238E27FC236}">
                <a16:creationId xmlns="" xmlns:a16="http://schemas.microsoft.com/office/drawing/2014/main" id="{86D9E407-ED12-4515-9DB3-1F21FFEF7763}"/>
              </a:ext>
            </a:extLst>
          </p:cNvPr>
          <p:cNvPicPr>
            <a:picLocks noChangeAspect="1"/>
          </p:cNvPicPr>
          <p:nvPr/>
        </p:nvPicPr>
        <p:blipFill>
          <a:blip r:embed="rId7"/>
          <a:stretch>
            <a:fillRect/>
          </a:stretch>
        </p:blipFill>
        <p:spPr>
          <a:xfrm>
            <a:off x="8884813" y="1119629"/>
            <a:ext cx="3071073" cy="2961064"/>
          </a:xfrm>
          <a:prstGeom prst="rect">
            <a:avLst/>
          </a:prstGeom>
        </p:spPr>
      </p:pic>
      <p:sp>
        <p:nvSpPr>
          <p:cNvPr id="13" name="TextBox 12">
            <a:extLst>
              <a:ext uri="{FF2B5EF4-FFF2-40B4-BE49-F238E27FC236}">
                <a16:creationId xmlns="" xmlns:a16="http://schemas.microsoft.com/office/drawing/2014/main" id="{46EFCA95-4ECE-4AF4-B394-2D38B8C6E800}"/>
              </a:ext>
            </a:extLst>
          </p:cNvPr>
          <p:cNvSpPr txBox="1"/>
          <p:nvPr/>
        </p:nvSpPr>
        <p:spPr>
          <a:xfrm>
            <a:off x="6096000" y="4305300"/>
            <a:ext cx="6030897" cy="1944122"/>
          </a:xfrm>
          <a:prstGeom prst="rect">
            <a:avLst/>
          </a:prstGeom>
          <a:noFill/>
        </p:spPr>
        <p:txBody>
          <a:bodyPr wrap="square" rtlCol="0">
            <a:spAutoFit/>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Наше решение позволяет (в границах цифровой балансовой группы):</a:t>
            </a:r>
          </a:p>
          <a:p>
            <a:pPr marL="342900" lvl="0" indent="-342900">
              <a:lnSpc>
                <a:spcPct val="107000"/>
              </a:lnSpc>
              <a:buFont typeface="+mj-lt"/>
              <a:buAutoNum type="arabicParenR"/>
            </a:pPr>
            <a:r>
              <a:rPr lang="ru-RU" sz="1600" dirty="0">
                <a:effectLst/>
                <a:latin typeface="Calibri" panose="020F0502020204030204" pitchFamily="34" charset="0"/>
                <a:ea typeface="Calibri" panose="020F0502020204030204" pitchFamily="34" charset="0"/>
                <a:cs typeface="Times New Roman" panose="02020603050405020304" pitchFamily="18" charset="0"/>
              </a:rPr>
              <a:t>Точно рассчитать величину текущих технически-обоснованных потерь в сети НН, с учётом токовой нагрузки и метеоусловий;</a:t>
            </a:r>
          </a:p>
          <a:p>
            <a:pPr marL="342900" lvl="0" indent="-342900">
              <a:lnSpc>
                <a:spcPct val="107000"/>
              </a:lnSpc>
              <a:spcAft>
                <a:spcPts val="800"/>
              </a:spcAft>
              <a:buFont typeface="+mj-lt"/>
              <a:buAutoNum type="arabicParenR"/>
            </a:pPr>
            <a:r>
              <a:rPr lang="ru-RU" sz="1600" dirty="0">
                <a:effectLst/>
                <a:latin typeface="Calibri" panose="020F0502020204030204" pitchFamily="34" charset="0"/>
                <a:ea typeface="Calibri" panose="020F0502020204030204" pitchFamily="34" charset="0"/>
                <a:cs typeface="Times New Roman" panose="02020603050405020304" pitchFamily="18" charset="0"/>
              </a:rPr>
              <a:t>Обнаружить факт </a:t>
            </a:r>
            <a:r>
              <a:rPr lang="ru-RU" sz="1600" dirty="0" err="1">
                <a:effectLst/>
                <a:latin typeface="Calibri" panose="020F0502020204030204" pitchFamily="34" charset="0"/>
                <a:ea typeface="Calibri" panose="020F0502020204030204" pitchFamily="34" charset="0"/>
                <a:cs typeface="Times New Roman" panose="02020603050405020304" pitchFamily="18" charset="0"/>
              </a:rPr>
              <a:t>безучётного</a:t>
            </a:r>
            <a:r>
              <a:rPr lang="ru-RU" sz="1600" dirty="0">
                <a:effectLst/>
                <a:latin typeface="Calibri" panose="020F0502020204030204" pitchFamily="34" charset="0"/>
                <a:ea typeface="Calibri" panose="020F0502020204030204" pitchFamily="34" charset="0"/>
                <a:cs typeface="Times New Roman" panose="02020603050405020304" pitchFamily="18" charset="0"/>
              </a:rPr>
              <a:t> потребления;</a:t>
            </a:r>
          </a:p>
          <a:p>
            <a:pPr marL="342900" lvl="0" indent="-342900">
              <a:lnSpc>
                <a:spcPct val="107000"/>
              </a:lnSpc>
              <a:spcAft>
                <a:spcPts val="800"/>
              </a:spcAft>
              <a:buFont typeface="+mj-lt"/>
              <a:buAutoNum type="arabicParenR"/>
            </a:pPr>
            <a:r>
              <a:rPr lang="ru-RU" sz="1600" dirty="0">
                <a:effectLst/>
                <a:latin typeface="Calibri" panose="020F0502020204030204" pitchFamily="34" charset="0"/>
                <a:ea typeface="Calibri" panose="020F0502020204030204" pitchFamily="34" charset="0"/>
                <a:cs typeface="Times New Roman" panose="02020603050405020304" pitchFamily="18" charset="0"/>
              </a:rPr>
              <a:t>Указать точки необоснованных потерь на схеме сети.</a:t>
            </a:r>
            <a:endParaRPr lang="ru-RU" sz="1600" dirty="0"/>
          </a:p>
        </p:txBody>
      </p:sp>
    </p:spTree>
    <p:extLst>
      <p:ext uri="{BB962C8B-B14F-4D97-AF65-F5344CB8AC3E}">
        <p14:creationId xmlns:p14="http://schemas.microsoft.com/office/powerpoint/2010/main" val="4013784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6" name="Прямоугольник 5"/>
          <p:cNvSpPr/>
          <p:nvPr/>
        </p:nvSpPr>
        <p:spPr>
          <a:xfrm>
            <a:off x="6096000" y="2045467"/>
            <a:ext cx="5745192" cy="3682474"/>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Целевые сегменты рынка (каналы продаж)</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Сетевые </a:t>
            </a:r>
            <a:r>
              <a:rPr lang="ru-RU" dirty="0"/>
              <a:t>предприятия</a:t>
            </a:r>
            <a:r>
              <a:rPr lang="en-US" dirty="0"/>
              <a:t> (</a:t>
            </a:r>
            <a:r>
              <a:rPr lang="ru-RU" dirty="0"/>
              <a:t>службы транспорта ЭЭ)</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Крупные </a:t>
            </a:r>
            <a:r>
              <a:rPr lang="ru-RU" dirty="0"/>
              <a:t>производственные и коммерческие организации владеющие сетями НН с </a:t>
            </a:r>
            <a:r>
              <a:rPr lang="ru-RU" dirty="0" err="1"/>
              <a:t>субабонентами</a:t>
            </a:r>
            <a:endParaRPr lang="ru-RU" dirty="0"/>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ТСЖ</a:t>
            </a:r>
            <a:r>
              <a:rPr lang="ru-RU" dirty="0"/>
              <a:t>, СНТ, коттеджные поселки и другие владельцы электрических сетей</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Интеграторы</a:t>
            </a:r>
            <a:r>
              <a:rPr lang="en-US" dirty="0" smtClean="0"/>
              <a:t> </a:t>
            </a:r>
            <a:r>
              <a:rPr lang="ru-RU" dirty="0"/>
              <a:t>и разработчики </a:t>
            </a:r>
            <a:r>
              <a:rPr lang="en-US" dirty="0"/>
              <a:t>ADMS, </a:t>
            </a:r>
            <a:r>
              <a:rPr lang="ru-RU" dirty="0"/>
              <a:t>АСДУ и АСКУЭ</a:t>
            </a:r>
          </a:p>
          <a:p>
            <a:pPr algn="ctr"/>
            <a:endParaRPr lang="ru-RU" b="1" dirty="0"/>
          </a:p>
        </p:txBody>
      </p:sp>
      <p:sp>
        <p:nvSpPr>
          <p:cNvPr id="3" name="Блок-схема: узел 2"/>
          <p:cNvSpPr/>
          <p:nvPr/>
        </p:nvSpPr>
        <p:spPr>
          <a:xfrm>
            <a:off x="465826" y="1293962"/>
            <a:ext cx="5236233" cy="5236233"/>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Блок-схема: узел 4"/>
          <p:cNvSpPr/>
          <p:nvPr/>
        </p:nvSpPr>
        <p:spPr>
          <a:xfrm>
            <a:off x="1009289" y="2380890"/>
            <a:ext cx="4149305" cy="4149305"/>
          </a:xfrm>
          <a:prstGeom prst="flowChartConnector">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Блок-схема: узел 7"/>
          <p:cNvSpPr/>
          <p:nvPr/>
        </p:nvSpPr>
        <p:spPr>
          <a:xfrm>
            <a:off x="1483742" y="3329797"/>
            <a:ext cx="3200398" cy="3200398"/>
          </a:xfrm>
          <a:prstGeom prst="flowChartConnecto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Блок-схема: узел 8"/>
          <p:cNvSpPr/>
          <p:nvPr/>
        </p:nvSpPr>
        <p:spPr>
          <a:xfrm>
            <a:off x="1911832" y="4323434"/>
            <a:ext cx="2201889" cy="2201889"/>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2099535" y="1260105"/>
            <a:ext cx="1968808" cy="923330"/>
          </a:xfrm>
          <a:prstGeom prst="rect">
            <a:avLst/>
          </a:prstGeom>
          <a:noFill/>
        </p:spPr>
        <p:txBody>
          <a:bodyPr wrap="none" rtlCol="0">
            <a:spAutoFit/>
          </a:bodyPr>
          <a:lstStyle/>
          <a:p>
            <a:pPr algn="ctr"/>
            <a:r>
              <a:rPr lang="en-US" dirty="0" smtClean="0"/>
              <a:t>PAM</a:t>
            </a:r>
            <a:endParaRPr lang="ru-RU" dirty="0" smtClean="0"/>
          </a:p>
          <a:p>
            <a:pPr algn="ctr"/>
            <a:r>
              <a:rPr lang="ru-RU" dirty="0" smtClean="0"/>
              <a:t>30 млн. ТП в мире</a:t>
            </a:r>
            <a:endParaRPr lang="en-US" dirty="0" smtClean="0"/>
          </a:p>
          <a:p>
            <a:pPr algn="ctr"/>
            <a:r>
              <a:rPr lang="ru-RU" dirty="0" smtClean="0"/>
              <a:t>3 трлн. руб.</a:t>
            </a:r>
            <a:endParaRPr lang="ru-RU" dirty="0"/>
          </a:p>
        </p:txBody>
      </p:sp>
      <p:sp>
        <p:nvSpPr>
          <p:cNvPr id="12" name="TextBox 11"/>
          <p:cNvSpPr txBox="1"/>
          <p:nvPr/>
        </p:nvSpPr>
        <p:spPr>
          <a:xfrm>
            <a:off x="1326763" y="2347033"/>
            <a:ext cx="3514360" cy="923330"/>
          </a:xfrm>
          <a:prstGeom prst="rect">
            <a:avLst/>
          </a:prstGeom>
          <a:noFill/>
        </p:spPr>
        <p:txBody>
          <a:bodyPr wrap="none" rtlCol="0">
            <a:spAutoFit/>
          </a:bodyPr>
          <a:lstStyle/>
          <a:p>
            <a:pPr algn="ctr"/>
            <a:r>
              <a:rPr lang="en-US" dirty="0" smtClean="0"/>
              <a:t>TAM</a:t>
            </a:r>
            <a:endParaRPr lang="ru-RU" dirty="0" smtClean="0"/>
          </a:p>
          <a:p>
            <a:pPr algn="ctr"/>
            <a:r>
              <a:rPr lang="en-US" dirty="0" smtClean="0"/>
              <a:t>15</a:t>
            </a:r>
            <a:r>
              <a:rPr lang="ru-RU" dirty="0" smtClean="0"/>
              <a:t> млн. ТП в России, США, Европе</a:t>
            </a:r>
            <a:endParaRPr lang="en-US" dirty="0" smtClean="0"/>
          </a:p>
          <a:p>
            <a:pPr algn="ctr"/>
            <a:r>
              <a:rPr lang="ru-RU" dirty="0" smtClean="0"/>
              <a:t>1.5 трлн. руб.</a:t>
            </a:r>
            <a:endParaRPr lang="ru-RU" dirty="0"/>
          </a:p>
        </p:txBody>
      </p:sp>
      <p:sp>
        <p:nvSpPr>
          <p:cNvPr id="13" name="TextBox 12"/>
          <p:cNvSpPr txBox="1"/>
          <p:nvPr/>
        </p:nvSpPr>
        <p:spPr>
          <a:xfrm>
            <a:off x="2076195" y="3295940"/>
            <a:ext cx="2015488" cy="923330"/>
          </a:xfrm>
          <a:prstGeom prst="rect">
            <a:avLst/>
          </a:prstGeom>
          <a:noFill/>
        </p:spPr>
        <p:txBody>
          <a:bodyPr wrap="none" rtlCol="0">
            <a:spAutoFit/>
          </a:bodyPr>
          <a:lstStyle/>
          <a:p>
            <a:pPr algn="ctr"/>
            <a:r>
              <a:rPr lang="en-US" dirty="0" smtClean="0"/>
              <a:t>SAM</a:t>
            </a:r>
            <a:endParaRPr lang="ru-RU" dirty="0" smtClean="0"/>
          </a:p>
          <a:p>
            <a:pPr algn="ctr"/>
            <a:r>
              <a:rPr lang="ru-RU" dirty="0" smtClean="0"/>
              <a:t>3 млн. ТП в России</a:t>
            </a:r>
            <a:endParaRPr lang="en-US" dirty="0" smtClean="0"/>
          </a:p>
          <a:p>
            <a:pPr algn="ctr"/>
            <a:r>
              <a:rPr lang="ru-RU" dirty="0" smtClean="0"/>
              <a:t>300 млрд. руб.</a:t>
            </a:r>
            <a:endParaRPr lang="ru-RU" dirty="0"/>
          </a:p>
        </p:txBody>
      </p:sp>
      <p:sp>
        <p:nvSpPr>
          <p:cNvPr id="14" name="TextBox 13"/>
          <p:cNvSpPr txBox="1"/>
          <p:nvPr/>
        </p:nvSpPr>
        <p:spPr>
          <a:xfrm>
            <a:off x="574139" y="4325996"/>
            <a:ext cx="4946868" cy="923330"/>
          </a:xfrm>
          <a:prstGeom prst="rect">
            <a:avLst/>
          </a:prstGeom>
          <a:noFill/>
        </p:spPr>
        <p:txBody>
          <a:bodyPr wrap="none" rtlCol="0">
            <a:spAutoFit/>
          </a:bodyPr>
          <a:lstStyle/>
          <a:p>
            <a:pPr algn="ctr"/>
            <a:r>
              <a:rPr lang="en-US" dirty="0" smtClean="0"/>
              <a:t>S</a:t>
            </a:r>
            <a:r>
              <a:rPr lang="en-US" dirty="0"/>
              <a:t>O</a:t>
            </a:r>
            <a:r>
              <a:rPr lang="en-US" dirty="0" smtClean="0"/>
              <a:t>M</a:t>
            </a:r>
            <a:endParaRPr lang="ru-RU" dirty="0" smtClean="0"/>
          </a:p>
          <a:p>
            <a:pPr algn="ctr"/>
            <a:r>
              <a:rPr lang="en-US" dirty="0" smtClean="0"/>
              <a:t>80</a:t>
            </a:r>
            <a:r>
              <a:rPr lang="ru-RU" dirty="0" smtClean="0"/>
              <a:t> тыс. новых ТП в России устанавливается в год</a:t>
            </a:r>
            <a:endParaRPr lang="en-US" dirty="0" smtClean="0"/>
          </a:p>
          <a:p>
            <a:pPr algn="ctr"/>
            <a:r>
              <a:rPr lang="ru-RU" dirty="0" smtClean="0"/>
              <a:t>8 млрд. руб. в год</a:t>
            </a:r>
            <a:endParaRPr lang="ru-RU" dirty="0"/>
          </a:p>
        </p:txBody>
      </p:sp>
    </p:spTree>
    <p:extLst>
      <p:ext uri="{BB962C8B-B14F-4D97-AF65-F5344CB8AC3E}">
        <p14:creationId xmlns:p14="http://schemas.microsoft.com/office/powerpoint/2010/main" val="4057228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207034" y="1116693"/>
            <a:ext cx="5805145"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Экономический эффект </a:t>
            </a:r>
            <a:r>
              <a:rPr lang="ru-RU" b="1" dirty="0" smtClean="0"/>
              <a:t>для Заказчика</a:t>
            </a:r>
            <a:endParaRPr lang="ru-RU" b="1" dirty="0"/>
          </a:p>
          <a:p>
            <a:r>
              <a:rPr lang="ru-RU" dirty="0"/>
              <a:t>Модель сетевого предприятия:</a:t>
            </a:r>
          </a:p>
          <a:p>
            <a:pPr marL="285750" indent="-285750">
              <a:buFont typeface="Arial" panose="020B0604020202020204" pitchFamily="34" charset="0"/>
              <a:buChar char="•"/>
            </a:pPr>
            <a:r>
              <a:rPr lang="ru-RU" dirty="0"/>
              <a:t>Эксплуатирует 100 ТП-0,4 </a:t>
            </a:r>
            <a:r>
              <a:rPr lang="ru-RU" dirty="0" err="1"/>
              <a:t>кВ</a:t>
            </a:r>
            <a:endParaRPr lang="ru-RU" dirty="0"/>
          </a:p>
          <a:p>
            <a:pPr marL="285750" indent="-285750">
              <a:buFont typeface="Arial" panose="020B0604020202020204" pitchFamily="34" charset="0"/>
              <a:buChar char="•"/>
            </a:pPr>
            <a:r>
              <a:rPr lang="ru-RU" dirty="0"/>
              <a:t>Закупает 100 ГВт*ч энергии в год за 150 млн. руб. </a:t>
            </a:r>
            <a:br>
              <a:rPr lang="ru-RU" dirty="0"/>
            </a:br>
            <a:r>
              <a:rPr lang="ru-RU" dirty="0"/>
              <a:t>(1 </a:t>
            </a:r>
            <a:r>
              <a:rPr lang="ru-RU" dirty="0" err="1"/>
              <a:t>млн.кВт</a:t>
            </a:r>
            <a:r>
              <a:rPr lang="ru-RU" dirty="0"/>
              <a:t>*ч на одну ТП по цене </a:t>
            </a:r>
            <a:r>
              <a:rPr lang="en-US" dirty="0"/>
              <a:t>1,5</a:t>
            </a:r>
            <a:r>
              <a:rPr lang="ru-RU" dirty="0"/>
              <a:t> руб./кВт*ч)</a:t>
            </a:r>
          </a:p>
          <a:p>
            <a:pPr marL="285750" indent="-285750">
              <a:buFont typeface="Arial" panose="020B0604020202020204" pitchFamily="34" charset="0"/>
              <a:buChar char="•"/>
            </a:pPr>
            <a:r>
              <a:rPr lang="ru-RU" dirty="0"/>
              <a:t>Общие потери (небаланс) </a:t>
            </a:r>
            <a:r>
              <a:rPr lang="en-US" dirty="0"/>
              <a:t>15</a:t>
            </a:r>
            <a:r>
              <a:rPr lang="ru-RU" dirty="0"/>
              <a:t> млн. руб. в год (при 10% потерь и их снижении на 50%)</a:t>
            </a:r>
          </a:p>
          <a:p>
            <a:r>
              <a:rPr lang="ru-RU" dirty="0"/>
              <a:t>Окупаемость – на второй год применения системы:</a:t>
            </a:r>
          </a:p>
        </p:txBody>
      </p:sp>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10" name="Прямоугольник 9"/>
          <p:cNvSpPr/>
          <p:nvPr/>
        </p:nvSpPr>
        <p:spPr>
          <a:xfrm>
            <a:off x="6283605" y="1109072"/>
            <a:ext cx="5745192"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Экономические </a:t>
            </a:r>
            <a:r>
              <a:rPr lang="ru-RU" b="1" dirty="0" smtClean="0"/>
              <a:t>индикаторы</a:t>
            </a:r>
          </a:p>
          <a:p>
            <a:pPr marL="285750" indent="-285750">
              <a:buFont typeface="Arial" panose="020B0604020202020204" pitchFamily="34" charset="0"/>
              <a:buChar char="•"/>
            </a:pPr>
            <a:r>
              <a:rPr lang="ru-RU" dirty="0" smtClean="0"/>
              <a:t>Цена решения для одной средней ТП (50 приборов учета): </a:t>
            </a:r>
            <a:r>
              <a:rPr lang="ru-RU" b="1" dirty="0" smtClean="0"/>
              <a:t>100 000 р. </a:t>
            </a:r>
            <a:r>
              <a:rPr lang="ru-RU" dirty="0" smtClean="0"/>
              <a:t>(2 000 р. на один прибор учета)</a:t>
            </a:r>
          </a:p>
          <a:p>
            <a:pPr marL="285750" indent="-285750">
              <a:buFont typeface="Arial" panose="020B0604020202020204" pitchFamily="34" charset="0"/>
              <a:buChar char="•"/>
            </a:pPr>
            <a:r>
              <a:rPr lang="ru-RU" dirty="0" smtClean="0"/>
              <a:t>1 </a:t>
            </a:r>
            <a:r>
              <a:rPr lang="ru-RU" dirty="0"/>
              <a:t>год технической поддержки для одной средней ТП: </a:t>
            </a:r>
            <a:r>
              <a:rPr lang="ru-RU" b="1" dirty="0"/>
              <a:t>10 000 р. </a:t>
            </a:r>
            <a:r>
              <a:rPr lang="ru-RU" dirty="0"/>
              <a:t>(200 р. на один прибор учета)</a:t>
            </a:r>
          </a:p>
          <a:p>
            <a:endParaRPr lang="ru-RU" dirty="0"/>
          </a:p>
          <a:p>
            <a:pPr algn="ctr"/>
            <a:r>
              <a:rPr lang="ru-RU" b="1" dirty="0"/>
              <a:t>Окупаемость проекта (млн. руб.)</a:t>
            </a:r>
          </a:p>
          <a:p>
            <a:pPr algn="ctr"/>
            <a:endParaRPr lang="ru-RU" b="1" dirty="0"/>
          </a:p>
        </p:txBody>
      </p:sp>
      <p:graphicFrame>
        <p:nvGraphicFramePr>
          <p:cNvPr id="12" name="Объект 4"/>
          <p:cNvGraphicFramePr>
            <a:graphicFrameLocks/>
          </p:cNvGraphicFramePr>
          <p:nvPr>
            <p:extLst>
              <p:ext uri="{D42A27DB-BD31-4B8C-83A1-F6EECF244321}">
                <p14:modId xmlns:p14="http://schemas.microsoft.com/office/powerpoint/2010/main" val="1433884446"/>
              </p:ext>
            </p:extLst>
          </p:nvPr>
        </p:nvGraphicFramePr>
        <p:xfrm>
          <a:off x="6401035" y="3141904"/>
          <a:ext cx="5510332" cy="2762865"/>
        </p:xfrm>
        <a:graphic>
          <a:graphicData uri="http://schemas.openxmlformats.org/drawingml/2006/table">
            <a:tbl>
              <a:tblPr firstRow="1" firstCol="1" bandRow="1">
                <a:tableStyleId>{5C22544A-7EE6-4342-B048-85BDC9FD1C3A}</a:tableStyleId>
              </a:tblPr>
              <a:tblGrid>
                <a:gridCol w="460828">
                  <a:extLst>
                    <a:ext uri="{9D8B030D-6E8A-4147-A177-3AD203B41FA5}">
                      <a16:colId xmlns="" xmlns:a16="http://schemas.microsoft.com/office/drawing/2014/main" val="20000"/>
                    </a:ext>
                  </a:extLst>
                </a:gridCol>
                <a:gridCol w="764778">
                  <a:extLst>
                    <a:ext uri="{9D8B030D-6E8A-4147-A177-3AD203B41FA5}">
                      <a16:colId xmlns="" xmlns:a16="http://schemas.microsoft.com/office/drawing/2014/main" val="20001"/>
                    </a:ext>
                  </a:extLst>
                </a:gridCol>
                <a:gridCol w="941329">
                  <a:extLst>
                    <a:ext uri="{9D8B030D-6E8A-4147-A177-3AD203B41FA5}">
                      <a16:colId xmlns="" xmlns:a16="http://schemas.microsoft.com/office/drawing/2014/main" val="20003"/>
                    </a:ext>
                  </a:extLst>
                </a:gridCol>
                <a:gridCol w="997684">
                  <a:extLst>
                    <a:ext uri="{9D8B030D-6E8A-4147-A177-3AD203B41FA5}">
                      <a16:colId xmlns="" xmlns:a16="http://schemas.microsoft.com/office/drawing/2014/main" val="20004"/>
                    </a:ext>
                  </a:extLst>
                </a:gridCol>
                <a:gridCol w="1133929">
                  <a:extLst>
                    <a:ext uri="{9D8B030D-6E8A-4147-A177-3AD203B41FA5}">
                      <a16:colId xmlns="" xmlns:a16="http://schemas.microsoft.com/office/drawing/2014/main" val="20005"/>
                    </a:ext>
                  </a:extLst>
                </a:gridCol>
                <a:gridCol w="1211784">
                  <a:extLst>
                    <a:ext uri="{9D8B030D-6E8A-4147-A177-3AD203B41FA5}">
                      <a16:colId xmlns="" xmlns:a16="http://schemas.microsoft.com/office/drawing/2014/main" val="20006"/>
                    </a:ext>
                  </a:extLst>
                </a:gridCol>
              </a:tblGrid>
              <a:tr h="928295">
                <a:tc>
                  <a:txBody>
                    <a:bodyPr/>
                    <a:lstStyle/>
                    <a:p>
                      <a:pPr algn="ctr">
                        <a:lnSpc>
                          <a:spcPct val="107000"/>
                        </a:lnSpc>
                        <a:spcAft>
                          <a:spcPts val="0"/>
                        </a:spcAft>
                      </a:pPr>
                      <a:r>
                        <a:rPr lang="ru-RU" sz="1200" dirty="0">
                          <a:effectLst/>
                        </a:rPr>
                        <a:t>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Объем продаж (ТП)</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Выручка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Затраты на разработку и поддержку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Затраты на о</a:t>
                      </a:r>
                      <a:r>
                        <a:rPr lang="ru-RU" sz="1200" baseline="0" dirty="0">
                          <a:effectLst/>
                        </a:rPr>
                        <a:t>борудование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Нарастающий итог</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66914">
                <a:tc>
                  <a:txBody>
                    <a:bodyPr/>
                    <a:lstStyle/>
                    <a:p>
                      <a:pPr algn="ctr">
                        <a:lnSpc>
                          <a:spcPct val="107000"/>
                        </a:lnSpc>
                        <a:spcAft>
                          <a:spcPts val="0"/>
                        </a:spcAft>
                      </a:pPr>
                      <a:r>
                        <a:rPr lang="ru-RU" sz="1200" dirty="0">
                          <a:effectLst/>
                        </a:rPr>
                        <a:t>2021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20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0,1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-19,1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 xmlns:a16="http://schemas.microsoft.com/office/drawing/2014/main" val="10001"/>
                  </a:ext>
                </a:extLst>
              </a:tr>
              <a:tr h="366914">
                <a:tc>
                  <a:txBody>
                    <a:bodyPr/>
                    <a:lstStyle/>
                    <a:p>
                      <a:pPr algn="ctr">
                        <a:lnSpc>
                          <a:spcPct val="107000"/>
                        </a:lnSpc>
                        <a:spcAft>
                          <a:spcPts val="0"/>
                        </a:spcAft>
                      </a:pPr>
                      <a:r>
                        <a:rPr lang="ru-RU" sz="1200" dirty="0">
                          <a:effectLst/>
                        </a:rPr>
                        <a:t>2022</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a:effectLst/>
                        </a:rPr>
                        <a:t>100</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10.1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20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0,3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-29,3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 xmlns:a16="http://schemas.microsoft.com/office/drawing/2014/main" val="10002"/>
                  </a:ext>
                </a:extLst>
              </a:tr>
              <a:tr h="366914">
                <a:tc>
                  <a:txBody>
                    <a:bodyPr/>
                    <a:lstStyle/>
                    <a:p>
                      <a:pPr algn="ctr">
                        <a:lnSpc>
                          <a:spcPct val="107000"/>
                        </a:lnSpc>
                        <a:spcAft>
                          <a:spcPts val="0"/>
                        </a:spcAft>
                      </a:pPr>
                      <a:r>
                        <a:rPr lang="ru-RU" sz="1200" dirty="0">
                          <a:effectLst/>
                        </a:rPr>
                        <a:t>2023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3 000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latin typeface="Calibri" panose="020F0502020204030204" pitchFamily="34" charset="0"/>
                          <a:ea typeface="Calibri" panose="020F0502020204030204" pitchFamily="34" charset="0"/>
                          <a:cs typeface="Times New Roman" panose="02020603050405020304" pitchFamily="18" charset="0"/>
                        </a:rPr>
                        <a:t>301.1</a:t>
                      </a:r>
                    </a:p>
                  </a:txBody>
                  <a:tcPr marL="68580" marR="68580" marT="0" marB="0">
                    <a:solidFill>
                      <a:srgbClr val="92D050"/>
                    </a:solidFill>
                  </a:tcPr>
                </a:tc>
                <a:tc>
                  <a:txBody>
                    <a:bodyPr/>
                    <a:lstStyle/>
                    <a:p>
                      <a:pPr algn="ctr">
                        <a:lnSpc>
                          <a:spcPct val="107000"/>
                        </a:lnSpc>
                        <a:spcAft>
                          <a:spcPts val="0"/>
                        </a:spcAft>
                      </a:pPr>
                      <a:r>
                        <a:rPr lang="ru-RU" sz="1200" dirty="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solidFill>
                      <a:srgbClr val="92D050"/>
                    </a:solidFill>
                  </a:tcPr>
                </a:tc>
                <a:tc>
                  <a:txBody>
                    <a:bodyPr/>
                    <a:lstStyle/>
                    <a:p>
                      <a:pPr algn="ctr">
                        <a:lnSpc>
                          <a:spcPct val="107000"/>
                        </a:lnSpc>
                        <a:spcAft>
                          <a:spcPts val="0"/>
                        </a:spcAft>
                      </a:pPr>
                      <a:r>
                        <a:rPr lang="ru-RU" sz="1200" dirty="0">
                          <a:effectLst/>
                        </a:rPr>
                        <a:t>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240,8</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 xmlns:a16="http://schemas.microsoft.com/office/drawing/2014/main" val="10003"/>
                  </a:ext>
                </a:extLst>
              </a:tr>
              <a:tr h="366914">
                <a:tc>
                  <a:txBody>
                    <a:bodyPr/>
                    <a:lstStyle/>
                    <a:p>
                      <a:pPr algn="ctr">
                        <a:lnSpc>
                          <a:spcPct val="107000"/>
                        </a:lnSpc>
                        <a:spcAft>
                          <a:spcPts val="0"/>
                        </a:spcAft>
                      </a:pPr>
                      <a:r>
                        <a:rPr lang="ru-RU" sz="1200" dirty="0">
                          <a:effectLst/>
                        </a:rPr>
                        <a:t>2024</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a:effectLst/>
                        </a:rPr>
                        <a:t>5 000</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531.1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30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2</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739,9</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 xmlns:a16="http://schemas.microsoft.com/office/drawing/2014/main" val="10004"/>
                  </a:ext>
                </a:extLst>
              </a:tr>
              <a:tr h="366914">
                <a:tc>
                  <a:txBody>
                    <a:bodyPr/>
                    <a:lstStyle/>
                    <a:p>
                      <a:pPr algn="ctr">
                        <a:lnSpc>
                          <a:spcPct val="107000"/>
                        </a:lnSpc>
                        <a:spcAft>
                          <a:spcPts val="0"/>
                        </a:spcAft>
                      </a:pPr>
                      <a:r>
                        <a:rPr lang="ru-RU" sz="1200" dirty="0">
                          <a:effectLst/>
                        </a:rPr>
                        <a:t>2025</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10 000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1081.1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30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latin typeface="+mn-lt"/>
                          <a:ea typeface="+mn-ea"/>
                          <a:cs typeface="+mn-cs"/>
                        </a:rPr>
                        <a:t>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1788</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 xmlns:a16="http://schemas.microsoft.com/office/drawing/2014/main" val="10005"/>
                  </a:ext>
                </a:extLst>
              </a:tr>
            </a:tbl>
          </a:graphicData>
        </a:graphic>
      </p:graphicFrame>
      <p:pic>
        <p:nvPicPr>
          <p:cNvPr id="14" name="Рисунок 13">
            <a:extLst>
              <a:ext uri="{FF2B5EF4-FFF2-40B4-BE49-F238E27FC236}">
                <a16:creationId xmlns="" xmlns:a16="http://schemas.microsoft.com/office/drawing/2014/main" id="{BA92B1CE-5D64-4731-8B3B-B0C975843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078" y="3456701"/>
            <a:ext cx="5530101" cy="2967131"/>
          </a:xfrm>
          <a:prstGeom prst="rect">
            <a:avLst/>
          </a:prstGeom>
        </p:spPr>
      </p:pic>
    </p:spTree>
    <p:extLst>
      <p:ext uri="{BB962C8B-B14F-4D97-AF65-F5344CB8AC3E}">
        <p14:creationId xmlns:p14="http://schemas.microsoft.com/office/powerpoint/2010/main" val="82345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D0412305-E2A6-42A0-A05C-4026E29F8AEF}"/>
              </a:ext>
            </a:extLst>
          </p:cNvPr>
          <p:cNvSpPr txBox="1"/>
          <p:nvPr/>
        </p:nvSpPr>
        <p:spPr>
          <a:xfrm>
            <a:off x="813157" y="1064799"/>
            <a:ext cx="10832503" cy="2308324"/>
          </a:xfrm>
          <a:prstGeom prst="rect">
            <a:avLst/>
          </a:prstGeom>
          <a:noFill/>
          <a:ln w="3175">
            <a:solidFill>
              <a:schemeClr val="tx1"/>
            </a:solidFill>
          </a:ln>
        </p:spPr>
        <p:txBody>
          <a:bodyPr wrap="square" rtlCol="0">
            <a:spAutoFit/>
          </a:bodyPr>
          <a:lstStyle/>
          <a:p>
            <a:r>
              <a:rPr lang="ru-RU" sz="1600" b="1" dirty="0"/>
              <a:t>Текущее состояние проекта</a:t>
            </a:r>
            <a:r>
              <a:rPr lang="ru-RU" sz="1600" b="1" dirty="0" smtClean="0"/>
              <a:t>:</a:t>
            </a:r>
          </a:p>
          <a:p>
            <a:pPr marL="285750" indent="-285750">
              <a:buFont typeface="Arial" panose="020B0604020202020204" pitchFamily="34" charset="0"/>
              <a:buChar char="•"/>
            </a:pPr>
            <a:r>
              <a:rPr lang="ru-RU" sz="1600" dirty="0" smtClean="0"/>
              <a:t>Разработан </a:t>
            </a:r>
            <a:r>
              <a:rPr lang="ru-RU" sz="1600" dirty="0"/>
              <a:t>прототип системы</a:t>
            </a:r>
          </a:p>
          <a:p>
            <a:pPr marL="285750" indent="-285750">
              <a:buFont typeface="Arial" panose="020B0604020202020204" pitchFamily="34" charset="0"/>
              <a:buChar char="•"/>
            </a:pPr>
            <a:r>
              <a:rPr lang="ru-RU" sz="1600" dirty="0"/>
              <a:t>Успешно пройдены испытания на реальных данных</a:t>
            </a:r>
          </a:p>
          <a:p>
            <a:pPr marL="285750" indent="-285750">
              <a:buFont typeface="Arial" panose="020B0604020202020204" pitchFamily="34" charset="0"/>
              <a:buChar char="•"/>
            </a:pPr>
            <a:r>
              <a:rPr lang="ru-RU" sz="1600" dirty="0"/>
              <a:t>Разработан сайт с демо-версией системы (</a:t>
            </a:r>
            <a:r>
              <a:rPr lang="en-US" sz="1600" dirty="0"/>
              <a:t> </a:t>
            </a:r>
            <a:r>
              <a:rPr lang="en-US" sz="1600" dirty="0">
                <a:hlinkClick r:id="rId3"/>
              </a:rPr>
              <a:t>www.grid-in.com</a:t>
            </a:r>
            <a:r>
              <a:rPr lang="en-US" sz="1600" dirty="0"/>
              <a:t> )</a:t>
            </a:r>
            <a:endParaRPr lang="ru-RU" sz="1600" dirty="0"/>
          </a:p>
          <a:p>
            <a:pPr marL="285750" indent="-285750">
              <a:buFont typeface="Arial" panose="020B0604020202020204" pitchFamily="34" charset="0"/>
              <a:buChar char="•"/>
            </a:pPr>
            <a:r>
              <a:rPr lang="ru-RU" sz="1600" dirty="0"/>
              <a:t>Ведутся переговоры с сетевыми компаниями по пилотным зонам</a:t>
            </a:r>
          </a:p>
          <a:p>
            <a:pPr marL="285750" lvl="0" indent="-285750">
              <a:buFont typeface="Arial" panose="020B0604020202020204" pitchFamily="34" charset="0"/>
              <a:buChar char="•"/>
            </a:pPr>
            <a:r>
              <a:rPr lang="ru-RU" sz="1600" dirty="0"/>
              <a:t>Подготовлены заявки на патенты:</a:t>
            </a:r>
          </a:p>
          <a:p>
            <a:pPr marL="800100" lvl="1" indent="-342900">
              <a:buFont typeface="+mj-lt"/>
              <a:buAutoNum type="arabicParenR"/>
            </a:pPr>
            <a:r>
              <a:rPr lang="ru-RU" sz="1600" dirty="0"/>
              <a:t>Способ идентификации фаз потребителей</a:t>
            </a:r>
          </a:p>
          <a:p>
            <a:pPr marL="800100" lvl="1" indent="-342900">
              <a:buFont typeface="+mj-lt"/>
              <a:buAutoNum type="arabicParenR"/>
            </a:pPr>
            <a:r>
              <a:rPr lang="ru-RU" sz="1600" dirty="0"/>
              <a:t>Способ выявления и локализации </a:t>
            </a:r>
            <a:r>
              <a:rPr lang="ru-RU" sz="1600" dirty="0" err="1"/>
              <a:t>безучётного</a:t>
            </a:r>
            <a:r>
              <a:rPr lang="ru-RU" sz="1600" dirty="0"/>
              <a:t> </a:t>
            </a:r>
            <a:r>
              <a:rPr lang="ru-RU" sz="1600" dirty="0" smtClean="0"/>
              <a:t>потребления</a:t>
            </a:r>
            <a:endParaRPr lang="ru-RU" sz="1600" dirty="0"/>
          </a:p>
          <a:p>
            <a:pPr lvl="1"/>
            <a:endParaRPr lang="ru-RU" sz="1600" dirty="0" smtClean="0"/>
          </a:p>
        </p:txBody>
      </p:sp>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0544" y="37761"/>
            <a:ext cx="752613" cy="752613"/>
          </a:xfrm>
        </p:spPr>
      </p:pic>
      <p:pic>
        <p:nvPicPr>
          <p:cNvPr id="7" name="Рисунок 6">
            <a:extLst>
              <a:ext uri="{FF2B5EF4-FFF2-40B4-BE49-F238E27FC236}">
                <a16:creationId xmlns="" xmlns:a16="http://schemas.microsoft.com/office/drawing/2014/main" id="{71AF8C02-4758-4AF4-917F-75782AECEF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9343" y="1639019"/>
            <a:ext cx="4285397" cy="913011"/>
          </a:xfrm>
          <a:prstGeom prst="rect">
            <a:avLst/>
          </a:prstGeom>
        </p:spPr>
      </p:pic>
      <p:sp>
        <p:nvSpPr>
          <p:cNvPr id="6" name="Прямоугольник 5"/>
          <p:cNvSpPr/>
          <p:nvPr/>
        </p:nvSpPr>
        <p:spPr>
          <a:xfrm>
            <a:off x="813157" y="3536830"/>
            <a:ext cx="10832503" cy="3001993"/>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sz="1600" b="1" dirty="0" smtClean="0"/>
              <a:t>Запрос</a:t>
            </a:r>
          </a:p>
          <a:p>
            <a:endParaRPr lang="ru-RU" sz="1600" b="1" dirty="0"/>
          </a:p>
          <a:p>
            <a:r>
              <a:rPr lang="ru-RU" sz="1600" b="1" dirty="0" smtClean="0"/>
              <a:t>1. Пилотирование</a:t>
            </a:r>
          </a:p>
          <a:p>
            <a:r>
              <a:rPr lang="ru-RU" sz="1600" dirty="0" smtClean="0"/>
              <a:t>Ищем пилотную зону для опытной эксплуатации нашего решения</a:t>
            </a:r>
            <a:endParaRPr lang="ru-RU" sz="1600" dirty="0"/>
          </a:p>
          <a:p>
            <a:endParaRPr lang="ru-RU" sz="1600" dirty="0" smtClean="0"/>
          </a:p>
          <a:p>
            <a:r>
              <a:rPr lang="ru-RU" sz="1600" b="1" dirty="0" smtClean="0"/>
              <a:t>3. Сотрудничество</a:t>
            </a:r>
            <a:endParaRPr lang="ru-RU" sz="1600" b="1" dirty="0"/>
          </a:p>
          <a:p>
            <a:r>
              <a:rPr lang="ru-RU" sz="1600" dirty="0" smtClean="0"/>
              <a:t>Ищем разработчиков </a:t>
            </a:r>
            <a:r>
              <a:rPr lang="en-US" sz="1600" dirty="0" smtClean="0"/>
              <a:t>ADMS, </a:t>
            </a:r>
            <a:r>
              <a:rPr lang="ru-RU" sz="1600" dirty="0" smtClean="0"/>
              <a:t>АСДУ и АСКУЭ для интеграции и совместного продвижения продуктов</a:t>
            </a:r>
          </a:p>
          <a:p>
            <a:endParaRPr lang="ru-RU" sz="1600" dirty="0"/>
          </a:p>
          <a:p>
            <a:r>
              <a:rPr lang="ru-RU" sz="1600" b="1" dirty="0"/>
              <a:t>2. Инвестиции</a:t>
            </a:r>
          </a:p>
          <a:p>
            <a:r>
              <a:rPr lang="ru-RU" sz="1600" dirty="0"/>
              <a:t>Ищем инвестиции для создания масштабируемого продукта и выхода на международные </a:t>
            </a:r>
            <a:r>
              <a:rPr lang="ru-RU" sz="1600" dirty="0" smtClean="0"/>
              <a:t>рынки</a:t>
            </a:r>
          </a:p>
          <a:p>
            <a:r>
              <a:rPr lang="ru-RU" sz="1600" dirty="0" smtClean="0"/>
              <a:t>20 </a:t>
            </a:r>
            <a:r>
              <a:rPr lang="ru-RU" sz="1600" dirty="0" smtClean="0"/>
              <a:t>млн. рублей – 20% доли компании</a:t>
            </a:r>
            <a:endParaRPr lang="ru-RU" sz="1600" dirty="0"/>
          </a:p>
        </p:txBody>
      </p:sp>
    </p:spTree>
    <p:extLst>
      <p:ext uri="{BB962C8B-B14F-4D97-AF65-F5344CB8AC3E}">
        <p14:creationId xmlns:p14="http://schemas.microsoft.com/office/powerpoint/2010/main" val="1318812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5" name="Прямоугольник 4"/>
          <p:cNvSpPr/>
          <p:nvPr/>
        </p:nvSpPr>
        <p:spPr>
          <a:xfrm>
            <a:off x="204161" y="1095554"/>
            <a:ext cx="5891839"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endParaRPr lang="ru-RU" b="1" dirty="0"/>
          </a:p>
        </p:txBody>
      </p:sp>
      <p:sp>
        <p:nvSpPr>
          <p:cNvPr id="6" name="Прямоугольник 5"/>
          <p:cNvSpPr/>
          <p:nvPr/>
        </p:nvSpPr>
        <p:spPr>
          <a:xfrm>
            <a:off x="6340415" y="1095554"/>
            <a:ext cx="5693434"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ru-RU" dirty="0" smtClean="0"/>
              <a:t>С </a:t>
            </a:r>
            <a:r>
              <a:rPr lang="ru-RU" dirty="0"/>
              <a:t>момента начала финансирования, к проекту готовы присоединиться:</a:t>
            </a:r>
          </a:p>
          <a:p>
            <a:pPr marL="285750" indent="-285750">
              <a:buFont typeface="Arial" panose="020B0604020202020204" pitchFamily="34" charset="0"/>
              <a:buChar char="•"/>
            </a:pPr>
            <a:r>
              <a:rPr lang="ru-RU" dirty="0" smtClean="0"/>
              <a:t>Константин </a:t>
            </a:r>
            <a:r>
              <a:rPr lang="ru-RU" dirty="0"/>
              <a:t>Лучников (аналитик и тест-инженер)</a:t>
            </a:r>
          </a:p>
          <a:p>
            <a:pPr marL="285750" indent="-285750">
              <a:buFont typeface="Arial" panose="020B0604020202020204" pitchFamily="34" charset="0"/>
              <a:buChar char="•"/>
            </a:pPr>
            <a:r>
              <a:rPr lang="ru-RU" dirty="0"/>
              <a:t>Максим </a:t>
            </a:r>
            <a:r>
              <a:rPr lang="ru-RU" dirty="0" err="1"/>
              <a:t>Горозий</a:t>
            </a:r>
            <a:r>
              <a:rPr lang="ru-RU" dirty="0"/>
              <a:t> (</a:t>
            </a:r>
            <a:r>
              <a:rPr lang="en-US" dirty="0" err="1"/>
              <a:t>fullstack</a:t>
            </a:r>
            <a:r>
              <a:rPr lang="en-US" dirty="0"/>
              <a:t> </a:t>
            </a:r>
            <a:r>
              <a:rPr lang="ru-RU" dirty="0"/>
              <a:t>разработчик)</a:t>
            </a:r>
          </a:p>
          <a:p>
            <a:pPr marL="285750" indent="-285750">
              <a:buFont typeface="Arial" panose="020B0604020202020204" pitchFamily="34" charset="0"/>
              <a:buChar char="•"/>
            </a:pPr>
            <a:r>
              <a:rPr lang="ru-RU" dirty="0"/>
              <a:t>Иван </a:t>
            </a:r>
            <a:r>
              <a:rPr lang="ru-RU" dirty="0" err="1"/>
              <a:t>Лукьянчук</a:t>
            </a:r>
            <a:r>
              <a:rPr lang="ru-RU" dirty="0"/>
              <a:t> (</a:t>
            </a:r>
            <a:r>
              <a:rPr lang="en-US" dirty="0"/>
              <a:t>embedded </a:t>
            </a:r>
            <a:r>
              <a:rPr lang="ru-RU" dirty="0"/>
              <a:t>разработчик)</a:t>
            </a:r>
          </a:p>
          <a:p>
            <a:pPr marL="285750" indent="-285750">
              <a:buFont typeface="Arial" panose="020B0604020202020204" pitchFamily="34" charset="0"/>
              <a:buChar char="•"/>
            </a:pPr>
            <a:r>
              <a:rPr lang="ru-RU" dirty="0"/>
              <a:t>Константин Войтенко (</a:t>
            </a:r>
            <a:r>
              <a:rPr lang="ru-RU" dirty="0" err="1"/>
              <a:t>схемотехник</a:t>
            </a:r>
            <a:r>
              <a:rPr lang="ru-RU" dirty="0"/>
              <a:t>)</a:t>
            </a:r>
          </a:p>
          <a:p>
            <a:pPr algn="ctr"/>
            <a:endParaRPr lang="ru-RU" b="1" dirty="0" smtClean="0"/>
          </a:p>
          <a:p>
            <a:pPr algn="ctr"/>
            <a:endParaRPr lang="ru-RU" b="1" dirty="0"/>
          </a:p>
          <a:p>
            <a:pPr algn="ctr"/>
            <a:endParaRPr lang="ru-RU" b="1" dirty="0" smtClean="0"/>
          </a:p>
          <a:p>
            <a:pPr algn="ctr"/>
            <a:endParaRPr lang="ru-RU" b="1" dirty="0"/>
          </a:p>
          <a:p>
            <a:pPr algn="ctr"/>
            <a:endParaRPr lang="ru-RU" b="1" dirty="0" smtClean="0"/>
          </a:p>
          <a:p>
            <a:pPr algn="ctr"/>
            <a:r>
              <a:rPr lang="ru-RU" b="1" dirty="0" smtClean="0"/>
              <a:t>Спасибо </a:t>
            </a:r>
            <a:r>
              <a:rPr lang="ru-RU" b="1" dirty="0"/>
              <a:t>за внимание!</a:t>
            </a:r>
          </a:p>
          <a:p>
            <a:pPr algn="ctr"/>
            <a:r>
              <a:rPr lang="ru-RU" dirty="0"/>
              <a:t>Иван </a:t>
            </a:r>
            <a:r>
              <a:rPr lang="ru-RU" dirty="0" err="1"/>
              <a:t>Алымов</a:t>
            </a:r>
            <a:r>
              <a:rPr lang="ru-RU" dirty="0"/>
              <a:t> +7(903)771-02-02</a:t>
            </a:r>
          </a:p>
          <a:p>
            <a:pPr algn="ctr"/>
            <a:r>
              <a:rPr lang="ru-RU" dirty="0"/>
              <a:t>Игорь Жданов +7(928)840-98-92</a:t>
            </a:r>
          </a:p>
          <a:p>
            <a:pPr algn="ctr"/>
            <a:r>
              <a:rPr lang="en-US" dirty="0">
                <a:hlinkClick r:id="rId4"/>
              </a:rPr>
              <a:t>mail@grid-in.com</a:t>
            </a:r>
            <a:endParaRPr lang="en-US" dirty="0"/>
          </a:p>
          <a:p>
            <a:pPr algn="ctr"/>
            <a:r>
              <a:rPr lang="en-US" dirty="0">
                <a:hlinkClick r:id="rId5"/>
              </a:rPr>
              <a:t>www.grid-in.com</a:t>
            </a:r>
            <a:endParaRPr lang="en-US" dirty="0"/>
          </a:p>
          <a:p>
            <a:endParaRPr lang="ru-RU" dirty="0"/>
          </a:p>
        </p:txBody>
      </p:sp>
      <p:sp>
        <p:nvSpPr>
          <p:cNvPr id="9" name="TextBox 8"/>
          <p:cNvSpPr txBox="1"/>
          <p:nvPr/>
        </p:nvSpPr>
        <p:spPr>
          <a:xfrm>
            <a:off x="1835618" y="1216704"/>
            <a:ext cx="4263256" cy="1661993"/>
          </a:xfrm>
          <a:prstGeom prst="rect">
            <a:avLst/>
          </a:prstGeom>
          <a:noFill/>
        </p:spPr>
        <p:txBody>
          <a:bodyPr wrap="square" rtlCol="0">
            <a:spAutoFit/>
          </a:bodyPr>
          <a:lstStyle/>
          <a:p>
            <a:r>
              <a:rPr lang="ru-RU" dirty="0"/>
              <a:t>Иван </a:t>
            </a:r>
            <a:r>
              <a:rPr lang="ru-RU" dirty="0" err="1"/>
              <a:t>Алымов</a:t>
            </a:r>
            <a:r>
              <a:rPr lang="ru-RU" dirty="0"/>
              <a:t> – </a:t>
            </a:r>
            <a:r>
              <a:rPr lang="en-US" dirty="0"/>
              <a:t>CEO</a:t>
            </a:r>
          </a:p>
          <a:p>
            <a:r>
              <a:rPr lang="ru-RU" sz="1400" dirty="0"/>
              <a:t>Эксперт в разработке и продвижении систем автоматизации</a:t>
            </a:r>
            <a:r>
              <a:rPr lang="en-US" sz="1400" dirty="0"/>
              <a:t>,</a:t>
            </a:r>
            <a:r>
              <a:rPr lang="ru-RU" sz="1400" dirty="0"/>
              <a:t> встраиваемых устройств и устройств интернета вещей с более чем 20-ти летним опытом работы. Более 15 лет на руководящих позициях в компаниях занимающихся разработкой и внедрением решений в области энергетики.</a:t>
            </a:r>
          </a:p>
        </p:txBody>
      </p:sp>
      <p:pic>
        <p:nvPicPr>
          <p:cNvPr id="10" name="Рисунок 9" descr="Изображение выглядит как человек, мужчина, носит, очки&#10;&#10;Автоматически созданное описание"/>
          <p:cNvPicPr/>
          <p:nvPr/>
        </p:nvPicPr>
        <p:blipFill>
          <a:blip r:embed="rId6" cstate="print">
            <a:extLst>
              <a:ext uri="{28A0092B-C50C-407E-A947-70E740481C1C}">
                <a14:useLocalDpi xmlns:a14="http://schemas.microsoft.com/office/drawing/2010/main" val="0"/>
              </a:ext>
            </a:extLst>
          </a:blip>
          <a:stretch>
            <a:fillRect/>
          </a:stretch>
        </p:blipFill>
        <p:spPr>
          <a:xfrm>
            <a:off x="317910" y="2878697"/>
            <a:ext cx="1049249" cy="1400233"/>
          </a:xfrm>
          <a:prstGeom prst="rect">
            <a:avLst/>
          </a:prstGeom>
        </p:spPr>
      </p:pic>
      <p:sp>
        <p:nvSpPr>
          <p:cNvPr id="11" name="TextBox 10"/>
          <p:cNvSpPr txBox="1"/>
          <p:nvPr/>
        </p:nvSpPr>
        <p:spPr>
          <a:xfrm>
            <a:off x="1835621" y="2878697"/>
            <a:ext cx="4263255" cy="1661993"/>
          </a:xfrm>
          <a:prstGeom prst="rect">
            <a:avLst/>
          </a:prstGeom>
          <a:noFill/>
        </p:spPr>
        <p:txBody>
          <a:bodyPr wrap="square" rtlCol="0">
            <a:spAutoFit/>
          </a:bodyPr>
          <a:lstStyle/>
          <a:p>
            <a:r>
              <a:rPr lang="ru-RU" dirty="0"/>
              <a:t>Игорь Жданов – СTO</a:t>
            </a:r>
          </a:p>
          <a:p>
            <a:r>
              <a:rPr lang="ru-RU" sz="1400" dirty="0"/>
              <a:t>Эксперт в области математического обеспечения автоматизированных систем. Автор многих научных публикаций и изобретений. 30+ лет работы в электроэнергетике, радиоэлектронике и телекоммуникациях на позициях главного специалиста.</a:t>
            </a:r>
          </a:p>
        </p:txBody>
      </p:sp>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37881" y="1396735"/>
            <a:ext cx="1440234" cy="1080175"/>
          </a:xfrm>
          <a:prstGeom prst="rect">
            <a:avLst/>
          </a:prstGeom>
        </p:spPr>
      </p:pic>
      <p:pic>
        <p:nvPicPr>
          <p:cNvPr id="3" name="Рисунок 2"/>
          <p:cNvPicPr>
            <a:picLocks noChangeAspect="1"/>
          </p:cNvPicPr>
          <p:nvPr/>
        </p:nvPicPr>
        <p:blipFill rotWithShape="1">
          <a:blip r:embed="rId8" cstate="print">
            <a:extLst>
              <a:ext uri="{28A0092B-C50C-407E-A947-70E740481C1C}">
                <a14:useLocalDpi xmlns:a14="http://schemas.microsoft.com/office/drawing/2010/main" val="0"/>
              </a:ext>
            </a:extLst>
          </a:blip>
          <a:srcRect t="13711" b="19497"/>
          <a:stretch/>
        </p:blipFill>
        <p:spPr>
          <a:xfrm>
            <a:off x="341372" y="4528869"/>
            <a:ext cx="1025787" cy="1522552"/>
          </a:xfrm>
          <a:prstGeom prst="rect">
            <a:avLst/>
          </a:prstGeom>
        </p:spPr>
      </p:pic>
      <p:sp>
        <p:nvSpPr>
          <p:cNvPr id="13" name="TextBox 12"/>
          <p:cNvSpPr txBox="1"/>
          <p:nvPr/>
        </p:nvSpPr>
        <p:spPr>
          <a:xfrm>
            <a:off x="1835618" y="4540690"/>
            <a:ext cx="4263255" cy="1231106"/>
          </a:xfrm>
          <a:prstGeom prst="rect">
            <a:avLst/>
          </a:prstGeom>
          <a:noFill/>
        </p:spPr>
        <p:txBody>
          <a:bodyPr wrap="square" rtlCol="0">
            <a:spAutoFit/>
          </a:bodyPr>
          <a:lstStyle/>
          <a:p>
            <a:r>
              <a:rPr lang="ru-RU" dirty="0" smtClean="0"/>
              <a:t>Николай Линников </a:t>
            </a:r>
            <a:r>
              <a:rPr lang="ru-RU" dirty="0"/>
              <a:t>– </a:t>
            </a:r>
            <a:r>
              <a:rPr lang="en-US" dirty="0" smtClean="0"/>
              <a:t>CBO</a:t>
            </a:r>
            <a:endParaRPr lang="ru-RU" dirty="0"/>
          </a:p>
          <a:p>
            <a:r>
              <a:rPr lang="ru-RU" sz="1400" dirty="0"/>
              <a:t>Эксперт в области </a:t>
            </a:r>
            <a:r>
              <a:rPr lang="ru-RU" sz="1400" dirty="0" smtClean="0"/>
              <a:t>управления и продаж технических решений в области энергетики с более чем 30 летним стажем работы в крупных международных компаниях.</a:t>
            </a:r>
            <a:endParaRPr lang="ru-RU" sz="1400" dirty="0"/>
          </a:p>
        </p:txBody>
      </p:sp>
    </p:spTree>
    <p:extLst>
      <p:ext uri="{BB962C8B-B14F-4D97-AF65-F5344CB8AC3E}">
        <p14:creationId xmlns:p14="http://schemas.microsoft.com/office/powerpoint/2010/main" val="24162633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14751</TotalTime>
  <Words>1663</Words>
  <Application>Microsoft Office PowerPoint</Application>
  <PresentationFormat>Широкоэкранный</PresentationFormat>
  <Paragraphs>219</Paragraphs>
  <Slides>11</Slides>
  <Notes>11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GRID-IN</dc:title>
  <dc:creator>Учетная запись Майкрософт</dc:creator>
  <cp:lastModifiedBy>Учетная запись Майкрософт</cp:lastModifiedBy>
  <cp:revision>250</cp:revision>
  <cp:lastPrinted>2021-03-19T08:44:18Z</cp:lastPrinted>
  <dcterms:created xsi:type="dcterms:W3CDTF">2020-09-28T06:30:15Z</dcterms:created>
  <dcterms:modified xsi:type="dcterms:W3CDTF">2021-07-30T10:06:54Z</dcterms:modified>
</cp:coreProperties>
</file>