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B48D8FF-D6DB-4C57-A249-DE6A340CA94B}">
  <a:tblStyle styleId="{4B48D8FF-D6DB-4C57-A249-DE6A340CA9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94d36af21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g294d36af21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4.jp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retail.ru/news/delivery-club-17-rossiyan-vsegda-broniruyut-stoliki-pered-pokhodom-v-restoran-6-maya-2021-204365/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Свободный Столик</a:t>
            </a:r>
            <a:endParaRPr sz="3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/>
        </p:nvSpPr>
        <p:spPr>
          <a:xfrm>
            <a:off x="500725" y="2003500"/>
            <a:ext cx="4071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Сервис по бронированию столиков в ресторане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333200" y="1376375"/>
            <a:ext cx="6732900" cy="22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ru" sz="14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Тренды/данные</a:t>
            </a:r>
            <a:endParaRPr b="1" sz="140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Уже 33% россиян бронируют столики онлайн — через сайт или соцсети ресторана, либо через специальные приложения (в прошлом году возможность бронирования столиков появилась и в Delivery Club).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 sz="14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Источник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333200" y="752857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516567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7192" y="8617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90450" y="1638058"/>
            <a:ext cx="7877100" cy="28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just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 sz="1400">
                <a:solidFill>
                  <a:srgbClr val="132C40"/>
                </a:solidFill>
              </a:rPr>
              <a:t>Поте</a:t>
            </a:r>
            <a:r>
              <a:rPr lang="ru" sz="1400">
                <a:solidFill>
                  <a:srgbClr val="132C40"/>
                </a:solidFill>
              </a:rPr>
              <a:t>нциальными потребителями нашего продукта являются рестораны, которые желают оптимизировать процесс бронирования столиков и повысить уровень обслуживания своих клиентов. Мы выделяем </a:t>
            </a:r>
            <a:r>
              <a:rPr lang="ru" sz="1400">
                <a:solidFill>
                  <a:srgbClr val="132C40"/>
                </a:solidFill>
              </a:rPr>
              <a:t>следующий сегмент клиентов: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just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b="1" lang="ru" sz="1400">
                <a:solidFill>
                  <a:schemeClr val="dk1"/>
                </a:solidFill>
              </a:rPr>
              <a:t>Рестораны, за исключением ресторанов быстрого питания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b="1" lang="ru" sz="1400">
                <a:solidFill>
                  <a:schemeClr val="dk1"/>
                </a:solidFill>
              </a:rPr>
              <a:t>Кафе </a:t>
            </a:r>
            <a:endParaRPr b="1" sz="14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524116" y="1425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028" y="216465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10406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ПРОБЛЕМА: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7201" y="1683681"/>
            <a:ext cx="7966800" cy="29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">
                <a:solidFill>
                  <a:schemeClr val="dk1"/>
                </a:solidFill>
              </a:rPr>
              <a:t>Ограничения </a:t>
            </a:r>
            <a:r>
              <a:rPr b="1" lang="ru">
                <a:solidFill>
                  <a:schemeClr val="dk1"/>
                </a:solidFill>
              </a:rPr>
              <a:t>клиента</a:t>
            </a:r>
            <a:r>
              <a:rPr b="1" lang="ru">
                <a:solidFill>
                  <a:schemeClr val="dk1"/>
                </a:solidFill>
              </a:rPr>
              <a:t>:</a:t>
            </a:r>
            <a:r>
              <a:rPr lang="ru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3048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Рестораны не могут обеспечить бронь конкретного столика для клиента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Конфликты между сотрудниками ресторанов с клиентами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Недостаточное вовлечение персонала в процесс улучшения навыков клиентоориентированности</a:t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">
                <a:solidFill>
                  <a:schemeClr val="dk1"/>
                </a:solidFill>
              </a:rPr>
              <a:t>Почему существующих вариантов решения недостаточно:</a:t>
            </a:r>
            <a:r>
              <a:rPr lang="ru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32C40"/>
              </a:buClr>
              <a:buSzPts val="1200"/>
              <a:buChar char="-"/>
            </a:pPr>
            <a:r>
              <a:rPr lang="ru">
                <a:solidFill>
                  <a:srgbClr val="132C40"/>
                </a:solidFill>
              </a:rPr>
              <a:t>Рестораны используют неудобные журналы, тетради, интерфейс сайтов, которые на текущий момент не включают возможность бронирования конкретных столиков в зале</a:t>
            </a:r>
            <a:br>
              <a:rPr lang="ru">
                <a:solidFill>
                  <a:srgbClr val="132C40"/>
                </a:solidFill>
              </a:rPr>
            </a:br>
            <a:endParaRPr>
              <a:solidFill>
                <a:srgbClr val="132C40"/>
              </a:solidFill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-"/>
            </a:pPr>
            <a:r>
              <a:rPr lang="ru">
                <a:solidFill>
                  <a:srgbClr val="132C40"/>
                </a:solidFill>
              </a:rPr>
              <a:t>Используют онлайн-сервисы бронирования, в котором нельзя управлять сразу несколькими ресторанами, если они принадлежат одной организации</a:t>
            </a:r>
            <a:endParaRPr>
              <a:solidFill>
                <a:srgbClr val="132C40"/>
              </a:solidFill>
            </a:endParaRPr>
          </a:p>
          <a:p>
            <a:pPr indent="0" lvl="0" marL="101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523741" y="266825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648" y="34074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2932125" y="1117600"/>
            <a:ext cx="5784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400">
                <a:solidFill>
                  <a:schemeClr val="dk1"/>
                </a:solidFill>
              </a:rPr>
              <a:t>Сложно организовать удобную систему бронирования столов и профессиональный канал обмена опытом</a:t>
            </a:r>
            <a:endParaRPr i="1"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96044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7200" y="1696300"/>
            <a:ext cx="7760700" cy="20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400">
                <a:solidFill>
                  <a:schemeClr val="dk1"/>
                </a:solidFill>
              </a:rPr>
              <a:t>Мы предлагаем следующие решения проблем</a:t>
            </a:r>
            <a:r>
              <a:rPr b="1" lang="ru" sz="1400">
                <a:solidFill>
                  <a:schemeClr val="dk1"/>
                </a:solidFill>
              </a:rPr>
              <a:t>:</a:t>
            </a:r>
            <a:r>
              <a:rPr lang="ru" sz="1100">
                <a:solidFill>
                  <a:schemeClr val="dk1"/>
                </a:solidFill>
              </a:rPr>
              <a:t> </a:t>
            </a:r>
            <a:endParaRPr sz="1100">
              <a:solidFill>
                <a:schemeClr val="dk1"/>
              </a:solidFill>
            </a:endParaRPr>
          </a:p>
          <a:p>
            <a:pPr indent="-3175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Клиентам ресторана будет возможно использовать интерактивную карту ресторана</a:t>
            </a:r>
            <a:endParaRPr sz="1400"/>
          </a:p>
          <a:p>
            <a:pPr indent="-3175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Исключение возможной ошибки бронирования за счет системы уведомления клиента о подтвержденном бронировании конкретного столика</a:t>
            </a:r>
            <a:endParaRPr sz="1400"/>
          </a:p>
          <a:p>
            <a:pPr indent="-3175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400"/>
              <a:t>Создание бота по аккумулированию информации от ресторанов и выработка рекомендаций по обучению и необходимым компетенциям персонала</a:t>
            </a:r>
            <a:endParaRPr sz="1400"/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523741" y="190342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644" y="264259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1800" y="187375"/>
            <a:ext cx="78597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447025" y="1450625"/>
            <a:ext cx="66360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команда проекта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“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Свободный Столик”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ресторанам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взаимодействия с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клиентом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желающим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забронировать столик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обеспечения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ресторана удобного способа бронирования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интерактивной системы бронирования и автоматических уведомлений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автоматизированную систему бронирования, избегая конфликтов с клиентами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266301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25403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1" name="Google Shape;20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1650" y="979950"/>
            <a:ext cx="4190399" cy="374018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1"/>
          <p:cNvSpPr txBox="1"/>
          <p:nvPr/>
        </p:nvSpPr>
        <p:spPr>
          <a:xfrm>
            <a:off x="401725" y="746725"/>
            <a:ext cx="4190400" cy="3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1. ТАМ (Total Addressable Market):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Исходим из следующих данных - в России есть 20 000 ресторанов, за исключением ресторанов быстрого питания и кафе.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В среднем каждый ресторан имеет 12 бронирований в день.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ТАМ</a:t>
            </a: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— 20000 х (0,05 х 2000) х 12 х 365 </a:t>
            </a: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— 8 760 000 000 руб.</a:t>
            </a:r>
            <a:endParaRPr sz="1100">
              <a:solidFill>
                <a:schemeClr val="lt1"/>
              </a:solidFill>
              <a:highlight>
                <a:schemeClr val="dk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2. SАМ (Serviceable Addressable Market):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Предположим, что 7800 ресторанов готовы предоставить услугу онлайн-бронирования.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SАМ </a:t>
            </a: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— 3 416 400 000 руб.</a:t>
            </a:r>
            <a:endParaRPr sz="1100">
              <a:solidFill>
                <a:schemeClr val="lt1"/>
              </a:solidFill>
              <a:highlight>
                <a:schemeClr val="dk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3. SOM (Serviceable Obtainable Market):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Предположим, что нашим сервисом используется 250 ресторанов.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SOM </a:t>
            </a: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— 109 500 000 руб.</a:t>
            </a:r>
            <a:endParaRPr sz="1100">
              <a:solidFill>
                <a:schemeClr val="lt1"/>
              </a:solidFill>
              <a:highlight>
                <a:schemeClr val="dk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РАМ (Perspective Addressable Market):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Предположим, что рынок общественного питания России ожидается вырасти на 10% в  ближайшие 2-3 года.</a:t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PAM </a:t>
            </a:r>
            <a:r>
              <a:rPr lang="ru" sz="110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— 9 636 000 000 руб.</a:t>
            </a:r>
            <a:endParaRPr sz="1500">
              <a:solidFill>
                <a:schemeClr val="lt1"/>
              </a:solidFill>
              <a:highlight>
                <a:schemeClr val="dk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03" name="Google Shape;203;p31"/>
          <p:cNvCxnSpPr/>
          <p:nvPr/>
        </p:nvCxnSpPr>
        <p:spPr>
          <a:xfrm>
            <a:off x="431725" y="3478675"/>
            <a:ext cx="3922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266307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01725" y="885900"/>
            <a:ext cx="5247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Прямые конкуренты: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Мобильное приложение "EatOut"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Веб-приложение “LeClick”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Веб-приложение “Restoran.cafe”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Косвенные конкуренты: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Классический телефонный звонок для бронирования столик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ов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AutoNum type="arabicPeriod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Телеграмм-бот для бронирования у ресторана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56825" y="231807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401725" y="2699988"/>
            <a:ext cx="74640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 конкурентов: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"EatOut":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○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Интеграция с платежными системами для удобной оплаты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○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Отзывы и рейтинги пользователей для оценки ресторанов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"LeClick":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○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Интеграция с социальными сетями для легкого обмена информацией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○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Работают в нескольких городах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"Restoran.cafe":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○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Работают не только с ресторанами, но и с барами, караоке и т.д.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aleway"/>
              <a:buChar char="○"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Возможность просмотра меню у заведения 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5582425" y="266300"/>
            <a:ext cx="2903100" cy="27096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dk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2"/>
          <p:cNvSpPr txBox="1"/>
          <p:nvPr>
            <p:ph idx="1" type="body"/>
          </p:nvPr>
        </p:nvSpPr>
        <p:spPr>
          <a:xfrm>
            <a:off x="5649625" y="325850"/>
            <a:ext cx="2768700" cy="25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</a:rPr>
              <a:t>Наш проект по бронированию ресторанов предлагает следующие преимущества:</a:t>
            </a:r>
            <a:endParaRPr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</a:pPr>
            <a:r>
              <a:rPr lang="ru">
                <a:solidFill>
                  <a:schemeClr val="lt1"/>
                </a:solidFill>
              </a:rPr>
              <a:t>Предоставляем удобный и интуитивно понятный интерфейс</a:t>
            </a:r>
            <a:endParaRPr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</a:pPr>
            <a:r>
              <a:rPr lang="ru">
                <a:solidFill>
                  <a:schemeClr val="lt1"/>
                </a:solidFill>
              </a:rPr>
              <a:t>Удобную систему  для организации бронирований</a:t>
            </a:r>
            <a:endParaRPr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</a:pPr>
            <a:r>
              <a:rPr lang="ru">
                <a:solidFill>
                  <a:schemeClr val="lt1"/>
                </a:solidFill>
              </a:rPr>
              <a:t>Выбор подходящего для клиента столика на интерактивной карте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33"/>
          <p:cNvSpPr txBox="1"/>
          <p:nvPr>
            <p:ph idx="1" type="body"/>
          </p:nvPr>
        </p:nvSpPr>
        <p:spPr>
          <a:xfrm>
            <a:off x="456825" y="2344200"/>
            <a:ext cx="76233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Планируем привлечь 1 300 000 рублей для создания веб-приложения по бронированию столиков в ресторане</a:t>
            </a:r>
            <a:r>
              <a:rPr lang="ru"/>
              <a:t>.</a:t>
            </a:r>
            <a:endParaRPr/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Основной доход - получение комиссии с чеков клиентов в ресторанах, бронирование столов в которых было осуществлена через сервис “Свободный столик”. Ожидаем доход в размере 2 500 000 рублей в первый год работы, что составляет 2,5% от объема достижимого рынка. </a:t>
            </a:r>
            <a:endParaRPr/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продвижении ресторанов путем размещения рекламы заведений на сайте (привлечение новых клиентов и установлении партнерских отношений с ресторанами для расширения базы предложений).</a:t>
            </a:r>
            <a:endParaRPr/>
          </a:p>
        </p:txBody>
      </p:sp>
      <p:sp>
        <p:nvSpPr>
          <p:cNvPr id="229" name="Google Shape;22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892575" y="1904375"/>
            <a:ext cx="45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B2B (сетевые рестораны)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/>
          <p:nvPr>
            <p:ph type="title"/>
          </p:nvPr>
        </p:nvSpPr>
        <p:spPr>
          <a:xfrm>
            <a:off x="456817" y="1179554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34"/>
          <p:cNvSpPr txBox="1"/>
          <p:nvPr>
            <p:ph idx="1" type="body"/>
          </p:nvPr>
        </p:nvSpPr>
        <p:spPr>
          <a:xfrm>
            <a:off x="506568" y="1859506"/>
            <a:ext cx="79932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Разработан прототип проекта</a:t>
            </a:r>
            <a:endParaRPr/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Провели интервью и подтвердили две гипотезы</a:t>
            </a:r>
            <a:endParaRPr/>
          </a:p>
          <a:p>
            <a:pPr indent="-3048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</a:pPr>
            <a:r>
              <a:rPr lang="ru"/>
              <a:t>Все чаще люди бронируют столики с помощью сервисов</a:t>
            </a:r>
            <a:endParaRPr/>
          </a:p>
          <a:p>
            <a:pPr indent="-3048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</a:pPr>
            <a:r>
              <a:rPr lang="ru"/>
              <a:t>Конфликты между клиентом и персоналом при бронировании без выбора столика </a:t>
            </a:r>
            <a:endParaRPr/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Разработана бизнес-модель</a:t>
            </a:r>
            <a:endParaRPr/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Изучены слабые и сильные стороны конкурентов</a:t>
            </a:r>
            <a:endParaRPr/>
          </a:p>
        </p:txBody>
      </p:sp>
      <p:sp>
        <p:nvSpPr>
          <p:cNvPr id="240" name="Google Shape;240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660500" y="3545100"/>
            <a:ext cx="75945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          </a:t>
            </a: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Михеев Данил                                               Дмитриев Кирилл                                            Мулюков Наиль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           ЛИДЕР (CEO)                                   ТЕХНОЛОГ, РАЗРАБОТЧИК (CTO)                          МАРКЕТОЛОГ (СMO)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1" name="Google Shape;271;p36"/>
          <p:cNvGraphicFramePr/>
          <p:nvPr/>
        </p:nvGraphicFramePr>
        <p:xfrm>
          <a:off x="1323700" y="1196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{4B48D8FF-D6DB-4C57-A249-DE6A340CA94B}</a:tableStyleId>
              </a:tblPr>
              <a:tblGrid>
                <a:gridCol w="3046625"/>
                <a:gridCol w="1627100"/>
                <a:gridCol w="1627100"/>
              </a:tblGrid>
              <a:tr h="3009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ЧТО ДЕЛАЕМ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ДАТЫ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ОТВЕТСТВЕННЫЙ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</a:tr>
              <a:tr h="62085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Завершение работы над </a:t>
                      </a: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прототипов сайта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</a:t>
                      </a: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2023 г. - январь 2024 г.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Данил Михеев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</a:tr>
              <a:tr h="38602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Тестирование прототипа с доступом через сеть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 г. - январь 2024 г.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Дмитриев Кирилл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</a:tr>
              <a:tr h="38052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Привлечение инвесторов к проекту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февраль-март 2024 г.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Мулюков Наиль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</a:tr>
              <a:tr h="5006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маркетинговой стратегии, запуск каналов продвижения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 2024 г.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Дмитриев Кирилл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</a:tr>
              <a:tr h="4195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Выход на рынок, привлечение ресторанов к сотрудничеству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март-апрель 2024 г.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Мулюков Наиль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</a:tr>
              <a:tr h="38052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Организация поддержки сервиса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апрель 2024 г.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Дмитриев Кирилл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</a:tr>
              <a:tr h="38052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Масштабирование проекта по стране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май 2024 г.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Данил Михеев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294200" y="2176775"/>
            <a:ext cx="38853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Лидер - Михеев Данил</a:t>
            </a:r>
            <a:endParaRPr sz="16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Телефон: 89027182848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6" name="Google Shape;286;p37"/>
          <p:cNvPicPr preferRelativeResize="0"/>
          <p:nvPr/>
        </p:nvPicPr>
        <p:blipFill rotWithShape="1">
          <a:blip r:embed="rId4">
            <a:alphaModFix/>
          </a:blip>
          <a:srcRect b="31948" l="15207" r="14745" t="35071"/>
          <a:stretch/>
        </p:blipFill>
        <p:spPr>
          <a:xfrm>
            <a:off x="5749225" y="2125250"/>
            <a:ext cx="1945800" cy="198409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7"/>
          <p:cNvSpPr txBox="1"/>
          <p:nvPr/>
        </p:nvSpPr>
        <p:spPr>
          <a:xfrm>
            <a:off x="6038725" y="1655928"/>
            <a:ext cx="136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b="1" lang="ru" sz="1800">
                <a:solidFill>
                  <a:srgbClr val="673900"/>
                </a:solidFill>
                <a:latin typeface="Raleway"/>
                <a:ea typeface="Raleway"/>
                <a:cs typeface="Raleway"/>
                <a:sym typeface="Raleway"/>
              </a:rPr>
              <a:t>Telegram</a:t>
            </a:r>
            <a:endParaRPr b="1" sz="2000">
              <a:solidFill>
                <a:srgbClr val="6739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