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9" r:id="rId3"/>
    <p:sldId id="280" r:id="rId4"/>
    <p:sldId id="275" r:id="rId5"/>
    <p:sldId id="281" r:id="rId6"/>
    <p:sldId id="276" r:id="rId7"/>
    <p:sldId id="282" r:id="rId8"/>
    <p:sldId id="260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ADDAE3"/>
    <a:srgbClr val="FBB3C1"/>
    <a:srgbClr val="ED3833"/>
    <a:srgbClr val="FFAC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27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90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96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70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75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81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53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524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89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09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42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5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6967-96B6-47F9-BEF7-899C0338F779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Квадрат"/>
          <p:cNvSpPr/>
          <p:nvPr/>
        </p:nvSpPr>
        <p:spPr>
          <a:xfrm>
            <a:off x="0" y="3906152"/>
            <a:ext cx="5731538" cy="2951849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обнаружения препятствий и автоматического уклонения от столкновений беспилотного воздушного судна</a:t>
            </a:r>
            <a:endParaRPr lang="ru-RU" sz="2400" dirty="0"/>
          </a:p>
          <a:p>
            <a:endParaRPr dirty="0"/>
          </a:p>
        </p:txBody>
      </p:sp>
      <p:sp>
        <p:nvSpPr>
          <p:cNvPr id="171" name="Квадрат"/>
          <p:cNvSpPr/>
          <p:nvPr/>
        </p:nvSpPr>
        <p:spPr>
          <a:xfrm>
            <a:off x="5731539" y="5927334"/>
            <a:ext cx="3412461" cy="93066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2000">
                <a:solidFill>
                  <a:srgbClr val="FD493D"/>
                </a:solidFill>
              </a:defRPr>
            </a:pPr>
            <a:endParaRPr/>
          </a:p>
        </p:txBody>
      </p:sp>
      <p:sp>
        <p:nvSpPr>
          <p:cNvPr id="172" name="Прямоугольник"/>
          <p:cNvSpPr/>
          <p:nvPr/>
        </p:nvSpPr>
        <p:spPr>
          <a:xfrm>
            <a:off x="5731539" y="3910830"/>
            <a:ext cx="789471" cy="2016181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</a:defRPr>
            </a:pPr>
            <a:endParaRPr/>
          </a:p>
        </p:txBody>
      </p:sp>
      <p:sp>
        <p:nvSpPr>
          <p:cNvPr id="173" name="Прямоугольник"/>
          <p:cNvSpPr/>
          <p:nvPr/>
        </p:nvSpPr>
        <p:spPr>
          <a:xfrm>
            <a:off x="6521011" y="3906151"/>
            <a:ext cx="2622989" cy="2021182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</a:defRPr>
            </a:pPr>
            <a:endParaRPr/>
          </a:p>
        </p:txBody>
      </p:sp>
      <p:sp>
        <p:nvSpPr>
          <p:cNvPr id="174" name="Квадрат"/>
          <p:cNvSpPr/>
          <p:nvPr/>
        </p:nvSpPr>
        <p:spPr>
          <a:xfrm>
            <a:off x="6521011" y="0"/>
            <a:ext cx="2622989" cy="3906152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6863CA9C-F1C4-22E3-A14A-BBCED3104C92}"/>
              </a:ext>
            </a:extLst>
          </p:cNvPr>
          <p:cNvSpPr txBox="1"/>
          <p:nvPr/>
        </p:nvSpPr>
        <p:spPr>
          <a:xfrm>
            <a:off x="1225590" y="1511552"/>
            <a:ext cx="4711944" cy="2592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5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060235"/>
            <a:ext cx="1857486" cy="17246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8" y="332656"/>
            <a:ext cx="2001725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Двойные круглые скобки 10"/>
          <p:cNvSpPr/>
          <p:nvPr/>
        </p:nvSpPr>
        <p:spPr>
          <a:xfrm>
            <a:off x="827584" y="1615120"/>
            <a:ext cx="5507956" cy="2013173"/>
          </a:xfrm>
          <a:prstGeom prst="bracketPair">
            <a:avLst/>
          </a:prstGeom>
          <a:ln w="101600" cap="rnd" cmpd="sng">
            <a:gradFill flip="none" rotWithShape="1">
              <a:gsLst>
                <a:gs pos="0">
                  <a:srgbClr val="8F00FF"/>
                </a:gs>
                <a:gs pos="30000">
                  <a:srgbClr val="8F00FF"/>
                </a:gs>
                <a:gs pos="42000">
                  <a:srgbClr val="ED3833"/>
                </a:gs>
                <a:gs pos="100000">
                  <a:srgbClr val="ED3833"/>
                </a:gs>
              </a:gsLst>
              <a:path path="circle">
                <a:fillToRect l="100000" b="100000"/>
              </a:path>
              <a:tileRect t="-100000" r="-100000"/>
            </a:gradFill>
            <a:prstDash val="solid"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1225590" y="1759135"/>
            <a:ext cx="4203124" cy="1725141"/>
          </a:xfrm>
        </p:spPr>
        <p:txBody>
          <a:bodyPr>
            <a:noAutofit/>
          </a:bodyPr>
          <a:lstStyle/>
          <a:p>
            <a:pPr algn="l"/>
            <a:r>
              <a:rPr lang="ru-RU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Студенческий</a:t>
            </a:r>
            <a:r>
              <a:rPr lang="ru-RU" b="1" dirty="0">
                <a:solidFill>
                  <a:srgbClr val="FF0000"/>
                </a:solidFill>
                <a:latin typeface="Gilroy-ExtraBold"/>
              </a:rPr>
              <a:t> </a:t>
            </a:r>
            <a:br>
              <a:rPr lang="ru-RU" b="1" dirty="0">
                <a:solidFill>
                  <a:srgbClr val="FF0000"/>
                </a:solidFill>
                <a:latin typeface="Gilroy-ExtraBold"/>
              </a:rPr>
            </a:br>
            <a:r>
              <a:rPr lang="ru-RU" b="1" dirty="0">
                <a:solidFill>
                  <a:srgbClr val="ED3833"/>
                </a:solidFill>
                <a:latin typeface="Arial Black" panose="020B0A04020102020204" pitchFamily="34" charset="0"/>
              </a:rPr>
              <a:t>Стартап</a:t>
            </a:r>
          </a:p>
        </p:txBody>
      </p:sp>
    </p:spTree>
    <p:extLst>
      <p:ext uri="{BB962C8B-B14F-4D97-AF65-F5344CB8AC3E}">
        <p14:creationId xmlns:p14="http://schemas.microsoft.com/office/powerpoint/2010/main" val="3192538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5169" y="57735"/>
            <a:ext cx="2304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О продукте</a:t>
            </a: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64171" y="1062511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Актуальность работы обусловлена необходимостью 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обнаружения препятствий и автоматического уклонения от столкновений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беспилотного воздушного судна (БВС)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автоматическом режиме в горных районах, городских условиях при полете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низкой высоте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Среди ключевых категорий комплектующих для БАС в Стратегии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развития беспилотной авиации РФ на период до 2030 года и на перспективу до 2035 года 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рассматриваются бортовые системы и (или) компоненты систем обнаружения и автоматического уклонения от столкновений БВС.</a:t>
            </a:r>
          </a:p>
          <a:p>
            <a:pPr marL="0" indent="0">
              <a:buNone/>
            </a:pPr>
            <a:endParaRPr lang="ru-RU" sz="20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Целью работы является разработка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обнаружения препятствий и автоматического уклонения от столкновений беспилотного воздушного судна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автоматическом режиме.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endParaRPr lang="ru-RU" sz="18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577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5943070" cy="121100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-324544" y="32075"/>
            <a:ext cx="6784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Технологичность стартап-проекта</a:t>
            </a: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64171" y="1062511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/>
              <a:t>Проблема - аварийные столкновения 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беспилотного воздушного судна в автоматическом режиме полета 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 горных районах, городских условиях при полете 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на низкой высоте.</a:t>
            </a:r>
          </a:p>
          <a:p>
            <a:pPr marL="0" indent="0">
              <a:buNone/>
            </a:pPr>
            <a:r>
              <a:rPr lang="ru-RU" sz="2400" dirty="0"/>
              <a:t>Нет алгоритмов и программ </a:t>
            </a:r>
            <a:r>
              <a:rPr lang="ru-RU" sz="24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обнаружения препятствий и автоматического уклонения от столкновений 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беспилотного воздушного судна 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 автоматическом режиме в горных районах, городских условиях при полете 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на низкой высоте. Не применяются современные </a:t>
            </a:r>
            <a:r>
              <a:rPr lang="ru-RU" sz="24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компоненты систем обнаружения.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0000"/>
                </a:solidFill>
                <a:ea typeface="Calibri" panose="020F0502020204030204" pitchFamily="34" charset="0"/>
              </a:rPr>
              <a:t>Решение:</a:t>
            </a:r>
            <a:endParaRPr lang="ru-RU" sz="2400" dirty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Разработка математической модели формирования траектории полета </a:t>
            </a:r>
            <a:r>
              <a:rPr lang="ru-RU" sz="24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БВС для автоматического уклонения от столкновения с препятствиями.</a:t>
            </a:r>
            <a:endParaRPr lang="ru-RU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Разработка алгоритма формирования требуемого угла тангажа </a:t>
            </a:r>
            <a:r>
              <a:rPr lang="ru-RU" sz="24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БВС.</a:t>
            </a:r>
            <a:endParaRPr lang="ru-RU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Моделирование облета препятствий </a:t>
            </a:r>
            <a:r>
              <a:rPr lang="ru-RU" sz="24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БВС.</a:t>
            </a:r>
            <a:endParaRPr lang="ru-RU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Выбор лазерного дальномера для облета препятствий </a:t>
            </a:r>
            <a:r>
              <a:rPr lang="ru-RU" sz="24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БВС Геоскан 201.</a:t>
            </a:r>
            <a:endParaRPr lang="ru-RU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316576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4214878" cy="170944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07504" y="44016"/>
            <a:ext cx="3975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Аналоги и конкуренты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75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2400" dirty="0">
                <a:latin typeface="Georgia" panose="02040502050405020303" pitchFamily="18" charset="0"/>
              </a:rPr>
              <a:t>Аналогов и конкурентов нет.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endParaRPr lang="ru-RU" sz="2400" dirty="0">
              <a:latin typeface="Georgia" panose="02040502050405020303" pitchFamily="18" charset="0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Конкурентные преимущества: повышение безопасности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полетовКонкурентные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преимущества: повышение безопасности полетов</a:t>
            </a:r>
            <a:r>
              <a:rPr lang="ru-RU" sz="2400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.</a:t>
            </a:r>
            <a:endParaRPr lang="ru-RU" sz="2400" dirty="0">
              <a:latin typeface="Georgia" panose="02040502050405020303" pitchFamily="18" charset="0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endParaRPr lang="ru-RU" sz="18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767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0"/>
            <a:ext cx="3854838" cy="15310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963" y="64081"/>
            <a:ext cx="39556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Рынок и потребитель</a:t>
            </a: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64171" y="1062511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/>
              <a:t>Рынок по БАС очень стремительно развивается. Объем рынка – сотни миллионов рублей. Конкурентов пока нет.</a:t>
            </a:r>
          </a:p>
          <a:p>
            <a:pPr marL="0" indent="0">
              <a:buNone/>
            </a:pPr>
            <a:endParaRPr lang="ru-RU" sz="1800" dirty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endParaRPr lang="ru-RU" sz="18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540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475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endParaRPr lang="ru-RU" sz="1800" dirty="0">
              <a:latin typeface="Georgia" panose="02040502050405020303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План реализации проекта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5B9892F-28A9-47C4-BA8E-7C6B43F0BDE5}"/>
              </a:ext>
            </a:extLst>
          </p:cNvPr>
          <p:cNvSpPr txBox="1"/>
          <p:nvPr/>
        </p:nvSpPr>
        <p:spPr>
          <a:xfrm>
            <a:off x="475328" y="1318519"/>
            <a:ext cx="7769080" cy="3747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Разработка технического задания– сентябрь 2024 г.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Разработка технологии изготовления – ноябрь 2024 г.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Изготовление опытного образца и проведение испытаний – март 2025 г.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Разработка алгоритмов и программ – июнь 2025 г.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Коррекция опытного образца по результатам испытаний – сентябрь 2025 г.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Изготовление партии – декабрь 2025 г.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01836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475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ru-RU" sz="2400" dirty="0"/>
              <a:t>Никитин Юрий Рафаилович,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2400" dirty="0"/>
              <a:t>доцент, к.т.н., диплом по конструированию и эксплуатации беспилотных авиационных систем</a:t>
            </a:r>
          </a:p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endParaRPr lang="ru-RU" sz="1800" dirty="0">
              <a:latin typeface="Georgia" panose="02040502050405020303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Квалификация заявителя</a:t>
            </a:r>
          </a:p>
        </p:txBody>
      </p:sp>
    </p:spTree>
    <p:extLst>
      <p:ext uri="{BB962C8B-B14F-4D97-AF65-F5344CB8AC3E}">
        <p14:creationId xmlns:p14="http://schemas.microsoft.com/office/powerpoint/2010/main" val="3102934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>
            <a:off x="3022474" y="-2531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 9"/>
          <p:cNvSpPr/>
          <p:nvPr/>
        </p:nvSpPr>
        <p:spPr>
          <a:xfrm>
            <a:off x="5275122" y="-2531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3022474" y="1726072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" name="Квадрат"/>
          <p:cNvSpPr/>
          <p:nvPr/>
        </p:nvSpPr>
        <p:spPr>
          <a:xfrm>
            <a:off x="5281544" y="1726072"/>
            <a:ext cx="3868878" cy="5170773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Прямоугольник 13"/>
          <p:cNvSpPr/>
          <p:nvPr/>
        </p:nvSpPr>
        <p:spPr>
          <a:xfrm>
            <a:off x="3022474" y="5340367"/>
            <a:ext cx="2258750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508104" y="1988840"/>
            <a:ext cx="367240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nikitin@istu.ru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Телефон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en-US" sz="1600" b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89068164399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7" t="34896" r="19769" b="32552"/>
          <a:stretch/>
        </p:blipFill>
        <p:spPr bwMode="auto">
          <a:xfrm>
            <a:off x="10692680" y="1556322"/>
            <a:ext cx="1965708" cy="2310257"/>
          </a:xfrm>
          <a:prstGeom prst="rect">
            <a:avLst/>
          </a:prstGeom>
          <a:solidFill>
            <a:srgbClr val="ADDAE3"/>
          </a:solidFill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5868144" y="280564"/>
            <a:ext cx="2536400" cy="10402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Спасибо 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за внимание!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922" y="4794411"/>
            <a:ext cx="1857486" cy="1724605"/>
          </a:xfrm>
          <a:prstGeom prst="rect">
            <a:avLst/>
          </a:prstGeom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2016224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230096" y="1745990"/>
            <a:ext cx="3672408" cy="985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Никитин Юрий Рафаилович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11559" y="2711450"/>
            <a:ext cx="3384375" cy="30218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046677" y="3866222"/>
            <a:ext cx="123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Фото проекта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A4661B1-D197-4D1B-A8CC-D03AF160631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76" y="2899678"/>
            <a:ext cx="3176905" cy="24047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07794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9123</TotalTime>
  <Words>358</Words>
  <Application>Microsoft Office PowerPoint</Application>
  <PresentationFormat>Экран (4:3)</PresentationFormat>
  <Paragraphs>45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Arial Black</vt:lpstr>
      <vt:lpstr>Calibri</vt:lpstr>
      <vt:lpstr>Georgia</vt:lpstr>
      <vt:lpstr>Gilroy-ExtraBold</vt:lpstr>
      <vt:lpstr>Helvetica Neue</vt:lpstr>
      <vt:lpstr>Times New Roman</vt:lpstr>
      <vt:lpstr>Тема Office</vt:lpstr>
      <vt:lpstr>Студенческий  Стартап</vt:lpstr>
      <vt:lpstr> </vt:lpstr>
      <vt:lpstr> </vt:lpstr>
      <vt:lpstr> </vt:lpstr>
      <vt:lpstr> </vt:lpstr>
      <vt:lpstr> </vt:lpstr>
      <vt:lpstr> </vt:lpstr>
      <vt:lpstr>Презентация PowerPoint</vt:lpstr>
    </vt:vector>
  </TitlesOfParts>
  <Company>FASIE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Студенческий  Стартап</dc:title>
  <dc:creator>Позднякова Елена Николаевна</dc:creator>
  <cp:lastModifiedBy>Юрий Никитин</cp:lastModifiedBy>
  <cp:revision>76</cp:revision>
  <dcterms:created xsi:type="dcterms:W3CDTF">2023-02-08T09:03:57Z</dcterms:created>
  <dcterms:modified xsi:type="dcterms:W3CDTF">2024-09-05T06:39:34Z</dcterms:modified>
</cp:coreProperties>
</file>