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71" r:id="rId4"/>
    <p:sldId id="269" r:id="rId5"/>
    <p:sldId id="272" r:id="rId6"/>
    <p:sldId id="260" r:id="rId7"/>
    <p:sldId id="261" r:id="rId8"/>
    <p:sldId id="265" r:id="rId9"/>
    <p:sldId id="270" r:id="rId10"/>
    <p:sldId id="266" r:id="rId11"/>
    <p:sldId id="264" r:id="rId12"/>
    <p:sldId id="267" r:id="rId13"/>
  </p:sldIdLst>
  <p:sldSz cx="9144000" cy="5143500" type="screen16x9"/>
  <p:notesSz cx="6858000" cy="9144000"/>
  <p:embeddedFontLst>
    <p:embeddedFont>
      <p:font typeface="微软雅黑" panose="020B0503020204020204" pitchFamily="34" charset="-122"/>
      <p:regular r:id="rId15"/>
      <p:bold r:id="rId16"/>
    </p:embeddedFont>
    <p:embeddedFont>
      <p:font typeface="宋体" panose="02010600030101010101" pitchFamily="2" charset="-122"/>
      <p:regular r:id="rId17"/>
    </p:embeddedFont>
    <p:embeddedFont>
      <p:font typeface="Bahnschrift" panose="020B0502040204020203" pitchFamily="34" charset="0"/>
      <p:regular r:id="rId18"/>
      <p:bold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Lato" panose="020B0604020202020204" charset="0"/>
      <p:regular r:id="rId24"/>
      <p:bold r:id="rId25"/>
      <p:italic r:id="rId26"/>
      <p:boldItalic r:id="rId27"/>
    </p:embeddedFont>
    <p:embeddedFont>
      <p:font typeface="Leelawadee UI" panose="020B0502040204020203" pitchFamily="34" charset="-34"/>
      <p:regular r:id="rId28"/>
      <p:bold r:id="rId29"/>
    </p:embeddedFont>
    <p:embeddedFont>
      <p:font typeface="Montserrat" panose="020B0604020202020204" charset="0"/>
      <p:regular r:id="rId30"/>
      <p:bold r:id="rId31"/>
      <p:italic r:id="rId32"/>
      <p:boldItalic r:id="rId33"/>
    </p:embeddedFont>
    <p:embeddedFont>
      <p:font typeface="Roboto" panose="020B0604020202020204" charset="0"/>
      <p:regular r:id="rId34"/>
      <p:bold r:id="rId35"/>
      <p:italic r:id="rId36"/>
      <p:boldItalic r:id="rId37"/>
    </p:embeddedFont>
    <p:embeddedFont>
      <p:font typeface="Trebuchet MS" panose="020B0603020202020204" pitchFamily="34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3" roundtripDataSignature="AMtx7mi2f4OAmkObto4MpSMzASygIE5e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1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9" Type="http://schemas.openxmlformats.org/officeDocument/2006/relationships/font" Target="fonts/font25.fntdata"/><Relationship Id="rId21" Type="http://schemas.openxmlformats.org/officeDocument/2006/relationships/font" Target="fonts/font7.fntdata"/><Relationship Id="rId34" Type="http://schemas.openxmlformats.org/officeDocument/2006/relationships/font" Target="fonts/font20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37" Type="http://schemas.openxmlformats.org/officeDocument/2006/relationships/font" Target="fonts/font23.fntdata"/><Relationship Id="rId40" Type="http://schemas.openxmlformats.org/officeDocument/2006/relationships/font" Target="fonts/font26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font" Target="fonts/font22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font" Target="fonts/font21.fntdata"/><Relationship Id="rId43" Type="http://customschemas.google.com/relationships/presentationmetadata" Target="meta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font" Target="fonts/font19.fntdata"/><Relationship Id="rId38" Type="http://schemas.openxmlformats.org/officeDocument/2006/relationships/font" Target="fonts/font24.fntdata"/><Relationship Id="rId46" Type="http://schemas.openxmlformats.org/officeDocument/2006/relationships/theme" Target="theme/theme1.xml"/><Relationship Id="rId20" Type="http://schemas.openxmlformats.org/officeDocument/2006/relationships/font" Target="fonts/font6.fntdata"/><Relationship Id="rId41" Type="http://schemas.openxmlformats.org/officeDocument/2006/relationships/font" Target="fonts/font27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F7F145-1045-49EA-867C-B46162206001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74136FA2-3C29-4C9B-B386-2159098D3481}" type="pres">
      <dgm:prSet presAssocID="{47F7F145-1045-49EA-867C-B46162206001}" presName="Name0" presStyleCnt="0">
        <dgm:presLayoutVars>
          <dgm:dir/>
          <dgm:animLvl val="lvl"/>
          <dgm:resizeHandles val="exact"/>
        </dgm:presLayoutVars>
      </dgm:prSet>
      <dgm:spPr/>
    </dgm:pt>
    <dgm:pt modelId="{BFC2C19B-00BB-4893-AA22-F202A64BF435}" type="pres">
      <dgm:prSet presAssocID="{47F7F145-1045-49EA-867C-B46162206001}" presName="dummy" presStyleCnt="0"/>
      <dgm:spPr/>
    </dgm:pt>
    <dgm:pt modelId="{F381340F-1F4C-4B9D-8639-2ED615C65804}" type="pres">
      <dgm:prSet presAssocID="{47F7F145-1045-49EA-867C-B46162206001}" presName="linH" presStyleCnt="0"/>
      <dgm:spPr/>
    </dgm:pt>
    <dgm:pt modelId="{9AC0B737-B23B-4DCE-9CCA-BF6C2B178561}" type="pres">
      <dgm:prSet presAssocID="{47F7F145-1045-49EA-867C-B46162206001}" presName="padding1" presStyleCnt="0"/>
      <dgm:spPr/>
    </dgm:pt>
    <dgm:pt modelId="{2F371172-6DDF-40FD-B056-39C3074145E2}" type="pres">
      <dgm:prSet presAssocID="{47F7F145-1045-49EA-867C-B46162206001}" presName="padding2" presStyleCnt="0"/>
      <dgm:spPr/>
    </dgm:pt>
    <dgm:pt modelId="{77F87B58-EC7E-4B1D-B31D-996240A93FF6}" type="pres">
      <dgm:prSet presAssocID="{47F7F145-1045-49EA-867C-B46162206001}" presName="negArrow" presStyleCnt="0"/>
      <dgm:spPr/>
    </dgm:pt>
    <dgm:pt modelId="{C8276542-A5E7-4E56-BD6D-A80FEB4A139C}" type="pres">
      <dgm:prSet presAssocID="{47F7F145-1045-49EA-867C-B46162206001}" presName="backgroundArrow" presStyleLbl="node1" presStyleIdx="0" presStyleCnt="1" custScaleY="73858" custLinFactNeighborX="2073" custLinFactNeighborY="24411"/>
      <dgm:spPr>
        <a:solidFill>
          <a:schemeClr val="bg1"/>
        </a:solidFill>
        <a:ln>
          <a:solidFill>
            <a:schemeClr val="tx1">
              <a:lumMod val="75000"/>
            </a:schemeClr>
          </a:solidFill>
        </a:ln>
      </dgm:spPr>
    </dgm:pt>
  </dgm:ptLst>
  <dgm:cxnLst>
    <dgm:cxn modelId="{33F4CC0B-D103-4A40-B1A9-0C1F3A932875}" type="presOf" srcId="{47F7F145-1045-49EA-867C-B46162206001}" destId="{74136FA2-3C29-4C9B-B386-2159098D3481}" srcOrd="0" destOrd="0" presId="urn:microsoft.com/office/officeart/2005/8/layout/hProcess3"/>
    <dgm:cxn modelId="{C9FEDA32-295D-4E33-993D-30825117C641}" type="presParOf" srcId="{74136FA2-3C29-4C9B-B386-2159098D3481}" destId="{BFC2C19B-00BB-4893-AA22-F202A64BF435}" srcOrd="0" destOrd="0" presId="urn:microsoft.com/office/officeart/2005/8/layout/hProcess3"/>
    <dgm:cxn modelId="{2FA39DC8-D274-4CA0-830D-D95CE4E8A3E8}" type="presParOf" srcId="{74136FA2-3C29-4C9B-B386-2159098D3481}" destId="{F381340F-1F4C-4B9D-8639-2ED615C65804}" srcOrd="1" destOrd="0" presId="urn:microsoft.com/office/officeart/2005/8/layout/hProcess3"/>
    <dgm:cxn modelId="{A86859D5-DD34-4A80-870A-41D3EE85200B}" type="presParOf" srcId="{F381340F-1F4C-4B9D-8639-2ED615C65804}" destId="{9AC0B737-B23B-4DCE-9CCA-BF6C2B178561}" srcOrd="0" destOrd="0" presId="urn:microsoft.com/office/officeart/2005/8/layout/hProcess3"/>
    <dgm:cxn modelId="{4DD928D0-10C1-4250-93AF-4E2F745F2D7E}" type="presParOf" srcId="{F381340F-1F4C-4B9D-8639-2ED615C65804}" destId="{2F371172-6DDF-40FD-B056-39C3074145E2}" srcOrd="1" destOrd="0" presId="urn:microsoft.com/office/officeart/2005/8/layout/hProcess3"/>
    <dgm:cxn modelId="{078281A6-023C-442C-8E81-70A95166D43D}" type="presParOf" srcId="{F381340F-1F4C-4B9D-8639-2ED615C65804}" destId="{77F87B58-EC7E-4B1D-B31D-996240A93FF6}" srcOrd="2" destOrd="0" presId="urn:microsoft.com/office/officeart/2005/8/layout/hProcess3"/>
    <dgm:cxn modelId="{3115F5BD-284A-4932-8F7C-A0911A8DE0A6}" type="presParOf" srcId="{F381340F-1F4C-4B9D-8639-2ED615C65804}" destId="{C8276542-A5E7-4E56-BD6D-A80FEB4A139C}" srcOrd="3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276542-A5E7-4E56-BD6D-A80FEB4A139C}">
      <dsp:nvSpPr>
        <dsp:cNvPr id="0" name=""/>
        <dsp:cNvSpPr/>
      </dsp:nvSpPr>
      <dsp:spPr>
        <a:xfrm>
          <a:off x="0" y="164447"/>
          <a:ext cx="1251624" cy="464608"/>
        </a:xfrm>
        <a:prstGeom prst="rightArrow">
          <a:avLst/>
        </a:prstGeom>
        <a:solidFill>
          <a:schemeClr val="bg1"/>
        </a:solidFill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d79dc1a422_0_217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name="adj" fmla="val 0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" name="Google Shape;15;gd79dc1a422_0_217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6" name="Google Shape;16;gd79dc1a422_0_217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gd79dc1a422_0_217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name="adj" fmla="val 58774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gd79dc1a422_0_217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gd79dc1a422_0_217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" name="Google Shape;20;gd79dc1a422_0_217"/>
          <p:cNvSpPr txBox="1">
            <a:spLocks noGrp="1"/>
          </p:cNvSpPr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21" name="Google Shape;21;gd79dc1a422_0_217"/>
          <p:cNvSpPr txBox="1">
            <a:spLocks noGrp="1"/>
          </p:cNvSpPr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22" name="Google Shape;22;gd79dc1a422_0_2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oogle Shape;24;gd79dc1a422_0_227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5" name="Google Shape;25;gd79dc1a422_0_227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gd79dc1a422_0_227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gd79dc1a422_0_227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gd79dc1a422_0_227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gd79dc1a422_0_227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gd79dc1a422_0_227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gd79dc1a422_0_227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gd79dc1a422_0_227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gd79dc1a422_0_227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gd79dc1a422_0_227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gd79dc1a422_0_227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gd79dc1a422_0_227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gd79dc1a422_0_227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gd79dc1a422_0_227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gd79dc1a422_0_227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gd79dc1a422_0_227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gd79dc1a422_0_227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gd79dc1a422_0_227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" name="Google Shape;43;gd79dc1a422_0_227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gd79dc1a422_0_2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gd79dc1a422_0_24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7" name="Google Shape;47;gd79dc1a422_0_24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gd79dc1a422_0_24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" name="Google Shape;49;gd79dc1a422_0_249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0" name="Google Shape;50;gd79dc1a422_0_249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1" name="Google Shape;51;gd79dc1a422_0_2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oogle Shape;53;gd79dc1a422_0_25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4" name="Google Shape;54;gd79dc1a422_0_25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gd79dc1a422_0_25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" name="Google Shape;56;gd79dc1a422_0_25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7" name="Google Shape;57;gd79dc1a422_0_256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8" name="Google Shape;58;gd79dc1a422_0_256"/>
          <p:cNvSpPr txBox="1">
            <a:spLocks noGrp="1"/>
          </p:cNvSpPr>
          <p:nvPr>
            <p:ph type="body" idx="2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9" name="Google Shape;59;gd79dc1a422_0_25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oogle Shape;61;gd79dc1a422_0_26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2" name="Google Shape;62;gd79dc1a422_0_26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gd79dc1a422_0_26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" name="Google Shape;64;gd79dc1a422_0_26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5" name="Google Shape;65;gd79dc1a422_0_26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oogle Shape;67;gd79dc1a422_0_270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8" name="Google Shape;68;gd79dc1a422_0_270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gd79dc1a422_0_270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" name="Google Shape;70;gd79dc1a422_0_270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1" name="Google Shape;71;gd79dc1a422_0_270"/>
          <p:cNvSpPr txBox="1">
            <a:spLocks noGrp="1"/>
          </p:cNvSpPr>
          <p:nvPr>
            <p:ph type="body" idx="1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2" name="Google Shape;72;gd79dc1a422_0_27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gd79dc1a422_0_277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5" name="Google Shape;75;gd79dc1a422_0_277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gd79dc1a422_0_277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gd79dc1a422_0_277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gd79dc1a422_0_277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gd79dc1a422_0_277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gd79dc1a422_0_277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gd79dc1a422_0_277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gd79dc1a422_0_277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gd79dc1a422_0_277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gd79dc1a422_0_277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gd79dc1a422_0_277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gd79dc1a422_0_277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gd79dc1a422_0_277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gd79dc1a422_0_277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gd79dc1a422_0_277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gd79dc1a422_0_277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gd79dc1a422_0_277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gd79dc1a422_0_277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gd79dc1a422_0_277"/>
          <p:cNvSpPr txBox="1">
            <a:spLocks noGrp="1"/>
          </p:cNvSpPr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gd79dc1a422_0_27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gd79dc1a422_0_29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7" name="Google Shape;97;gd79dc1a422_0_29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gd79dc1a422_0_29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9" name="Google Shape;99;gd79dc1a422_0_299"/>
          <p:cNvSpPr txBox="1">
            <a:spLocks noGrp="1"/>
          </p:cNvSpPr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0" name="Google Shape;100;gd79dc1a422_0_299"/>
          <p:cNvSpPr txBox="1">
            <a:spLocks noGrp="1"/>
          </p:cNvSpPr>
          <p:nvPr>
            <p:ph type="subTitle" idx="1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01" name="Google Shape;101;gd79dc1a422_0_299"/>
          <p:cNvSpPr txBox="1">
            <a:spLocks noGrp="1"/>
          </p:cNvSpPr>
          <p:nvPr>
            <p:ph type="body" idx="2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2" name="Google Shape;102;gd79dc1a422_0_29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oogle Shape;104;gd79dc1a422_0_307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5" name="Google Shape;105;gd79dc1a422_0_307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gd79dc1a422_0_307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7" name="Google Shape;107;gd79dc1a422_0_307"/>
          <p:cNvSpPr txBox="1">
            <a:spLocks noGrp="1"/>
          </p:cNvSpPr>
          <p:nvPr>
            <p:ph type="body" idx="1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8" name="Google Shape;108;gd79dc1a422_0_30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10;gd79dc1a422_0_31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11" name="Google Shape;111;gd79dc1a422_0_31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gd79dc1a422_0_31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gd79dc1a422_0_31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gd79dc1a422_0_31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gd79dc1a422_0_31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gd79dc1a422_0_31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gd79dc1a422_0_31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gd79dc1a422_0_31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gd79dc1a422_0_31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gd79dc1a422_0_31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gd79dc1a422_0_31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gd79dc1a422_0_31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gd79dc1a422_0_31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gd79dc1a422_0_31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gd79dc1a422_0_31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gd79dc1a422_0_31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gd79dc1a422_0_31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gd79dc1a422_0_31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9" name="Google Shape;129;gd79dc1a422_0_313"/>
          <p:cNvSpPr txBox="1">
            <a:spLocks noGrp="1"/>
          </p:cNvSpPr>
          <p:nvPr>
            <p:ph type="title" hasCustomPrompt="1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30" name="Google Shape;130;gd79dc1a422_0_313"/>
          <p:cNvSpPr txBox="1">
            <a:spLocks noGrp="1"/>
          </p:cNvSpPr>
          <p:nvPr>
            <p:ph type="body" idx="1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31" name="Google Shape;131;gd79dc1a422_0_3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d79dc1a422_0_3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d79dc1a422_0_338"/>
          <p:cNvSpPr txBox="1">
            <a:spLocks noGrp="1"/>
          </p:cNvSpPr>
          <p:nvPr>
            <p:ph type="title"/>
          </p:nvPr>
        </p:nvSpPr>
        <p:spPr>
          <a:xfrm>
            <a:off x="457200" y="857250"/>
            <a:ext cx="82296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gd79dc1a422_0_338"/>
          <p:cNvSpPr txBox="1">
            <a:spLocks noGrp="1"/>
          </p:cNvSpPr>
          <p:nvPr>
            <p:ph type="body" idx="1"/>
          </p:nvPr>
        </p:nvSpPr>
        <p:spPr>
          <a:xfrm>
            <a:off x="457200" y="1687068"/>
            <a:ext cx="8229600" cy="32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l" rtl="0">
              <a:spcBef>
                <a:spcPts val="1200"/>
              </a:spcBef>
              <a:spcAft>
                <a:spcPts val="12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37" name="Google Shape;137;gd79dc1a422_0_338"/>
          <p:cNvSpPr txBox="1">
            <a:spLocks noGrp="1"/>
          </p:cNvSpPr>
          <p:nvPr>
            <p:ph type="dt" idx="10"/>
          </p:nvPr>
        </p:nvSpPr>
        <p:spPr>
          <a:xfrm>
            <a:off x="6586536" y="459486"/>
            <a:ext cx="9573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gd79dc1a422_0_338"/>
          <p:cNvSpPr txBox="1">
            <a:spLocks noGrp="1"/>
          </p:cNvSpPr>
          <p:nvPr>
            <p:ph type="ftr" idx="11"/>
          </p:nvPr>
        </p:nvSpPr>
        <p:spPr>
          <a:xfrm>
            <a:off x="5257800" y="459486"/>
            <a:ext cx="13260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gd79dc1a422_0_338"/>
          <p:cNvSpPr txBox="1">
            <a:spLocks noGrp="1"/>
          </p:cNvSpPr>
          <p:nvPr>
            <p:ph type="sldNum" idx="12"/>
          </p:nvPr>
        </p:nvSpPr>
        <p:spPr>
          <a:xfrm>
            <a:off x="8174736" y="1704"/>
            <a:ext cx="7620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focus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d79dc1a422_0_2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1" name="Google Shape;11;gd79dc1a422_0_2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2" name="Google Shape;12;gd79dc1a422_0_2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8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11.png"/><Relationship Id="rId5" Type="http://schemas.openxmlformats.org/officeDocument/2006/relationships/diagramData" Target="../diagrams/data1.xml"/><Relationship Id="rId10" Type="http://schemas.openxmlformats.org/officeDocument/2006/relationships/image" Target="../media/image10.gif"/><Relationship Id="rId4" Type="http://schemas.openxmlformats.org/officeDocument/2006/relationships/image" Target="../media/image9.pn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"/>
          <p:cNvSpPr txBox="1">
            <a:spLocks noGrp="1"/>
          </p:cNvSpPr>
          <p:nvPr>
            <p:ph type="title"/>
          </p:nvPr>
        </p:nvSpPr>
        <p:spPr>
          <a:xfrm>
            <a:off x="556872" y="1602723"/>
            <a:ext cx="4776000" cy="1938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SzPct val="100000"/>
            </a:pPr>
            <a:r>
              <a:rPr lang="ru-RU" sz="2000" dirty="0"/>
              <a:t>Система идентификации и подтверждения легитимности доступа на основе непрерывного интеллектуального мониторинга динамических биометрических параметров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599" y="4604426"/>
            <a:ext cx="17668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Montserrat" panose="020B0604020202020204" charset="-52"/>
              </a:rPr>
              <a:t>Краснодар</a:t>
            </a:r>
            <a:r>
              <a:rPr lang="ru-RU" dirty="0">
                <a:solidFill>
                  <a:schemeClr val="bg1"/>
                </a:solidFill>
              </a:rPr>
              <a:t>, 2022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9A3BC42-A446-4E50-ADFE-81307B9D76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979" y="128082"/>
            <a:ext cx="3097938" cy="8263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https://2.bp.blogspot.com/-nGv1SEEbBzc/W_cDZV7rGeI/AAAAAAAAAaQ/fP-j_SWgLHM4WhE8r5tnArBPC3j-Fce_gCLcBGAs/s1600/biometric%2Bdat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2690190"/>
            <a:ext cx="4267200" cy="24533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1" name="Google Shape;151;p2"/>
          <p:cNvSpPr txBox="1">
            <a:spLocks noGrp="1"/>
          </p:cNvSpPr>
          <p:nvPr>
            <p:ph type="title"/>
          </p:nvPr>
        </p:nvSpPr>
        <p:spPr>
          <a:xfrm>
            <a:off x="214282" y="285734"/>
            <a:ext cx="8786874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rebuchet MS"/>
              <a:buNone/>
            </a:pPr>
            <a:r>
              <a:rPr lang="ru-RU" sz="3200" dirty="0" err="1"/>
              <a:t>Востребованность</a:t>
            </a:r>
            <a:r>
              <a:rPr lang="ru-RU" sz="3200" dirty="0"/>
              <a:t> цифровой идентификации</a:t>
            </a:r>
            <a:endParaRPr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31818" y="1581239"/>
            <a:ext cx="3626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Рост темпов </a:t>
            </a:r>
            <a:r>
              <a:rPr lang="ru-RU" dirty="0">
                <a:solidFill>
                  <a:srgbClr val="FFC000"/>
                </a:solidFill>
              </a:rPr>
              <a:t>информатизации общества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5332" y="2067621"/>
            <a:ext cx="3437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Реализация национальных программ, таких как </a:t>
            </a:r>
            <a:r>
              <a:rPr lang="ru-RU" dirty="0">
                <a:solidFill>
                  <a:srgbClr val="FFC000"/>
                </a:solidFill>
              </a:rPr>
              <a:t>«Цифровая экономика»</a:t>
            </a:r>
          </a:p>
        </p:txBody>
      </p:sp>
      <p:pic>
        <p:nvPicPr>
          <p:cNvPr id="3076" name="Picture 4" descr="https://ilinsk.ru/upload/medialibrary/2eb/2ebabeb43b8b66b6ac14a1a54e4d31d3.jpg"/>
          <p:cNvPicPr>
            <a:picLocks noChangeAspect="1" noChangeArrowheads="1"/>
          </p:cNvPicPr>
          <p:nvPr/>
        </p:nvPicPr>
        <p:blipFill>
          <a:blip r:embed="rId4"/>
          <a:srcRect t="17326" b="16669"/>
          <a:stretch>
            <a:fillRect/>
          </a:stretch>
        </p:blipFill>
        <p:spPr bwMode="auto">
          <a:xfrm>
            <a:off x="4392925" y="1417982"/>
            <a:ext cx="2013796" cy="8852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05878" y="2722617"/>
            <a:ext cx="42402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Ежегодный рост мирового рынка </a:t>
            </a:r>
            <a:r>
              <a:rPr lang="ru-RU" dirty="0">
                <a:solidFill>
                  <a:srgbClr val="FFC000"/>
                </a:solidFill>
              </a:rPr>
              <a:t>поведенческой</a:t>
            </a:r>
          </a:p>
          <a:p>
            <a:r>
              <a:rPr lang="ru-RU" dirty="0">
                <a:solidFill>
                  <a:srgbClr val="FFC000"/>
                </a:solidFill>
              </a:rPr>
              <a:t>биометрии</a:t>
            </a:r>
            <a:r>
              <a:rPr lang="ru-RU" dirty="0">
                <a:solidFill>
                  <a:schemeClr val="bg1"/>
                </a:solidFill>
              </a:rPr>
              <a:t> в среднем на 24%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877" y="3442463"/>
            <a:ext cx="467788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Сложная компрометация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rgbClr val="FFC000"/>
                </a:solidFill>
              </a:rPr>
              <a:t>динамических</a:t>
            </a:r>
          </a:p>
          <a:p>
            <a:r>
              <a:rPr lang="ru-RU" dirty="0">
                <a:solidFill>
                  <a:srgbClr val="FFC000"/>
                </a:solidFill>
              </a:rPr>
              <a:t>биометрических</a:t>
            </a:r>
            <a:r>
              <a:rPr lang="ru-RU" dirty="0">
                <a:solidFill>
                  <a:schemeClr val="bg1"/>
                </a:solidFill>
              </a:rPr>
              <a:t> данных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Ежегодный рост дохода рынка </a:t>
            </a:r>
            <a:r>
              <a:rPr lang="ru-RU" dirty="0">
                <a:solidFill>
                  <a:srgbClr val="FFC000"/>
                </a:solidFill>
              </a:rPr>
              <a:t>мобильной биометрии</a:t>
            </a:r>
          </a:p>
        </p:txBody>
      </p:sp>
      <p:pic>
        <p:nvPicPr>
          <p:cNvPr id="3078" name="Picture 6" descr="https://sun9-2.userapi.com/impg/gP9uXU-tVzuC_pUD-kDZGCvW_k1794cQ2_ya5w/4li9gdqQhtI.jpg?size=620x515&amp;quality=96&amp;sign=971fe02ff1c1384e2698e217da50c462&amp;type=album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66483" y="790620"/>
            <a:ext cx="2243913" cy="18638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059D630-AF63-4685-9CEB-BFB4A40893A5}"/>
              </a:ext>
            </a:extLst>
          </p:cNvPr>
          <p:cNvSpPr txBox="1">
            <a:spLocks/>
          </p:cNvSpPr>
          <p:nvPr/>
        </p:nvSpPr>
        <p:spPr>
          <a:xfrm>
            <a:off x="444218" y="179205"/>
            <a:ext cx="6678914" cy="650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Roboto"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Целевая аудитория</a:t>
            </a:r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3DFE16D8-2C2A-4720-8FB9-2D5919787D9C}"/>
              </a:ext>
            </a:extLst>
          </p:cNvPr>
          <p:cNvSpPr>
            <a:spLocks/>
          </p:cNvSpPr>
          <p:nvPr/>
        </p:nvSpPr>
        <p:spPr bwMode="auto">
          <a:xfrm>
            <a:off x="3783675" y="824961"/>
            <a:ext cx="1845738" cy="3908420"/>
          </a:xfrm>
          <a:custGeom>
            <a:avLst/>
            <a:gdLst>
              <a:gd name="T0" fmla="*/ 722 w 1195"/>
              <a:gd name="T1" fmla="*/ 2532 h 2532"/>
              <a:gd name="T2" fmla="*/ 718 w 1195"/>
              <a:gd name="T3" fmla="*/ 2530 h 2532"/>
              <a:gd name="T4" fmla="*/ 0 w 1195"/>
              <a:gd name="T5" fmla="*/ 1286 h 2532"/>
              <a:gd name="T6" fmla="*/ 718 w 1195"/>
              <a:gd name="T7" fmla="*/ 43 h 2532"/>
              <a:gd name="T8" fmla="*/ 719 w 1195"/>
              <a:gd name="T9" fmla="*/ 42 h 2532"/>
              <a:gd name="T10" fmla="*/ 719 w 1195"/>
              <a:gd name="T11" fmla="*/ 42 h 2532"/>
              <a:gd name="T12" fmla="*/ 718 w 1195"/>
              <a:gd name="T13" fmla="*/ 43 h 2532"/>
              <a:gd name="T14" fmla="*/ 718 w 1195"/>
              <a:gd name="T15" fmla="*/ 43 h 2532"/>
              <a:gd name="T16" fmla="*/ 718 w 1195"/>
              <a:gd name="T17" fmla="*/ 43 h 2532"/>
              <a:gd name="T18" fmla="*/ 719 w 1195"/>
              <a:gd name="T19" fmla="*/ 42 h 2532"/>
              <a:gd name="T20" fmla="*/ 720 w 1195"/>
              <a:gd name="T21" fmla="*/ 42 h 2532"/>
              <a:gd name="T22" fmla="*/ 877 w 1195"/>
              <a:gd name="T23" fmla="*/ 0 h 2532"/>
              <a:gd name="T24" fmla="*/ 877 w 1195"/>
              <a:gd name="T25" fmla="*/ 0 h 2532"/>
              <a:gd name="T26" fmla="*/ 877 w 1195"/>
              <a:gd name="T27" fmla="*/ 0 h 2532"/>
              <a:gd name="T28" fmla="*/ 1151 w 1195"/>
              <a:gd name="T29" fmla="*/ 157 h 2532"/>
              <a:gd name="T30" fmla="*/ 1151 w 1195"/>
              <a:gd name="T31" fmla="*/ 158 h 2532"/>
              <a:gd name="T32" fmla="*/ 1152 w 1195"/>
              <a:gd name="T33" fmla="*/ 158 h 2532"/>
              <a:gd name="T34" fmla="*/ 1152 w 1195"/>
              <a:gd name="T35" fmla="*/ 159 h 2532"/>
              <a:gd name="T36" fmla="*/ 1152 w 1195"/>
              <a:gd name="T37" fmla="*/ 159 h 2532"/>
              <a:gd name="T38" fmla="*/ 1195 w 1195"/>
              <a:gd name="T39" fmla="*/ 317 h 2532"/>
              <a:gd name="T40" fmla="*/ 1036 w 1195"/>
              <a:gd name="T41" fmla="*/ 593 h 2532"/>
              <a:gd name="T42" fmla="*/ 636 w 1195"/>
              <a:gd name="T43" fmla="*/ 1286 h 2532"/>
              <a:gd name="T44" fmla="*/ 636 w 1195"/>
              <a:gd name="T45" fmla="*/ 1286 h 2532"/>
              <a:gd name="T46" fmla="*/ 636 w 1195"/>
              <a:gd name="T47" fmla="*/ 1286 h 2532"/>
              <a:gd name="T48" fmla="*/ 1033 w 1195"/>
              <a:gd name="T49" fmla="*/ 1978 h 2532"/>
              <a:gd name="T50" fmla="*/ 877 w 1195"/>
              <a:gd name="T51" fmla="*/ 1937 h 2532"/>
              <a:gd name="T52" fmla="*/ 602 w 1195"/>
              <a:gd name="T53" fmla="*/ 2096 h 2532"/>
              <a:gd name="T54" fmla="*/ 559 w 1195"/>
              <a:gd name="T55" fmla="*/ 2254 h 2532"/>
              <a:gd name="T56" fmla="*/ 718 w 1195"/>
              <a:gd name="T57" fmla="*/ 2530 h 2532"/>
              <a:gd name="T58" fmla="*/ 722 w 1195"/>
              <a:gd name="T59" fmla="*/ 2532 h 2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195" h="2532">
                <a:moveTo>
                  <a:pt x="722" y="2532"/>
                </a:moveTo>
                <a:cubicBezTo>
                  <a:pt x="721" y="2531"/>
                  <a:pt x="719" y="2530"/>
                  <a:pt x="718" y="2530"/>
                </a:cubicBezTo>
                <a:cubicBezTo>
                  <a:pt x="269" y="2270"/>
                  <a:pt x="0" y="1805"/>
                  <a:pt x="0" y="1286"/>
                </a:cubicBezTo>
                <a:cubicBezTo>
                  <a:pt x="0" y="767"/>
                  <a:pt x="269" y="302"/>
                  <a:pt x="718" y="43"/>
                </a:cubicBezTo>
                <a:cubicBezTo>
                  <a:pt x="718" y="43"/>
                  <a:pt x="718" y="43"/>
                  <a:pt x="719" y="42"/>
                </a:cubicBezTo>
                <a:lnTo>
                  <a:pt x="719" y="42"/>
                </a:lnTo>
                <a:cubicBezTo>
                  <a:pt x="718" y="43"/>
                  <a:pt x="718" y="43"/>
                  <a:pt x="718" y="43"/>
                </a:cubicBezTo>
                <a:lnTo>
                  <a:pt x="718" y="43"/>
                </a:lnTo>
                <a:lnTo>
                  <a:pt x="718" y="43"/>
                </a:lnTo>
                <a:cubicBezTo>
                  <a:pt x="718" y="43"/>
                  <a:pt x="718" y="43"/>
                  <a:pt x="719" y="42"/>
                </a:cubicBezTo>
                <a:cubicBezTo>
                  <a:pt x="719" y="42"/>
                  <a:pt x="720" y="42"/>
                  <a:pt x="720" y="42"/>
                </a:cubicBezTo>
                <a:cubicBezTo>
                  <a:pt x="770" y="13"/>
                  <a:pt x="824" y="0"/>
                  <a:pt x="877" y="0"/>
                </a:cubicBezTo>
                <a:lnTo>
                  <a:pt x="877" y="0"/>
                </a:lnTo>
                <a:lnTo>
                  <a:pt x="877" y="0"/>
                </a:lnTo>
                <a:cubicBezTo>
                  <a:pt x="986" y="0"/>
                  <a:pt x="1092" y="56"/>
                  <a:pt x="1151" y="157"/>
                </a:cubicBezTo>
                <a:cubicBezTo>
                  <a:pt x="1151" y="157"/>
                  <a:pt x="1151" y="158"/>
                  <a:pt x="1151" y="158"/>
                </a:cubicBezTo>
                <a:cubicBezTo>
                  <a:pt x="1152" y="158"/>
                  <a:pt x="1152" y="158"/>
                  <a:pt x="1152" y="158"/>
                </a:cubicBezTo>
                <a:cubicBezTo>
                  <a:pt x="1152" y="158"/>
                  <a:pt x="1152" y="159"/>
                  <a:pt x="1152" y="159"/>
                </a:cubicBezTo>
                <a:lnTo>
                  <a:pt x="1152" y="159"/>
                </a:lnTo>
                <a:cubicBezTo>
                  <a:pt x="1181" y="209"/>
                  <a:pt x="1195" y="263"/>
                  <a:pt x="1195" y="317"/>
                </a:cubicBezTo>
                <a:cubicBezTo>
                  <a:pt x="1195" y="427"/>
                  <a:pt x="1138" y="534"/>
                  <a:pt x="1036" y="593"/>
                </a:cubicBezTo>
                <a:cubicBezTo>
                  <a:pt x="785" y="738"/>
                  <a:pt x="636" y="997"/>
                  <a:pt x="636" y="1286"/>
                </a:cubicBezTo>
                <a:lnTo>
                  <a:pt x="636" y="1286"/>
                </a:lnTo>
                <a:lnTo>
                  <a:pt x="636" y="1286"/>
                </a:lnTo>
                <a:cubicBezTo>
                  <a:pt x="636" y="1574"/>
                  <a:pt x="784" y="1833"/>
                  <a:pt x="1033" y="1978"/>
                </a:cubicBezTo>
                <a:cubicBezTo>
                  <a:pt x="984" y="1950"/>
                  <a:pt x="930" y="1937"/>
                  <a:pt x="877" y="1937"/>
                </a:cubicBezTo>
                <a:cubicBezTo>
                  <a:pt x="767" y="1937"/>
                  <a:pt x="661" y="1994"/>
                  <a:pt x="602" y="2096"/>
                </a:cubicBezTo>
                <a:cubicBezTo>
                  <a:pt x="573" y="2146"/>
                  <a:pt x="559" y="2200"/>
                  <a:pt x="559" y="2254"/>
                </a:cubicBezTo>
                <a:cubicBezTo>
                  <a:pt x="559" y="2364"/>
                  <a:pt x="616" y="2471"/>
                  <a:pt x="718" y="2530"/>
                </a:cubicBezTo>
                <a:cubicBezTo>
                  <a:pt x="719" y="2530"/>
                  <a:pt x="721" y="2531"/>
                  <a:pt x="722" y="2532"/>
                </a:cubicBezTo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" name="Freeform 12">
            <a:extLst>
              <a:ext uri="{FF2B5EF4-FFF2-40B4-BE49-F238E27FC236}">
                <a16:creationId xmlns:a16="http://schemas.microsoft.com/office/drawing/2014/main" id="{B4B55EC8-DB41-47E4-B6A3-506FB39103C8}"/>
              </a:ext>
            </a:extLst>
          </p:cNvPr>
          <p:cNvSpPr>
            <a:spLocks/>
          </p:cNvSpPr>
          <p:nvPr/>
        </p:nvSpPr>
        <p:spPr bwMode="auto">
          <a:xfrm>
            <a:off x="4648004" y="2799831"/>
            <a:ext cx="3570953" cy="2229694"/>
          </a:xfrm>
          <a:custGeom>
            <a:avLst/>
            <a:gdLst>
              <a:gd name="T0" fmla="*/ 877 w 2313"/>
              <a:gd name="T1" fmla="*/ 1445 h 1445"/>
              <a:gd name="T2" fmla="*/ 159 w 2313"/>
              <a:gd name="T3" fmla="*/ 1251 h 1445"/>
              <a:gd name="T4" fmla="*/ 0 w 2313"/>
              <a:gd name="T5" fmla="*/ 975 h 1445"/>
              <a:gd name="T6" fmla="*/ 43 w 2313"/>
              <a:gd name="T7" fmla="*/ 817 h 1445"/>
              <a:gd name="T8" fmla="*/ 318 w 2313"/>
              <a:gd name="T9" fmla="*/ 658 h 1445"/>
              <a:gd name="T10" fmla="*/ 477 w 2313"/>
              <a:gd name="T11" fmla="*/ 700 h 1445"/>
              <a:gd name="T12" fmla="*/ 877 w 2313"/>
              <a:gd name="T13" fmla="*/ 809 h 1445"/>
              <a:gd name="T14" fmla="*/ 1277 w 2313"/>
              <a:gd name="T15" fmla="*/ 700 h 1445"/>
              <a:gd name="T16" fmla="*/ 1678 w 2313"/>
              <a:gd name="T17" fmla="*/ 7 h 1445"/>
              <a:gd name="T18" fmla="*/ 1678 w 2313"/>
              <a:gd name="T19" fmla="*/ 0 h 1445"/>
              <a:gd name="T20" fmla="*/ 1678 w 2313"/>
              <a:gd name="T21" fmla="*/ 7 h 1445"/>
              <a:gd name="T22" fmla="*/ 1995 w 2313"/>
              <a:gd name="T23" fmla="*/ 325 h 1445"/>
              <a:gd name="T24" fmla="*/ 2313 w 2313"/>
              <a:gd name="T25" fmla="*/ 16 h 1445"/>
              <a:gd name="T26" fmla="*/ 1595 w 2313"/>
              <a:gd name="T27" fmla="*/ 1251 h 1445"/>
              <a:gd name="T28" fmla="*/ 877 w 2313"/>
              <a:gd name="T29" fmla="*/ 1445 h 1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313" h="1445">
                <a:moveTo>
                  <a:pt x="877" y="1445"/>
                </a:moveTo>
                <a:cubicBezTo>
                  <a:pt x="630" y="1445"/>
                  <a:pt x="384" y="1380"/>
                  <a:pt x="159" y="1251"/>
                </a:cubicBezTo>
                <a:cubicBezTo>
                  <a:pt x="57" y="1192"/>
                  <a:pt x="0" y="1085"/>
                  <a:pt x="0" y="975"/>
                </a:cubicBezTo>
                <a:cubicBezTo>
                  <a:pt x="0" y="921"/>
                  <a:pt x="14" y="867"/>
                  <a:pt x="43" y="817"/>
                </a:cubicBezTo>
                <a:cubicBezTo>
                  <a:pt x="102" y="715"/>
                  <a:pt x="208" y="658"/>
                  <a:pt x="318" y="658"/>
                </a:cubicBezTo>
                <a:cubicBezTo>
                  <a:pt x="372" y="658"/>
                  <a:pt x="427" y="672"/>
                  <a:pt x="477" y="700"/>
                </a:cubicBezTo>
                <a:cubicBezTo>
                  <a:pt x="602" y="773"/>
                  <a:pt x="740" y="809"/>
                  <a:pt x="877" y="809"/>
                </a:cubicBezTo>
                <a:cubicBezTo>
                  <a:pt x="1015" y="809"/>
                  <a:pt x="1152" y="773"/>
                  <a:pt x="1277" y="700"/>
                </a:cubicBezTo>
                <a:cubicBezTo>
                  <a:pt x="1528" y="556"/>
                  <a:pt x="1678" y="297"/>
                  <a:pt x="1678" y="7"/>
                </a:cubicBezTo>
                <a:cubicBezTo>
                  <a:pt x="1678" y="5"/>
                  <a:pt x="1678" y="3"/>
                  <a:pt x="1678" y="0"/>
                </a:cubicBezTo>
                <a:cubicBezTo>
                  <a:pt x="1678" y="3"/>
                  <a:pt x="1678" y="5"/>
                  <a:pt x="1678" y="7"/>
                </a:cubicBezTo>
                <a:cubicBezTo>
                  <a:pt x="1678" y="183"/>
                  <a:pt x="1820" y="325"/>
                  <a:pt x="1995" y="325"/>
                </a:cubicBezTo>
                <a:cubicBezTo>
                  <a:pt x="2168" y="325"/>
                  <a:pt x="2308" y="187"/>
                  <a:pt x="2313" y="16"/>
                </a:cubicBezTo>
                <a:cubicBezTo>
                  <a:pt x="2310" y="532"/>
                  <a:pt x="2042" y="993"/>
                  <a:pt x="1595" y="1251"/>
                </a:cubicBezTo>
                <a:cubicBezTo>
                  <a:pt x="1370" y="1380"/>
                  <a:pt x="1124" y="1445"/>
                  <a:pt x="877" y="1445"/>
                </a:cubicBezTo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" name="Freeform 14">
            <a:extLst>
              <a:ext uri="{FF2B5EF4-FFF2-40B4-BE49-F238E27FC236}">
                <a16:creationId xmlns:a16="http://schemas.microsoft.com/office/drawing/2014/main" id="{2989783D-D479-424D-8725-C3B9B5D22DA1}"/>
              </a:ext>
            </a:extLst>
          </p:cNvPr>
          <p:cNvSpPr>
            <a:spLocks noEditPoints="1"/>
          </p:cNvSpPr>
          <p:nvPr/>
        </p:nvSpPr>
        <p:spPr bwMode="auto">
          <a:xfrm>
            <a:off x="4892496" y="590800"/>
            <a:ext cx="3326462" cy="2710067"/>
          </a:xfrm>
          <a:custGeom>
            <a:avLst/>
            <a:gdLst>
              <a:gd name="T0" fmla="*/ 1836 w 2154"/>
              <a:gd name="T1" fmla="*/ 1756 h 1756"/>
              <a:gd name="T2" fmla="*/ 1519 w 2154"/>
              <a:gd name="T3" fmla="*/ 1438 h 1756"/>
              <a:gd name="T4" fmla="*/ 1118 w 2154"/>
              <a:gd name="T5" fmla="*/ 745 h 1756"/>
              <a:gd name="T6" fmla="*/ 718 w 2154"/>
              <a:gd name="T7" fmla="*/ 636 h 1756"/>
              <a:gd name="T8" fmla="*/ 318 w 2154"/>
              <a:gd name="T9" fmla="*/ 745 h 1756"/>
              <a:gd name="T10" fmla="*/ 477 w 2154"/>
              <a:gd name="T11" fmla="*/ 469 h 1756"/>
              <a:gd name="T12" fmla="*/ 477 w 2154"/>
              <a:gd name="T13" fmla="*/ 469 h 1756"/>
              <a:gd name="T14" fmla="*/ 434 w 2154"/>
              <a:gd name="T15" fmla="*/ 311 h 1756"/>
              <a:gd name="T16" fmla="*/ 434 w 2154"/>
              <a:gd name="T17" fmla="*/ 311 h 1756"/>
              <a:gd name="T18" fmla="*/ 434 w 2154"/>
              <a:gd name="T19" fmla="*/ 310 h 1756"/>
              <a:gd name="T20" fmla="*/ 433 w 2154"/>
              <a:gd name="T21" fmla="*/ 310 h 1756"/>
              <a:gd name="T22" fmla="*/ 433 w 2154"/>
              <a:gd name="T23" fmla="*/ 309 h 1756"/>
              <a:gd name="T24" fmla="*/ 159 w 2154"/>
              <a:gd name="T25" fmla="*/ 152 h 1756"/>
              <a:gd name="T26" fmla="*/ 159 w 2154"/>
              <a:gd name="T27" fmla="*/ 152 h 1756"/>
              <a:gd name="T28" fmla="*/ 159 w 2154"/>
              <a:gd name="T29" fmla="*/ 152 h 1756"/>
              <a:gd name="T30" fmla="*/ 159 w 2154"/>
              <a:gd name="T31" fmla="*/ 152 h 1756"/>
              <a:gd name="T32" fmla="*/ 1 w 2154"/>
              <a:gd name="T33" fmla="*/ 194 h 1756"/>
              <a:gd name="T34" fmla="*/ 718 w 2154"/>
              <a:gd name="T35" fmla="*/ 0 h 1756"/>
              <a:gd name="T36" fmla="*/ 1436 w 2154"/>
              <a:gd name="T37" fmla="*/ 195 h 1756"/>
              <a:gd name="T38" fmla="*/ 2154 w 2154"/>
              <a:gd name="T39" fmla="*/ 1438 h 1756"/>
              <a:gd name="T40" fmla="*/ 1836 w 2154"/>
              <a:gd name="T41" fmla="*/ 1756 h 1756"/>
              <a:gd name="T42" fmla="*/ 0 w 2154"/>
              <a:gd name="T43" fmla="*/ 195 h 1756"/>
              <a:gd name="T44" fmla="*/ 1 w 2154"/>
              <a:gd name="T45" fmla="*/ 194 h 1756"/>
              <a:gd name="T46" fmla="*/ 0 w 2154"/>
              <a:gd name="T47" fmla="*/ 195 h 1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154" h="1756">
                <a:moveTo>
                  <a:pt x="1836" y="1756"/>
                </a:moveTo>
                <a:cubicBezTo>
                  <a:pt x="1661" y="1756"/>
                  <a:pt x="1519" y="1614"/>
                  <a:pt x="1519" y="1438"/>
                </a:cubicBezTo>
                <a:cubicBezTo>
                  <a:pt x="1519" y="1149"/>
                  <a:pt x="1369" y="890"/>
                  <a:pt x="1118" y="745"/>
                </a:cubicBezTo>
                <a:cubicBezTo>
                  <a:pt x="993" y="672"/>
                  <a:pt x="855" y="636"/>
                  <a:pt x="718" y="636"/>
                </a:cubicBezTo>
                <a:cubicBezTo>
                  <a:pt x="581" y="636"/>
                  <a:pt x="443" y="672"/>
                  <a:pt x="318" y="745"/>
                </a:cubicBezTo>
                <a:cubicBezTo>
                  <a:pt x="420" y="686"/>
                  <a:pt x="477" y="579"/>
                  <a:pt x="477" y="469"/>
                </a:cubicBezTo>
                <a:lnTo>
                  <a:pt x="477" y="469"/>
                </a:lnTo>
                <a:cubicBezTo>
                  <a:pt x="477" y="415"/>
                  <a:pt x="463" y="361"/>
                  <a:pt x="434" y="311"/>
                </a:cubicBezTo>
                <a:lnTo>
                  <a:pt x="434" y="311"/>
                </a:lnTo>
                <a:cubicBezTo>
                  <a:pt x="434" y="311"/>
                  <a:pt x="434" y="310"/>
                  <a:pt x="434" y="310"/>
                </a:cubicBezTo>
                <a:cubicBezTo>
                  <a:pt x="434" y="310"/>
                  <a:pt x="434" y="310"/>
                  <a:pt x="433" y="310"/>
                </a:cubicBezTo>
                <a:cubicBezTo>
                  <a:pt x="433" y="310"/>
                  <a:pt x="433" y="309"/>
                  <a:pt x="433" y="309"/>
                </a:cubicBezTo>
                <a:cubicBezTo>
                  <a:pt x="374" y="208"/>
                  <a:pt x="268" y="152"/>
                  <a:pt x="159" y="152"/>
                </a:cubicBezTo>
                <a:lnTo>
                  <a:pt x="159" y="152"/>
                </a:lnTo>
                <a:lnTo>
                  <a:pt x="159" y="152"/>
                </a:lnTo>
                <a:lnTo>
                  <a:pt x="159" y="152"/>
                </a:lnTo>
                <a:cubicBezTo>
                  <a:pt x="105" y="152"/>
                  <a:pt x="51" y="166"/>
                  <a:pt x="1" y="194"/>
                </a:cubicBezTo>
                <a:cubicBezTo>
                  <a:pt x="225" y="65"/>
                  <a:pt x="472" y="0"/>
                  <a:pt x="718" y="0"/>
                </a:cubicBezTo>
                <a:cubicBezTo>
                  <a:pt x="965" y="0"/>
                  <a:pt x="1211" y="65"/>
                  <a:pt x="1436" y="195"/>
                </a:cubicBezTo>
                <a:cubicBezTo>
                  <a:pt x="1886" y="454"/>
                  <a:pt x="2154" y="919"/>
                  <a:pt x="2154" y="1438"/>
                </a:cubicBezTo>
                <a:cubicBezTo>
                  <a:pt x="2154" y="1614"/>
                  <a:pt x="2012" y="1756"/>
                  <a:pt x="1836" y="1756"/>
                </a:cubicBezTo>
                <a:moveTo>
                  <a:pt x="0" y="195"/>
                </a:moveTo>
                <a:cubicBezTo>
                  <a:pt x="0" y="195"/>
                  <a:pt x="0" y="195"/>
                  <a:pt x="1" y="194"/>
                </a:cubicBezTo>
                <a:cubicBezTo>
                  <a:pt x="0" y="195"/>
                  <a:pt x="0" y="195"/>
                  <a:pt x="0" y="1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Oval 19">
            <a:extLst>
              <a:ext uri="{FF2B5EF4-FFF2-40B4-BE49-F238E27FC236}">
                <a16:creationId xmlns:a16="http://schemas.microsoft.com/office/drawing/2014/main" id="{316DC015-30AC-41E8-AE48-B482CC73344F}"/>
              </a:ext>
            </a:extLst>
          </p:cNvPr>
          <p:cNvSpPr/>
          <p:nvPr/>
        </p:nvSpPr>
        <p:spPr>
          <a:xfrm>
            <a:off x="5159104" y="1965544"/>
            <a:ext cx="1684426" cy="168923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Roboto" charset="0"/>
                <a:ea typeface="Roboto" charset="0"/>
              </a:rPr>
              <a:t>Аудитория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Roboto" charset="0"/>
              <a:ea typeface="Roboto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BC0A0E-7D20-4588-BB53-DC6E527BEEF9}"/>
              </a:ext>
            </a:extLst>
          </p:cNvPr>
          <p:cNvSpPr txBox="1"/>
          <p:nvPr/>
        </p:nvSpPr>
        <p:spPr>
          <a:xfrm>
            <a:off x="7264468" y="2148910"/>
            <a:ext cx="88678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6DB5E9-80C3-4BBD-8C56-CCCB04A5E4EF}"/>
              </a:ext>
            </a:extLst>
          </p:cNvPr>
          <p:cNvSpPr txBox="1"/>
          <p:nvPr/>
        </p:nvSpPr>
        <p:spPr>
          <a:xfrm>
            <a:off x="4896669" y="3920255"/>
            <a:ext cx="88678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19EE65-0D0C-4BDB-9346-E7557034596A}"/>
              </a:ext>
            </a:extLst>
          </p:cNvPr>
          <p:cNvSpPr txBox="1"/>
          <p:nvPr/>
        </p:nvSpPr>
        <p:spPr>
          <a:xfrm>
            <a:off x="4607737" y="893635"/>
            <a:ext cx="88678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3E9D5E-F413-4227-B010-D063F472DDFF}"/>
              </a:ext>
            </a:extLst>
          </p:cNvPr>
          <p:cNvSpPr txBox="1"/>
          <p:nvPr/>
        </p:nvSpPr>
        <p:spPr>
          <a:xfrm>
            <a:off x="890248" y="4175986"/>
            <a:ext cx="3082895" cy="73866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Roboto" charset="0"/>
                <a:ea typeface="Roboto" charset="0"/>
              </a:rPr>
              <a:t>01 – Операционные системы</a:t>
            </a:r>
          </a:p>
          <a:p>
            <a:r>
              <a:rPr lang="ru-RU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Roboto" charset="0"/>
                <a:ea typeface="Roboto" charset="0"/>
              </a:rPr>
              <a:t>02 – Отраслевая принадлежность</a:t>
            </a:r>
          </a:p>
          <a:p>
            <a:r>
              <a:rPr lang="ru-RU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Roboto" charset="0"/>
                <a:ea typeface="Roboto" charset="0"/>
              </a:rPr>
              <a:t>03 – Направления 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9230C65-ADD8-4DA0-BF0A-A5A460A34EE7}"/>
              </a:ext>
            </a:extLst>
          </p:cNvPr>
          <p:cNvSpPr/>
          <p:nvPr/>
        </p:nvSpPr>
        <p:spPr>
          <a:xfrm>
            <a:off x="2761001" y="2591050"/>
            <a:ext cx="1819293" cy="76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/>
            <a:r>
              <a:rPr lang="ru-RU" sz="900" b="1" dirty="0">
                <a:solidFill>
                  <a:schemeClr val="tx1"/>
                </a:solidFill>
              </a:rPr>
              <a:t>1.Производители ПО</a:t>
            </a:r>
          </a:p>
          <a:p>
            <a:pPr marL="342900" indent="-342900"/>
            <a:r>
              <a:rPr lang="ru-RU" sz="900" b="1" dirty="0">
                <a:solidFill>
                  <a:schemeClr val="tx1"/>
                </a:solidFill>
              </a:rPr>
              <a:t>2.Военная промышленность</a:t>
            </a:r>
          </a:p>
          <a:p>
            <a:pPr marL="342900" indent="-342900" algn="ctr"/>
            <a:r>
              <a:rPr lang="ru-RU" sz="900" b="1" dirty="0">
                <a:solidFill>
                  <a:schemeClr val="tx1"/>
                </a:solidFill>
              </a:rPr>
              <a:t>3.Торговые компании</a:t>
            </a:r>
          </a:p>
          <a:p>
            <a:pPr marL="342900" indent="-342900" algn="ctr"/>
            <a:r>
              <a:rPr lang="ru-RU" sz="900" b="1" dirty="0">
                <a:solidFill>
                  <a:schemeClr val="tx1"/>
                </a:solidFill>
              </a:rPr>
              <a:t>4.Научные центры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093465F-4CB8-4006-89DB-DF04417D0C78}"/>
              </a:ext>
            </a:extLst>
          </p:cNvPr>
          <p:cNvSpPr/>
          <p:nvPr/>
        </p:nvSpPr>
        <p:spPr>
          <a:xfrm>
            <a:off x="7161552" y="1219450"/>
            <a:ext cx="838200" cy="4254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/>
            <a:r>
              <a:rPr lang="en-US" sz="1050" b="1" dirty="0">
                <a:solidFill>
                  <a:schemeClr val="tx1"/>
                </a:solidFill>
              </a:rPr>
              <a:t>iOS</a:t>
            </a:r>
          </a:p>
          <a:p>
            <a:pPr marL="342900" indent="-342900" algn="ctr"/>
            <a:r>
              <a:rPr lang="en-US" sz="1050" b="1" dirty="0">
                <a:solidFill>
                  <a:schemeClr val="tx1"/>
                </a:solidFill>
              </a:rPr>
              <a:t>Android</a:t>
            </a:r>
            <a:endParaRPr lang="ru-RU" sz="1050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4719F42-DAEC-4EAB-B56D-29CE105E5B94}"/>
              </a:ext>
            </a:extLst>
          </p:cNvPr>
          <p:cNvSpPr/>
          <p:nvPr/>
        </p:nvSpPr>
        <p:spPr>
          <a:xfrm>
            <a:off x="6596402" y="3962650"/>
            <a:ext cx="1657350" cy="76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/>
            <a:r>
              <a:rPr lang="en-US" sz="900" b="1" dirty="0">
                <a:solidFill>
                  <a:schemeClr val="tx1"/>
                </a:solidFill>
              </a:rPr>
              <a:t>1</a:t>
            </a:r>
            <a:r>
              <a:rPr lang="ru-RU" sz="900" b="1" dirty="0">
                <a:solidFill>
                  <a:schemeClr val="tx1"/>
                </a:solidFill>
              </a:rPr>
              <a:t>.Торговля</a:t>
            </a:r>
          </a:p>
          <a:p>
            <a:pPr marL="342900" indent="-342900" algn="ctr"/>
            <a:r>
              <a:rPr lang="ru-RU" sz="900" b="1" dirty="0">
                <a:solidFill>
                  <a:schemeClr val="tx1"/>
                </a:solidFill>
              </a:rPr>
              <a:t>2.Промышленность</a:t>
            </a:r>
          </a:p>
          <a:p>
            <a:pPr marL="342900" indent="-342900" algn="ctr"/>
            <a:r>
              <a:rPr lang="ru-RU" sz="900" b="1" dirty="0">
                <a:solidFill>
                  <a:schemeClr val="tx1"/>
                </a:solidFill>
              </a:rPr>
              <a:t>3.Гражданский рынок</a:t>
            </a:r>
          </a:p>
          <a:p>
            <a:pPr marL="342900" indent="-342900" algn="ctr"/>
            <a:r>
              <a:rPr lang="ru-RU" sz="900" b="1" dirty="0">
                <a:solidFill>
                  <a:schemeClr val="tx1"/>
                </a:solidFill>
              </a:rPr>
              <a:t>4.Финансы</a:t>
            </a:r>
          </a:p>
          <a:p>
            <a:pPr marL="342900" indent="-342900" algn="ctr"/>
            <a:r>
              <a:rPr lang="ru-RU" sz="900" b="1" dirty="0">
                <a:solidFill>
                  <a:schemeClr val="tx1"/>
                </a:solidFill>
              </a:rPr>
              <a:t>5.Сфера услуг</a:t>
            </a:r>
          </a:p>
        </p:txBody>
      </p:sp>
    </p:spTree>
    <p:extLst>
      <p:ext uri="{BB962C8B-B14F-4D97-AF65-F5344CB8AC3E}">
        <p14:creationId xmlns:p14="http://schemas.microsoft.com/office/powerpoint/2010/main" val="2038529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 54"/>
          <p:cNvGrpSpPr>
            <a:grpSpLocks/>
          </p:cNvGrpSpPr>
          <p:nvPr/>
        </p:nvGrpSpPr>
        <p:grpSpPr bwMode="auto">
          <a:xfrm>
            <a:off x="4413251" y="1474042"/>
            <a:ext cx="1567170" cy="2183558"/>
            <a:chOff x="6683376" y="2162175"/>
            <a:chExt cx="2222500" cy="3125788"/>
          </a:xfrm>
        </p:grpSpPr>
        <p:sp>
          <p:nvSpPr>
            <p:cNvPr id="73" name="Freeform 10"/>
            <p:cNvSpPr>
              <a:spLocks/>
            </p:cNvSpPr>
            <p:nvPr/>
          </p:nvSpPr>
          <p:spPr bwMode="auto">
            <a:xfrm>
              <a:off x="6683376" y="2640012"/>
              <a:ext cx="1935163" cy="264795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61"/>
                </a:cxn>
                <a:cxn ang="0">
                  <a:pos x="259" y="710"/>
                </a:cxn>
                <a:cxn ang="0">
                  <a:pos x="519" y="461"/>
                </a:cxn>
                <a:cxn ang="0">
                  <a:pos x="519" y="0"/>
                </a:cxn>
                <a:cxn ang="0">
                  <a:pos x="0" y="0"/>
                </a:cxn>
              </a:cxnLst>
              <a:rect l="0" t="0" r="r" b="b"/>
              <a:pathLst>
                <a:path w="519" h="710">
                  <a:moveTo>
                    <a:pt x="0" y="0"/>
                  </a:moveTo>
                  <a:cubicBezTo>
                    <a:pt x="0" y="461"/>
                    <a:pt x="0" y="461"/>
                    <a:pt x="0" y="461"/>
                  </a:cubicBezTo>
                  <a:cubicBezTo>
                    <a:pt x="0" y="605"/>
                    <a:pt x="116" y="710"/>
                    <a:pt x="259" y="710"/>
                  </a:cubicBezTo>
                  <a:cubicBezTo>
                    <a:pt x="403" y="710"/>
                    <a:pt x="519" y="605"/>
                    <a:pt x="519" y="461"/>
                  </a:cubicBezTo>
                  <a:cubicBezTo>
                    <a:pt x="519" y="0"/>
                    <a:pt x="519" y="0"/>
                    <a:pt x="51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199A1"/>
            </a:solidFill>
            <a:ln w="9525" cap="flat" cmpd="sng" algn="ctr">
              <a:solidFill>
                <a:srgbClr val="048C89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lIns="82124" tIns="41061" rIns="82124" bIns="41061" anchor="ctr"/>
            <a:lstStyle/>
            <a:p>
              <a:pPr algn="ctr" defTabSz="814388">
                <a:lnSpc>
                  <a:spcPct val="90000"/>
                </a:lnSpc>
                <a:defRPr/>
              </a:pPr>
              <a:endParaRPr lang="en-US" sz="2400" dirty="0">
                <a:latin typeface="Arial" charset="0"/>
              </a:endParaRPr>
            </a:p>
          </p:txBody>
        </p:sp>
        <p:sp>
          <p:nvSpPr>
            <p:cNvPr id="74" name="Freeform 11"/>
            <p:cNvSpPr>
              <a:spLocks/>
            </p:cNvSpPr>
            <p:nvPr/>
          </p:nvSpPr>
          <p:spPr bwMode="auto">
            <a:xfrm>
              <a:off x="6683376" y="2162175"/>
              <a:ext cx="2222500" cy="477837"/>
            </a:xfrm>
            <a:custGeom>
              <a:avLst/>
              <a:gdLst/>
              <a:ahLst/>
              <a:cxnLst>
                <a:cxn ang="0">
                  <a:pos x="1219" y="0"/>
                </a:cxn>
                <a:cxn ang="0">
                  <a:pos x="0" y="0"/>
                </a:cxn>
                <a:cxn ang="0">
                  <a:pos x="181" y="151"/>
                </a:cxn>
                <a:cxn ang="0">
                  <a:pos x="0" y="301"/>
                </a:cxn>
                <a:cxn ang="0">
                  <a:pos x="1219" y="301"/>
                </a:cxn>
                <a:cxn ang="0">
                  <a:pos x="1400" y="151"/>
                </a:cxn>
                <a:cxn ang="0">
                  <a:pos x="1219" y="0"/>
                </a:cxn>
              </a:cxnLst>
              <a:rect l="0" t="0" r="r" b="b"/>
              <a:pathLst>
                <a:path w="1400" h="301">
                  <a:moveTo>
                    <a:pt x="1219" y="0"/>
                  </a:moveTo>
                  <a:lnTo>
                    <a:pt x="0" y="0"/>
                  </a:lnTo>
                  <a:lnTo>
                    <a:pt x="181" y="151"/>
                  </a:lnTo>
                  <a:lnTo>
                    <a:pt x="0" y="301"/>
                  </a:lnTo>
                  <a:lnTo>
                    <a:pt x="1219" y="301"/>
                  </a:lnTo>
                  <a:lnTo>
                    <a:pt x="1400" y="151"/>
                  </a:lnTo>
                  <a:lnTo>
                    <a:pt x="1219" y="0"/>
                  </a:lnTo>
                  <a:close/>
                </a:path>
              </a:pathLst>
            </a:custGeom>
            <a:solidFill>
              <a:srgbClr val="0199A1"/>
            </a:solidFill>
            <a:ln w="9525" cap="flat" cmpd="sng" algn="ctr">
              <a:solidFill>
                <a:srgbClr val="048C89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lIns="82124" tIns="41061" rIns="82124" bIns="41061" anchor="ctr"/>
            <a:lstStyle/>
            <a:p>
              <a:pPr algn="ctr" defTabSz="814388">
                <a:lnSpc>
                  <a:spcPct val="90000"/>
                </a:lnSpc>
                <a:defRPr/>
              </a:pPr>
              <a:endParaRPr lang="en-US" sz="2400" dirty="0">
                <a:latin typeface="Arial" charset="0"/>
              </a:endParaRPr>
            </a:p>
          </p:txBody>
        </p:sp>
        <p:sp>
          <p:nvSpPr>
            <p:cNvPr id="75" name="Freeform 16"/>
            <p:cNvSpPr>
              <a:spLocks/>
            </p:cNvSpPr>
            <p:nvPr/>
          </p:nvSpPr>
          <p:spPr bwMode="auto">
            <a:xfrm>
              <a:off x="6683376" y="2401888"/>
              <a:ext cx="2222500" cy="238125"/>
            </a:xfrm>
            <a:custGeom>
              <a:avLst/>
              <a:gdLst>
                <a:gd name="T0" fmla="*/ 181 w 1400"/>
                <a:gd name="T1" fmla="*/ 0 h 150"/>
                <a:gd name="T2" fmla="*/ 0 w 1400"/>
                <a:gd name="T3" fmla="*/ 150 h 150"/>
                <a:gd name="T4" fmla="*/ 1219 w 1400"/>
                <a:gd name="T5" fmla="*/ 150 h 150"/>
                <a:gd name="T6" fmla="*/ 1400 w 1400"/>
                <a:gd name="T7" fmla="*/ 0 h 150"/>
                <a:gd name="T8" fmla="*/ 181 w 1400"/>
                <a:gd name="T9" fmla="*/ 0 h 1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00" h="150">
                  <a:moveTo>
                    <a:pt x="181" y="0"/>
                  </a:moveTo>
                  <a:lnTo>
                    <a:pt x="0" y="150"/>
                  </a:lnTo>
                  <a:lnTo>
                    <a:pt x="1219" y="150"/>
                  </a:lnTo>
                  <a:lnTo>
                    <a:pt x="1400" y="0"/>
                  </a:lnTo>
                  <a:lnTo>
                    <a:pt x="181" y="0"/>
                  </a:lnTo>
                  <a:close/>
                </a:path>
              </a:pathLst>
            </a:custGeom>
            <a:gradFill rotWithShape="1">
              <a:gsLst>
                <a:gs pos="0">
                  <a:srgbClr val="01315D">
                    <a:alpha val="2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6" name="Freeform 21"/>
            <p:cNvSpPr>
              <a:spLocks/>
            </p:cNvSpPr>
            <p:nvPr/>
          </p:nvSpPr>
          <p:spPr bwMode="auto">
            <a:xfrm>
              <a:off x="6799263" y="2994025"/>
              <a:ext cx="1819275" cy="2293938"/>
            </a:xfrm>
            <a:custGeom>
              <a:avLst/>
              <a:gdLst>
                <a:gd name="T0" fmla="*/ 0 w 488"/>
                <a:gd name="T1" fmla="*/ 488 h 615"/>
                <a:gd name="T2" fmla="*/ 228 w 488"/>
                <a:gd name="T3" fmla="*/ 615 h 615"/>
                <a:gd name="T4" fmla="*/ 488 w 488"/>
                <a:gd name="T5" fmla="*/ 366 h 615"/>
                <a:gd name="T6" fmla="*/ 488 w 488"/>
                <a:gd name="T7" fmla="*/ 0 h 615"/>
                <a:gd name="T8" fmla="*/ 0 w 488"/>
                <a:gd name="T9" fmla="*/ 488 h 6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8" h="615">
                  <a:moveTo>
                    <a:pt x="0" y="488"/>
                  </a:moveTo>
                  <a:cubicBezTo>
                    <a:pt x="44" y="565"/>
                    <a:pt x="130" y="615"/>
                    <a:pt x="228" y="615"/>
                  </a:cubicBezTo>
                  <a:cubicBezTo>
                    <a:pt x="372" y="615"/>
                    <a:pt x="488" y="510"/>
                    <a:pt x="488" y="366"/>
                  </a:cubicBezTo>
                  <a:cubicBezTo>
                    <a:pt x="488" y="0"/>
                    <a:pt x="488" y="0"/>
                    <a:pt x="488" y="0"/>
                  </a:cubicBezTo>
                  <a:lnTo>
                    <a:pt x="0" y="488"/>
                  </a:lnTo>
                  <a:close/>
                </a:path>
              </a:pathLst>
            </a:custGeom>
            <a:gradFill rotWithShape="1">
              <a:gsLst>
                <a:gs pos="0">
                  <a:srgbClr val="01315D">
                    <a:alpha val="2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6" name="Group 55"/>
          <p:cNvGrpSpPr>
            <a:grpSpLocks/>
          </p:cNvGrpSpPr>
          <p:nvPr/>
        </p:nvGrpSpPr>
        <p:grpSpPr bwMode="auto">
          <a:xfrm>
            <a:off x="2919643" y="1475716"/>
            <a:ext cx="1621358" cy="2181884"/>
            <a:chOff x="4540251" y="2162175"/>
            <a:chExt cx="2222500" cy="3125788"/>
          </a:xfrm>
        </p:grpSpPr>
        <p:sp>
          <p:nvSpPr>
            <p:cNvPr id="67" name="Freeform 8"/>
            <p:cNvSpPr>
              <a:spLocks/>
            </p:cNvSpPr>
            <p:nvPr/>
          </p:nvSpPr>
          <p:spPr bwMode="auto">
            <a:xfrm>
              <a:off x="4540251" y="2640012"/>
              <a:ext cx="1935163" cy="264795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61"/>
                </a:cxn>
                <a:cxn ang="0">
                  <a:pos x="260" y="710"/>
                </a:cxn>
                <a:cxn ang="0">
                  <a:pos x="519" y="461"/>
                </a:cxn>
                <a:cxn ang="0">
                  <a:pos x="519" y="0"/>
                </a:cxn>
                <a:cxn ang="0">
                  <a:pos x="0" y="0"/>
                </a:cxn>
              </a:cxnLst>
              <a:rect l="0" t="0" r="r" b="b"/>
              <a:pathLst>
                <a:path w="519" h="710">
                  <a:moveTo>
                    <a:pt x="0" y="0"/>
                  </a:moveTo>
                  <a:cubicBezTo>
                    <a:pt x="0" y="461"/>
                    <a:pt x="0" y="461"/>
                    <a:pt x="0" y="461"/>
                  </a:cubicBezTo>
                  <a:cubicBezTo>
                    <a:pt x="0" y="605"/>
                    <a:pt x="116" y="710"/>
                    <a:pt x="260" y="710"/>
                  </a:cubicBezTo>
                  <a:cubicBezTo>
                    <a:pt x="403" y="710"/>
                    <a:pt x="519" y="605"/>
                    <a:pt x="519" y="461"/>
                  </a:cubicBezTo>
                  <a:cubicBezTo>
                    <a:pt x="519" y="0"/>
                    <a:pt x="519" y="0"/>
                    <a:pt x="51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93667"/>
            </a:solidFill>
            <a:ln w="9525" cap="flat" cmpd="sng" algn="ctr">
              <a:solidFill>
                <a:srgbClr val="013253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lIns="82124" tIns="41061" rIns="82124" bIns="41061" anchor="ctr"/>
            <a:lstStyle/>
            <a:p>
              <a:pPr algn="ctr" defTabSz="814388">
                <a:lnSpc>
                  <a:spcPct val="90000"/>
                </a:lnSpc>
                <a:defRPr/>
              </a:pPr>
              <a:endParaRPr lang="en-US" sz="2400" dirty="0">
                <a:latin typeface="Arial" charset="0"/>
              </a:endParaRPr>
            </a:p>
          </p:txBody>
        </p:sp>
        <p:sp>
          <p:nvSpPr>
            <p:cNvPr id="68" name="Freeform 9"/>
            <p:cNvSpPr>
              <a:spLocks/>
            </p:cNvSpPr>
            <p:nvPr/>
          </p:nvSpPr>
          <p:spPr bwMode="auto">
            <a:xfrm>
              <a:off x="4540251" y="2162175"/>
              <a:ext cx="2222500" cy="477837"/>
            </a:xfrm>
            <a:custGeom>
              <a:avLst/>
              <a:gdLst/>
              <a:ahLst/>
              <a:cxnLst>
                <a:cxn ang="0">
                  <a:pos x="1219" y="0"/>
                </a:cxn>
                <a:cxn ang="0">
                  <a:pos x="0" y="0"/>
                </a:cxn>
                <a:cxn ang="0">
                  <a:pos x="181" y="151"/>
                </a:cxn>
                <a:cxn ang="0">
                  <a:pos x="0" y="301"/>
                </a:cxn>
                <a:cxn ang="0">
                  <a:pos x="1219" y="301"/>
                </a:cxn>
                <a:cxn ang="0">
                  <a:pos x="1400" y="151"/>
                </a:cxn>
                <a:cxn ang="0">
                  <a:pos x="1219" y="0"/>
                </a:cxn>
              </a:cxnLst>
              <a:rect l="0" t="0" r="r" b="b"/>
              <a:pathLst>
                <a:path w="1400" h="301">
                  <a:moveTo>
                    <a:pt x="1219" y="0"/>
                  </a:moveTo>
                  <a:lnTo>
                    <a:pt x="0" y="0"/>
                  </a:lnTo>
                  <a:lnTo>
                    <a:pt x="181" y="151"/>
                  </a:lnTo>
                  <a:lnTo>
                    <a:pt x="0" y="301"/>
                  </a:lnTo>
                  <a:lnTo>
                    <a:pt x="1219" y="301"/>
                  </a:lnTo>
                  <a:lnTo>
                    <a:pt x="1400" y="151"/>
                  </a:lnTo>
                  <a:lnTo>
                    <a:pt x="1219" y="0"/>
                  </a:lnTo>
                  <a:close/>
                </a:path>
              </a:pathLst>
            </a:custGeom>
            <a:solidFill>
              <a:srgbClr val="093667"/>
            </a:solidFill>
            <a:ln w="9525" cap="flat" cmpd="sng" algn="ctr">
              <a:solidFill>
                <a:srgbClr val="013253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lIns="82124" tIns="41061" rIns="82124" bIns="41061" anchor="ctr"/>
            <a:lstStyle/>
            <a:p>
              <a:pPr algn="ctr" defTabSz="814388">
                <a:lnSpc>
                  <a:spcPct val="90000"/>
                </a:lnSpc>
                <a:defRPr/>
              </a:pPr>
              <a:endParaRPr lang="en-US" sz="2400" dirty="0">
                <a:latin typeface="Arial" charset="0"/>
              </a:endParaRPr>
            </a:p>
          </p:txBody>
        </p:sp>
        <p:sp>
          <p:nvSpPr>
            <p:cNvPr id="69" name="Freeform 15"/>
            <p:cNvSpPr>
              <a:spLocks/>
            </p:cNvSpPr>
            <p:nvPr/>
          </p:nvSpPr>
          <p:spPr bwMode="auto">
            <a:xfrm>
              <a:off x="4540251" y="2401888"/>
              <a:ext cx="2222500" cy="238125"/>
            </a:xfrm>
            <a:custGeom>
              <a:avLst/>
              <a:gdLst>
                <a:gd name="T0" fmla="*/ 0 w 1400"/>
                <a:gd name="T1" fmla="*/ 150 h 150"/>
                <a:gd name="T2" fmla="*/ 1219 w 1400"/>
                <a:gd name="T3" fmla="*/ 150 h 150"/>
                <a:gd name="T4" fmla="*/ 1400 w 1400"/>
                <a:gd name="T5" fmla="*/ 0 h 150"/>
                <a:gd name="T6" fmla="*/ 181 w 1400"/>
                <a:gd name="T7" fmla="*/ 0 h 150"/>
                <a:gd name="T8" fmla="*/ 0 w 1400"/>
                <a:gd name="T9" fmla="*/ 150 h 1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00" h="150">
                  <a:moveTo>
                    <a:pt x="0" y="150"/>
                  </a:moveTo>
                  <a:lnTo>
                    <a:pt x="1219" y="150"/>
                  </a:lnTo>
                  <a:lnTo>
                    <a:pt x="1400" y="0"/>
                  </a:lnTo>
                  <a:lnTo>
                    <a:pt x="181" y="0"/>
                  </a:lnTo>
                  <a:lnTo>
                    <a:pt x="0" y="150"/>
                  </a:lnTo>
                  <a:close/>
                </a:path>
              </a:pathLst>
            </a:custGeom>
            <a:gradFill rotWithShape="1">
              <a:gsLst>
                <a:gs pos="0">
                  <a:srgbClr val="000C16">
                    <a:alpha val="34901"/>
                  </a:srgb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0" name="Freeform 20"/>
            <p:cNvSpPr>
              <a:spLocks/>
            </p:cNvSpPr>
            <p:nvPr/>
          </p:nvSpPr>
          <p:spPr bwMode="auto">
            <a:xfrm>
              <a:off x="4659313" y="2994025"/>
              <a:ext cx="1816100" cy="2293938"/>
            </a:xfrm>
            <a:custGeom>
              <a:avLst/>
              <a:gdLst>
                <a:gd name="T0" fmla="*/ 0 w 487"/>
                <a:gd name="T1" fmla="*/ 488 h 615"/>
                <a:gd name="T2" fmla="*/ 228 w 487"/>
                <a:gd name="T3" fmla="*/ 615 h 615"/>
                <a:gd name="T4" fmla="*/ 487 w 487"/>
                <a:gd name="T5" fmla="*/ 366 h 615"/>
                <a:gd name="T6" fmla="*/ 487 w 487"/>
                <a:gd name="T7" fmla="*/ 0 h 615"/>
                <a:gd name="T8" fmla="*/ 0 w 487"/>
                <a:gd name="T9" fmla="*/ 488 h 6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7" h="615">
                  <a:moveTo>
                    <a:pt x="0" y="488"/>
                  </a:moveTo>
                  <a:cubicBezTo>
                    <a:pt x="44" y="565"/>
                    <a:pt x="129" y="615"/>
                    <a:pt x="228" y="615"/>
                  </a:cubicBezTo>
                  <a:cubicBezTo>
                    <a:pt x="371" y="615"/>
                    <a:pt x="487" y="510"/>
                    <a:pt x="487" y="366"/>
                  </a:cubicBezTo>
                  <a:cubicBezTo>
                    <a:pt x="487" y="0"/>
                    <a:pt x="487" y="0"/>
                    <a:pt x="487" y="0"/>
                  </a:cubicBezTo>
                  <a:lnTo>
                    <a:pt x="0" y="488"/>
                  </a:lnTo>
                  <a:close/>
                </a:path>
              </a:pathLst>
            </a:custGeom>
            <a:gradFill rotWithShape="1">
              <a:gsLst>
                <a:gs pos="0">
                  <a:srgbClr val="000C16">
                    <a:alpha val="34901"/>
                  </a:srgb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2" name="Group 56"/>
          <p:cNvGrpSpPr>
            <a:grpSpLocks/>
          </p:cNvGrpSpPr>
          <p:nvPr/>
        </p:nvGrpSpPr>
        <p:grpSpPr bwMode="auto">
          <a:xfrm>
            <a:off x="1663394" y="1481520"/>
            <a:ext cx="1372413" cy="2088298"/>
            <a:chOff x="2397126" y="2162175"/>
            <a:chExt cx="2225675" cy="3125788"/>
          </a:xfrm>
        </p:grpSpPr>
        <p:sp>
          <p:nvSpPr>
            <p:cNvPr id="53" name="Freeform 6"/>
            <p:cNvSpPr>
              <a:spLocks/>
            </p:cNvSpPr>
            <p:nvPr/>
          </p:nvSpPr>
          <p:spPr bwMode="auto">
            <a:xfrm>
              <a:off x="2400301" y="2640012"/>
              <a:ext cx="1935163" cy="264795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61"/>
                </a:cxn>
                <a:cxn ang="0">
                  <a:pos x="259" y="710"/>
                </a:cxn>
                <a:cxn ang="0">
                  <a:pos x="519" y="461"/>
                </a:cxn>
                <a:cxn ang="0">
                  <a:pos x="519" y="0"/>
                </a:cxn>
                <a:cxn ang="0">
                  <a:pos x="0" y="0"/>
                </a:cxn>
              </a:cxnLst>
              <a:rect l="0" t="0" r="r" b="b"/>
              <a:pathLst>
                <a:path w="519" h="710">
                  <a:moveTo>
                    <a:pt x="0" y="0"/>
                  </a:moveTo>
                  <a:cubicBezTo>
                    <a:pt x="0" y="461"/>
                    <a:pt x="0" y="461"/>
                    <a:pt x="0" y="461"/>
                  </a:cubicBezTo>
                  <a:cubicBezTo>
                    <a:pt x="0" y="605"/>
                    <a:pt x="116" y="710"/>
                    <a:pt x="259" y="710"/>
                  </a:cubicBezTo>
                  <a:cubicBezTo>
                    <a:pt x="402" y="710"/>
                    <a:pt x="519" y="605"/>
                    <a:pt x="519" y="461"/>
                  </a:cubicBezTo>
                  <a:cubicBezTo>
                    <a:pt x="519" y="0"/>
                    <a:pt x="519" y="0"/>
                    <a:pt x="51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560B3"/>
            </a:solidFill>
            <a:ln w="9525" cap="flat" cmpd="sng" algn="ctr">
              <a:solidFill>
                <a:srgbClr val="01568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lIns="82124" tIns="41061" rIns="82124" bIns="41061" anchor="ctr"/>
            <a:lstStyle/>
            <a:p>
              <a:pPr algn="ctr" defTabSz="814388">
                <a:lnSpc>
                  <a:spcPct val="90000"/>
                </a:lnSpc>
                <a:defRPr/>
              </a:pPr>
              <a:endParaRPr lang="en-US" sz="2400" dirty="0">
                <a:latin typeface="Arial" charset="0"/>
              </a:endParaRPr>
            </a:p>
          </p:txBody>
        </p:sp>
        <p:sp>
          <p:nvSpPr>
            <p:cNvPr id="56" name="Freeform 7"/>
            <p:cNvSpPr>
              <a:spLocks/>
            </p:cNvSpPr>
            <p:nvPr/>
          </p:nvSpPr>
          <p:spPr bwMode="auto">
            <a:xfrm>
              <a:off x="2397126" y="2162175"/>
              <a:ext cx="2225675" cy="477837"/>
            </a:xfrm>
            <a:custGeom>
              <a:avLst/>
              <a:gdLst/>
              <a:ahLst/>
              <a:cxnLst>
                <a:cxn ang="0">
                  <a:pos x="1221" y="0"/>
                </a:cxn>
                <a:cxn ang="0">
                  <a:pos x="0" y="0"/>
                </a:cxn>
                <a:cxn ang="0">
                  <a:pos x="183" y="151"/>
                </a:cxn>
                <a:cxn ang="0">
                  <a:pos x="2" y="301"/>
                </a:cxn>
                <a:cxn ang="0">
                  <a:pos x="1221" y="301"/>
                </a:cxn>
                <a:cxn ang="0">
                  <a:pos x="1402" y="151"/>
                </a:cxn>
                <a:cxn ang="0">
                  <a:pos x="1221" y="0"/>
                </a:cxn>
              </a:cxnLst>
              <a:rect l="0" t="0" r="r" b="b"/>
              <a:pathLst>
                <a:path w="1402" h="301">
                  <a:moveTo>
                    <a:pt x="1221" y="0"/>
                  </a:moveTo>
                  <a:lnTo>
                    <a:pt x="0" y="0"/>
                  </a:lnTo>
                  <a:lnTo>
                    <a:pt x="183" y="151"/>
                  </a:lnTo>
                  <a:lnTo>
                    <a:pt x="2" y="301"/>
                  </a:lnTo>
                  <a:lnTo>
                    <a:pt x="1221" y="301"/>
                  </a:lnTo>
                  <a:lnTo>
                    <a:pt x="1402" y="151"/>
                  </a:lnTo>
                  <a:lnTo>
                    <a:pt x="1221" y="0"/>
                  </a:lnTo>
                  <a:close/>
                </a:path>
              </a:pathLst>
            </a:custGeom>
            <a:solidFill>
              <a:srgbClr val="0560B3"/>
            </a:solidFill>
            <a:ln w="9525" cap="flat" cmpd="sng" algn="ctr">
              <a:solidFill>
                <a:srgbClr val="01568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lIns="82124" tIns="41061" rIns="82124" bIns="41061" anchor="ctr"/>
            <a:lstStyle/>
            <a:p>
              <a:pPr algn="ctr" defTabSz="814388">
                <a:lnSpc>
                  <a:spcPct val="90000"/>
                </a:lnSpc>
                <a:defRPr/>
              </a:pPr>
              <a:endParaRPr lang="en-US" sz="2400" dirty="0">
                <a:latin typeface="Arial" charset="0"/>
              </a:endParaRPr>
            </a:p>
          </p:txBody>
        </p:sp>
        <p:sp>
          <p:nvSpPr>
            <p:cNvPr id="60" name="Freeform 14"/>
            <p:cNvSpPr>
              <a:spLocks/>
            </p:cNvSpPr>
            <p:nvPr/>
          </p:nvSpPr>
          <p:spPr bwMode="auto">
            <a:xfrm>
              <a:off x="2400301" y="2401888"/>
              <a:ext cx="2222500" cy="238125"/>
            </a:xfrm>
            <a:custGeom>
              <a:avLst/>
              <a:gdLst>
                <a:gd name="T0" fmla="*/ 0 w 1400"/>
                <a:gd name="T1" fmla="*/ 150 h 150"/>
                <a:gd name="T2" fmla="*/ 1219 w 1400"/>
                <a:gd name="T3" fmla="*/ 150 h 150"/>
                <a:gd name="T4" fmla="*/ 1400 w 1400"/>
                <a:gd name="T5" fmla="*/ 0 h 150"/>
                <a:gd name="T6" fmla="*/ 181 w 1400"/>
                <a:gd name="T7" fmla="*/ 0 h 150"/>
                <a:gd name="T8" fmla="*/ 0 w 1400"/>
                <a:gd name="T9" fmla="*/ 150 h 1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00" h="150">
                  <a:moveTo>
                    <a:pt x="0" y="150"/>
                  </a:moveTo>
                  <a:lnTo>
                    <a:pt x="1219" y="150"/>
                  </a:lnTo>
                  <a:lnTo>
                    <a:pt x="1400" y="0"/>
                  </a:lnTo>
                  <a:lnTo>
                    <a:pt x="181" y="0"/>
                  </a:lnTo>
                  <a:lnTo>
                    <a:pt x="0" y="150"/>
                  </a:lnTo>
                  <a:close/>
                </a:path>
              </a:pathLst>
            </a:custGeom>
            <a:gradFill rotWithShape="1">
              <a:gsLst>
                <a:gs pos="0">
                  <a:srgbClr val="01315D">
                    <a:alpha val="2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5" name="Freeform 19"/>
            <p:cNvSpPr>
              <a:spLocks/>
            </p:cNvSpPr>
            <p:nvPr/>
          </p:nvSpPr>
          <p:spPr bwMode="auto">
            <a:xfrm>
              <a:off x="2516188" y="2994025"/>
              <a:ext cx="1819275" cy="2293938"/>
            </a:xfrm>
            <a:custGeom>
              <a:avLst/>
              <a:gdLst>
                <a:gd name="T0" fmla="*/ 0 w 488"/>
                <a:gd name="T1" fmla="*/ 488 h 615"/>
                <a:gd name="T2" fmla="*/ 228 w 488"/>
                <a:gd name="T3" fmla="*/ 615 h 615"/>
                <a:gd name="T4" fmla="*/ 488 w 488"/>
                <a:gd name="T5" fmla="*/ 366 h 615"/>
                <a:gd name="T6" fmla="*/ 488 w 488"/>
                <a:gd name="T7" fmla="*/ 0 h 615"/>
                <a:gd name="T8" fmla="*/ 0 w 488"/>
                <a:gd name="T9" fmla="*/ 488 h 6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8" h="615">
                  <a:moveTo>
                    <a:pt x="0" y="488"/>
                  </a:moveTo>
                  <a:cubicBezTo>
                    <a:pt x="44" y="565"/>
                    <a:pt x="130" y="615"/>
                    <a:pt x="228" y="615"/>
                  </a:cubicBezTo>
                  <a:cubicBezTo>
                    <a:pt x="371" y="615"/>
                    <a:pt x="488" y="510"/>
                    <a:pt x="488" y="366"/>
                  </a:cubicBezTo>
                  <a:cubicBezTo>
                    <a:pt x="488" y="0"/>
                    <a:pt x="488" y="0"/>
                    <a:pt x="488" y="0"/>
                  </a:cubicBezTo>
                  <a:lnTo>
                    <a:pt x="0" y="488"/>
                  </a:lnTo>
                  <a:close/>
                </a:path>
              </a:pathLst>
            </a:custGeom>
            <a:gradFill rotWithShape="1">
              <a:gsLst>
                <a:gs pos="0">
                  <a:srgbClr val="01315D">
                    <a:alpha val="2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6" name="Group 57"/>
          <p:cNvGrpSpPr>
            <a:grpSpLocks/>
          </p:cNvGrpSpPr>
          <p:nvPr/>
        </p:nvGrpSpPr>
        <p:grpSpPr bwMode="auto">
          <a:xfrm>
            <a:off x="364694" y="1492301"/>
            <a:ext cx="1390953" cy="2062886"/>
            <a:chOff x="257176" y="2162175"/>
            <a:chExt cx="2220913" cy="3125788"/>
          </a:xfrm>
        </p:grpSpPr>
        <p:sp>
          <p:nvSpPr>
            <p:cNvPr id="47" name="Freeform 12"/>
            <p:cNvSpPr>
              <a:spLocks/>
            </p:cNvSpPr>
            <p:nvPr/>
          </p:nvSpPr>
          <p:spPr bwMode="auto">
            <a:xfrm>
              <a:off x="257176" y="2640012"/>
              <a:ext cx="1933575" cy="264795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61"/>
                </a:cxn>
                <a:cxn ang="0">
                  <a:pos x="259" y="710"/>
                </a:cxn>
                <a:cxn ang="0">
                  <a:pos x="519" y="461"/>
                </a:cxn>
                <a:cxn ang="0">
                  <a:pos x="519" y="0"/>
                </a:cxn>
                <a:cxn ang="0">
                  <a:pos x="0" y="0"/>
                </a:cxn>
              </a:cxnLst>
              <a:rect l="0" t="0" r="r" b="b"/>
              <a:pathLst>
                <a:path w="519" h="710">
                  <a:moveTo>
                    <a:pt x="0" y="0"/>
                  </a:moveTo>
                  <a:cubicBezTo>
                    <a:pt x="0" y="461"/>
                    <a:pt x="0" y="461"/>
                    <a:pt x="0" y="461"/>
                  </a:cubicBezTo>
                  <a:cubicBezTo>
                    <a:pt x="0" y="605"/>
                    <a:pt x="116" y="710"/>
                    <a:pt x="259" y="710"/>
                  </a:cubicBezTo>
                  <a:cubicBezTo>
                    <a:pt x="403" y="710"/>
                    <a:pt x="519" y="605"/>
                    <a:pt x="519" y="461"/>
                  </a:cubicBezTo>
                  <a:cubicBezTo>
                    <a:pt x="519" y="0"/>
                    <a:pt x="519" y="0"/>
                    <a:pt x="51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8A7EE"/>
            </a:solidFill>
            <a:ln w="9525" cap="flat" cmpd="sng" algn="ctr">
              <a:solidFill>
                <a:srgbClr val="0195F9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srgbClr val="000000">
                  <a:alpha val="26667"/>
                </a:srgbClr>
              </a:outerShdw>
            </a:effectLst>
          </p:spPr>
          <p:txBody>
            <a:bodyPr lIns="82124" tIns="41061" rIns="82124" bIns="41061" anchor="ctr"/>
            <a:lstStyle/>
            <a:p>
              <a:pPr algn="ctr" defTabSz="814388">
                <a:lnSpc>
                  <a:spcPct val="90000"/>
                </a:lnSpc>
                <a:defRPr/>
              </a:pPr>
              <a:endParaRPr lang="en-US" sz="2400" dirty="0">
                <a:latin typeface="Arial" charset="0"/>
              </a:endParaRPr>
            </a:p>
          </p:txBody>
        </p:sp>
        <p:sp>
          <p:nvSpPr>
            <p:cNvPr id="48" name="Freeform 13"/>
            <p:cNvSpPr>
              <a:spLocks/>
            </p:cNvSpPr>
            <p:nvPr/>
          </p:nvSpPr>
          <p:spPr bwMode="auto">
            <a:xfrm>
              <a:off x="257176" y="2162175"/>
              <a:ext cx="2220913" cy="477837"/>
            </a:xfrm>
            <a:custGeom>
              <a:avLst/>
              <a:gdLst/>
              <a:ahLst/>
              <a:cxnLst>
                <a:cxn ang="0">
                  <a:pos x="1218" y="301"/>
                </a:cxn>
                <a:cxn ang="0">
                  <a:pos x="0" y="301"/>
                </a:cxn>
                <a:cxn ang="0">
                  <a:pos x="0" y="0"/>
                </a:cxn>
                <a:cxn ang="0">
                  <a:pos x="1218" y="0"/>
                </a:cxn>
                <a:cxn ang="0">
                  <a:pos x="1399" y="151"/>
                </a:cxn>
                <a:cxn ang="0">
                  <a:pos x="1218" y="301"/>
                </a:cxn>
              </a:cxnLst>
              <a:rect l="0" t="0" r="r" b="b"/>
              <a:pathLst>
                <a:path w="1399" h="301">
                  <a:moveTo>
                    <a:pt x="1218" y="301"/>
                  </a:moveTo>
                  <a:lnTo>
                    <a:pt x="0" y="301"/>
                  </a:lnTo>
                  <a:lnTo>
                    <a:pt x="0" y="0"/>
                  </a:lnTo>
                  <a:lnTo>
                    <a:pt x="1218" y="0"/>
                  </a:lnTo>
                  <a:lnTo>
                    <a:pt x="1399" y="151"/>
                  </a:lnTo>
                  <a:lnTo>
                    <a:pt x="1218" y="301"/>
                  </a:lnTo>
                  <a:close/>
                </a:path>
              </a:pathLst>
            </a:custGeom>
            <a:solidFill>
              <a:srgbClr val="08A7EE"/>
            </a:solidFill>
            <a:ln w="9525" cap="flat" cmpd="sng" algn="ctr">
              <a:solidFill>
                <a:srgbClr val="0195F9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srgbClr val="000000">
                  <a:alpha val="26667"/>
                </a:srgbClr>
              </a:outerShdw>
            </a:effectLst>
          </p:spPr>
          <p:txBody>
            <a:bodyPr lIns="82124" tIns="41061" rIns="82124" bIns="41061" anchor="ctr"/>
            <a:lstStyle/>
            <a:p>
              <a:pPr algn="ctr" defTabSz="814388">
                <a:lnSpc>
                  <a:spcPct val="90000"/>
                </a:lnSpc>
                <a:defRPr/>
              </a:pPr>
              <a:endParaRPr lang="en-US" sz="2400" dirty="0">
                <a:latin typeface="Arial" charset="0"/>
              </a:endParaRPr>
            </a:p>
          </p:txBody>
        </p:sp>
        <p:sp>
          <p:nvSpPr>
            <p:cNvPr id="49" name="Freeform 17"/>
            <p:cNvSpPr>
              <a:spLocks/>
            </p:cNvSpPr>
            <p:nvPr/>
          </p:nvSpPr>
          <p:spPr bwMode="auto">
            <a:xfrm>
              <a:off x="257176" y="2401888"/>
              <a:ext cx="2220913" cy="238125"/>
            </a:xfrm>
            <a:custGeom>
              <a:avLst/>
              <a:gdLst>
                <a:gd name="T0" fmla="*/ 0 w 1399"/>
                <a:gd name="T1" fmla="*/ 150 h 150"/>
                <a:gd name="T2" fmla="*/ 1218 w 1399"/>
                <a:gd name="T3" fmla="*/ 150 h 150"/>
                <a:gd name="T4" fmla="*/ 1399 w 1399"/>
                <a:gd name="T5" fmla="*/ 0 h 150"/>
                <a:gd name="T6" fmla="*/ 0 w 1399"/>
                <a:gd name="T7" fmla="*/ 0 h 150"/>
                <a:gd name="T8" fmla="*/ 0 w 1399"/>
                <a:gd name="T9" fmla="*/ 150 h 1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99" h="150">
                  <a:moveTo>
                    <a:pt x="0" y="150"/>
                  </a:moveTo>
                  <a:lnTo>
                    <a:pt x="1218" y="150"/>
                  </a:lnTo>
                  <a:lnTo>
                    <a:pt x="1399" y="0"/>
                  </a:lnTo>
                  <a:lnTo>
                    <a:pt x="0" y="0"/>
                  </a:lnTo>
                  <a:lnTo>
                    <a:pt x="0" y="150"/>
                  </a:lnTo>
                  <a:close/>
                </a:path>
              </a:pathLst>
            </a:custGeom>
            <a:gradFill rotWithShape="1">
              <a:gsLst>
                <a:gs pos="0">
                  <a:srgbClr val="01315D">
                    <a:alpha val="2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" name="Freeform 18"/>
            <p:cNvSpPr>
              <a:spLocks/>
            </p:cNvSpPr>
            <p:nvPr/>
          </p:nvSpPr>
          <p:spPr bwMode="auto">
            <a:xfrm>
              <a:off x="371476" y="2994025"/>
              <a:ext cx="1819275" cy="2293938"/>
            </a:xfrm>
            <a:custGeom>
              <a:avLst/>
              <a:gdLst>
                <a:gd name="T0" fmla="*/ 0 w 488"/>
                <a:gd name="T1" fmla="*/ 488 h 615"/>
                <a:gd name="T2" fmla="*/ 228 w 488"/>
                <a:gd name="T3" fmla="*/ 615 h 615"/>
                <a:gd name="T4" fmla="*/ 488 w 488"/>
                <a:gd name="T5" fmla="*/ 366 h 615"/>
                <a:gd name="T6" fmla="*/ 488 w 488"/>
                <a:gd name="T7" fmla="*/ 0 h 615"/>
                <a:gd name="T8" fmla="*/ 0 w 488"/>
                <a:gd name="T9" fmla="*/ 488 h 6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8" h="615">
                  <a:moveTo>
                    <a:pt x="0" y="488"/>
                  </a:moveTo>
                  <a:cubicBezTo>
                    <a:pt x="44" y="565"/>
                    <a:pt x="130" y="615"/>
                    <a:pt x="228" y="615"/>
                  </a:cubicBezTo>
                  <a:cubicBezTo>
                    <a:pt x="372" y="615"/>
                    <a:pt x="488" y="510"/>
                    <a:pt x="488" y="366"/>
                  </a:cubicBezTo>
                  <a:cubicBezTo>
                    <a:pt x="488" y="0"/>
                    <a:pt x="488" y="0"/>
                    <a:pt x="488" y="0"/>
                  </a:cubicBezTo>
                  <a:lnTo>
                    <a:pt x="0" y="488"/>
                  </a:lnTo>
                  <a:close/>
                </a:path>
              </a:pathLst>
            </a:custGeom>
            <a:gradFill rotWithShape="1">
              <a:gsLst>
                <a:gs pos="0">
                  <a:srgbClr val="01315D">
                    <a:alpha val="2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29615" y="112827"/>
            <a:ext cx="7038975" cy="914400"/>
          </a:xfrm>
        </p:spPr>
        <p:txBody>
          <a:bodyPr/>
          <a:lstStyle/>
          <a:p>
            <a:r>
              <a:rPr lang="ru-RU" dirty="0"/>
              <a:t>Стек технологий</a:t>
            </a:r>
          </a:p>
        </p:txBody>
      </p:sp>
      <p:grpSp>
        <p:nvGrpSpPr>
          <p:cNvPr id="4" name="Group 63"/>
          <p:cNvGrpSpPr>
            <a:grpSpLocks/>
          </p:cNvGrpSpPr>
          <p:nvPr/>
        </p:nvGrpSpPr>
        <p:grpSpPr bwMode="auto">
          <a:xfrm rot="16200000">
            <a:off x="6931109" y="2016201"/>
            <a:ext cx="2027682" cy="1217015"/>
            <a:chOff x="434976" y="5027613"/>
            <a:chExt cx="2346325" cy="1338263"/>
          </a:xfrm>
        </p:grpSpPr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434976" y="5027613"/>
              <a:ext cx="2346325" cy="1338263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48" y="0"/>
                </a:cxn>
                <a:cxn ang="0">
                  <a:pos x="0" y="180"/>
                </a:cxn>
                <a:cxn ang="0">
                  <a:pos x="148" y="359"/>
                </a:cxn>
                <a:cxn ang="0">
                  <a:pos x="481" y="359"/>
                </a:cxn>
                <a:cxn ang="0">
                  <a:pos x="629" y="180"/>
                </a:cxn>
                <a:cxn ang="0">
                  <a:pos x="481" y="0"/>
                </a:cxn>
              </a:cxnLst>
              <a:rect l="0" t="0" r="r" b="b"/>
              <a:pathLst>
                <a:path w="629" h="359">
                  <a:moveTo>
                    <a:pt x="481" y="0"/>
                  </a:moveTo>
                  <a:cubicBezTo>
                    <a:pt x="148" y="0"/>
                    <a:pt x="148" y="0"/>
                    <a:pt x="148" y="0"/>
                  </a:cubicBezTo>
                  <a:cubicBezTo>
                    <a:pt x="63" y="0"/>
                    <a:pt x="0" y="81"/>
                    <a:pt x="0" y="180"/>
                  </a:cubicBezTo>
                  <a:cubicBezTo>
                    <a:pt x="0" y="279"/>
                    <a:pt x="63" y="359"/>
                    <a:pt x="148" y="359"/>
                  </a:cubicBezTo>
                  <a:cubicBezTo>
                    <a:pt x="481" y="359"/>
                    <a:pt x="481" y="359"/>
                    <a:pt x="481" y="359"/>
                  </a:cubicBezTo>
                  <a:cubicBezTo>
                    <a:pt x="566" y="359"/>
                    <a:pt x="629" y="279"/>
                    <a:pt x="629" y="180"/>
                  </a:cubicBezTo>
                  <a:cubicBezTo>
                    <a:pt x="629" y="81"/>
                    <a:pt x="566" y="0"/>
                    <a:pt x="481" y="0"/>
                  </a:cubicBezTo>
                  <a:close/>
                </a:path>
              </a:pathLst>
            </a:custGeom>
            <a:solidFill>
              <a:srgbClr val="08A7EE"/>
            </a:solidFill>
            <a:ln w="9525" cap="flat" cmpd="sng" algn="ctr">
              <a:solidFill>
                <a:srgbClr val="0195F9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srgbClr val="000000">
                  <a:alpha val="26667"/>
                </a:srgbClr>
              </a:outerShdw>
            </a:effectLst>
          </p:spPr>
          <p:txBody>
            <a:bodyPr lIns="82124" tIns="41061" rIns="82124" bIns="41061" anchor="ctr"/>
            <a:lstStyle/>
            <a:p>
              <a:pPr algn="ctr" defTabSz="814388">
                <a:lnSpc>
                  <a:spcPct val="90000"/>
                </a:lnSpc>
                <a:defRPr/>
              </a:pPr>
              <a:endParaRPr lang="en-US" sz="2400" dirty="0">
                <a:latin typeface="Arial" charset="0"/>
              </a:endParaRPr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auto">
            <a:xfrm>
              <a:off x="942976" y="5030788"/>
              <a:ext cx="1838325" cy="1335088"/>
            </a:xfrm>
            <a:custGeom>
              <a:avLst/>
              <a:gdLst>
                <a:gd name="T0" fmla="*/ 357 w 493"/>
                <a:gd name="T1" fmla="*/ 0 h 358"/>
                <a:gd name="T2" fmla="*/ 0 w 493"/>
                <a:gd name="T3" fmla="*/ 358 h 358"/>
                <a:gd name="T4" fmla="*/ 12 w 493"/>
                <a:gd name="T5" fmla="*/ 358 h 358"/>
                <a:gd name="T6" fmla="*/ 345 w 493"/>
                <a:gd name="T7" fmla="*/ 358 h 358"/>
                <a:gd name="T8" fmla="*/ 493 w 493"/>
                <a:gd name="T9" fmla="*/ 179 h 358"/>
                <a:gd name="T10" fmla="*/ 357 w 493"/>
                <a:gd name="T11" fmla="*/ 0 h 3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93" h="358">
                  <a:moveTo>
                    <a:pt x="357" y="0"/>
                  </a:moveTo>
                  <a:cubicBezTo>
                    <a:pt x="0" y="358"/>
                    <a:pt x="0" y="358"/>
                    <a:pt x="0" y="358"/>
                  </a:cubicBezTo>
                  <a:cubicBezTo>
                    <a:pt x="4" y="358"/>
                    <a:pt x="8" y="358"/>
                    <a:pt x="12" y="358"/>
                  </a:cubicBezTo>
                  <a:cubicBezTo>
                    <a:pt x="345" y="358"/>
                    <a:pt x="345" y="358"/>
                    <a:pt x="345" y="358"/>
                  </a:cubicBezTo>
                  <a:cubicBezTo>
                    <a:pt x="430" y="358"/>
                    <a:pt x="493" y="278"/>
                    <a:pt x="493" y="179"/>
                  </a:cubicBezTo>
                  <a:cubicBezTo>
                    <a:pt x="493" y="85"/>
                    <a:pt x="436" y="7"/>
                    <a:pt x="35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1315D">
                    <a:alpha val="2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908049" y="2310384"/>
            <a:ext cx="780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ahnschrift" pitchFamily="34" charset="0"/>
              </a:rPr>
              <a:t>Сервер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2439" y="1478623"/>
            <a:ext cx="873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Bahnschrift" pitchFamily="34" charset="0"/>
              </a:rPr>
              <a:t>Backend</a:t>
            </a:r>
            <a:endParaRPr lang="ru-RU" dirty="0">
              <a:solidFill>
                <a:schemeClr val="bg1"/>
              </a:solidFill>
              <a:latin typeface="Bahnschrift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173978" y="1196849"/>
            <a:ext cx="1639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Bahnschrift" pitchFamily="34" charset="0"/>
              </a:rPr>
              <a:t>Использование встроенных БД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29611" y="2131568"/>
            <a:ext cx="82266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Bahnschrift" pitchFamily="34" charset="0"/>
              </a:rPr>
              <a:t>React</a:t>
            </a:r>
          </a:p>
          <a:p>
            <a:pPr algn="ctr"/>
            <a:r>
              <a:rPr lang="en-US" dirty="0" err="1">
                <a:solidFill>
                  <a:schemeClr val="bg1"/>
                </a:solidFill>
                <a:latin typeface="Bahnschrift" pitchFamily="34" charset="0"/>
              </a:rPr>
              <a:t>Vue</a:t>
            </a:r>
            <a:endParaRPr lang="en-US" dirty="0">
              <a:solidFill>
                <a:schemeClr val="bg1"/>
              </a:solidFill>
              <a:latin typeface="Bahnschrift" pitchFamily="34" charset="0"/>
            </a:endParaRPr>
          </a:p>
          <a:p>
            <a:pPr algn="ctr"/>
            <a:r>
              <a:rPr lang="en-US" dirty="0">
                <a:solidFill>
                  <a:schemeClr val="bg1"/>
                </a:solidFill>
                <a:latin typeface="Bahnschrift" pitchFamily="34" charset="0"/>
              </a:rPr>
              <a:t>Angular</a:t>
            </a:r>
            <a:endParaRPr lang="ru-RU" dirty="0">
              <a:solidFill>
                <a:schemeClr val="bg1"/>
              </a:solidFill>
              <a:latin typeface="Bahnschrift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644392" y="1955647"/>
            <a:ext cx="841897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Bahnschrift" pitchFamily="34" charset="0"/>
              </a:rPr>
              <a:t>Desktop</a:t>
            </a:r>
          </a:p>
          <a:p>
            <a:pPr algn="ctr"/>
            <a:endParaRPr lang="en-US" dirty="0">
              <a:solidFill>
                <a:schemeClr val="bg1"/>
              </a:solidFill>
              <a:latin typeface="Bahnschrift" pitchFamily="34" charset="0"/>
            </a:endParaRPr>
          </a:p>
          <a:p>
            <a:pPr algn="ctr"/>
            <a:r>
              <a:rPr lang="en-US" dirty="0">
                <a:solidFill>
                  <a:schemeClr val="bg1"/>
                </a:solidFill>
                <a:latin typeface="Bahnschrift" pitchFamily="34" charset="0"/>
              </a:rPr>
              <a:t>Mobile</a:t>
            </a:r>
          </a:p>
          <a:p>
            <a:pPr algn="ctr"/>
            <a:endParaRPr lang="en-US" dirty="0">
              <a:solidFill>
                <a:schemeClr val="bg1"/>
              </a:solidFill>
              <a:latin typeface="Bahnschrift" pitchFamily="34" charset="0"/>
            </a:endParaRPr>
          </a:p>
          <a:p>
            <a:pPr algn="ctr"/>
            <a:r>
              <a:rPr lang="en-US" dirty="0">
                <a:solidFill>
                  <a:schemeClr val="bg1"/>
                </a:solidFill>
                <a:latin typeface="Bahnschrift" pitchFamily="34" charset="0"/>
              </a:rPr>
              <a:t>Other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558026" y="2144217"/>
            <a:ext cx="81785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Bahnschrift" pitchFamily="34" charset="0"/>
              </a:rPr>
              <a:t>Local 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Bahnschrift" pitchFamily="34" charset="0"/>
              </a:rPr>
              <a:t>Storage</a:t>
            </a:r>
          </a:p>
          <a:p>
            <a:pPr algn="ctr"/>
            <a:endParaRPr lang="en-US" dirty="0">
              <a:solidFill>
                <a:schemeClr val="bg1"/>
              </a:solidFill>
              <a:latin typeface="Bahnschrift" pitchFamily="34" charset="0"/>
            </a:endParaRPr>
          </a:p>
          <a:p>
            <a:pPr algn="ctr"/>
            <a:r>
              <a:rPr lang="en-US" dirty="0" err="1">
                <a:solidFill>
                  <a:schemeClr val="bg1"/>
                </a:solidFill>
                <a:latin typeface="Bahnschrift" pitchFamily="34" charset="0"/>
              </a:rPr>
              <a:t>SQLite</a:t>
            </a:r>
            <a:endParaRPr lang="en-US" dirty="0">
              <a:solidFill>
                <a:schemeClr val="bg1"/>
              </a:solidFill>
              <a:latin typeface="Bahnschrift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10590" y="1973885"/>
            <a:ext cx="1343638" cy="1054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solidFill>
                  <a:srgbClr val="FFC000"/>
                </a:solidFill>
                <a:latin typeface="Bahnschrift" pitchFamily="34" charset="0"/>
              </a:rPr>
              <a:t>Java</a:t>
            </a:r>
          </a:p>
          <a:p>
            <a:pPr algn="ctr"/>
            <a:r>
              <a:rPr lang="ru-RU" sz="800" dirty="0">
                <a:solidFill>
                  <a:schemeClr val="bg1"/>
                </a:solidFill>
                <a:latin typeface="Bahnschrift" pitchFamily="34" charset="0"/>
              </a:rPr>
              <a:t>или</a:t>
            </a:r>
          </a:p>
          <a:p>
            <a:pPr algn="ctr"/>
            <a:r>
              <a:rPr lang="en-US" sz="1100" dirty="0">
                <a:solidFill>
                  <a:srgbClr val="FFC000"/>
                </a:solidFill>
                <a:latin typeface="Bahnschrift" pitchFamily="34" charset="0"/>
              </a:rPr>
              <a:t>Python</a:t>
            </a:r>
            <a:r>
              <a:rPr lang="en-US" sz="1100" dirty="0">
                <a:solidFill>
                  <a:schemeClr val="bg1"/>
                </a:solidFill>
                <a:latin typeface="Bahnschrift" pitchFamily="34" charset="0"/>
              </a:rPr>
              <a:t> (</a:t>
            </a:r>
            <a:r>
              <a:rPr lang="en-US" sz="1100" dirty="0" err="1">
                <a:solidFill>
                  <a:schemeClr val="bg1"/>
                </a:solidFill>
                <a:latin typeface="Bahnschrift" pitchFamily="34" charset="0"/>
              </a:rPr>
              <a:t>Django</a:t>
            </a:r>
            <a:r>
              <a:rPr lang="en-US" sz="1100" dirty="0">
                <a:solidFill>
                  <a:schemeClr val="bg1"/>
                </a:solidFill>
                <a:latin typeface="Bahnschrift" pitchFamily="34" charset="0"/>
              </a:rPr>
              <a:t>)</a:t>
            </a:r>
          </a:p>
          <a:p>
            <a:pPr algn="ctr"/>
            <a:r>
              <a:rPr lang="en-US" sz="1100" dirty="0">
                <a:solidFill>
                  <a:schemeClr val="bg1"/>
                </a:solidFill>
                <a:latin typeface="Bahnschrift" pitchFamily="34" charset="0"/>
              </a:rPr>
              <a:t>+ </a:t>
            </a:r>
            <a:endParaRPr lang="ru-RU" sz="1100" dirty="0">
              <a:solidFill>
                <a:schemeClr val="bg1"/>
              </a:solidFill>
              <a:latin typeface="Bahnschrift" pitchFamily="34" charset="0"/>
            </a:endParaRPr>
          </a:p>
          <a:p>
            <a:pPr algn="ctr"/>
            <a:r>
              <a:rPr lang="en-US" sz="1100" dirty="0">
                <a:solidFill>
                  <a:srgbClr val="FFC000"/>
                </a:solidFill>
                <a:latin typeface="Bahnschrift" pitchFamily="34" charset="0"/>
              </a:rPr>
              <a:t>PHP</a:t>
            </a:r>
            <a:r>
              <a:rPr lang="en-US" sz="1100" dirty="0">
                <a:solidFill>
                  <a:schemeClr val="bg1"/>
                </a:solidFill>
                <a:latin typeface="Bahnschrift" pitchFamily="34" charset="0"/>
              </a:rPr>
              <a:t> </a:t>
            </a:r>
            <a:r>
              <a:rPr lang="en-US" sz="1050" dirty="0">
                <a:solidFill>
                  <a:schemeClr val="bg1"/>
                </a:solidFill>
                <a:latin typeface="Bahnschrift" pitchFamily="34" charset="0"/>
              </a:rPr>
              <a:t>(</a:t>
            </a:r>
            <a:r>
              <a:rPr lang="en-US" sz="1050" dirty="0" err="1">
                <a:solidFill>
                  <a:schemeClr val="bg1"/>
                </a:solidFill>
                <a:latin typeface="Bahnschrift" pitchFamily="34" charset="0"/>
              </a:rPr>
              <a:t>Laravel</a:t>
            </a:r>
            <a:r>
              <a:rPr lang="en-US" sz="1050" dirty="0">
                <a:solidFill>
                  <a:schemeClr val="bg1"/>
                </a:solidFill>
                <a:latin typeface="Bahnschrift" pitchFamily="34" charset="0"/>
              </a:rPr>
              <a:t>; </a:t>
            </a:r>
            <a:endParaRPr lang="ru-RU" sz="1050" dirty="0">
              <a:solidFill>
                <a:schemeClr val="bg1"/>
              </a:solidFill>
              <a:latin typeface="Bahnschrift" pitchFamily="34" charset="0"/>
            </a:endParaRPr>
          </a:p>
          <a:p>
            <a:pPr algn="ctr"/>
            <a:r>
              <a:rPr lang="ru-RU" sz="1050" dirty="0">
                <a:solidFill>
                  <a:schemeClr val="bg1"/>
                </a:solidFill>
                <a:latin typeface="Bahnschrift" pitchFamily="34" charset="0"/>
              </a:rPr>
              <a:t>вспомогательный)</a:t>
            </a:r>
          </a:p>
        </p:txBody>
      </p:sp>
      <p:grpSp>
        <p:nvGrpSpPr>
          <p:cNvPr id="17" name="Group 44"/>
          <p:cNvGrpSpPr>
            <a:grpSpLocks/>
          </p:cNvGrpSpPr>
          <p:nvPr/>
        </p:nvGrpSpPr>
        <p:grpSpPr bwMode="auto">
          <a:xfrm rot="5400000">
            <a:off x="4625924" y="3110921"/>
            <a:ext cx="1120903" cy="2517340"/>
            <a:chOff x="3127376" y="1785938"/>
            <a:chExt cx="2206625" cy="3863975"/>
          </a:xfrm>
        </p:grpSpPr>
        <p:sp>
          <p:nvSpPr>
            <p:cNvPr id="57" name="Freeform 7"/>
            <p:cNvSpPr>
              <a:spLocks/>
            </p:cNvSpPr>
            <p:nvPr/>
          </p:nvSpPr>
          <p:spPr bwMode="auto">
            <a:xfrm>
              <a:off x="3127376" y="1785938"/>
              <a:ext cx="2206625" cy="3863975"/>
            </a:xfrm>
            <a:custGeom>
              <a:avLst/>
              <a:gdLst/>
              <a:ahLst/>
              <a:cxnLst>
                <a:cxn ang="0">
                  <a:pos x="592" y="792"/>
                </a:cxn>
                <a:cxn ang="0">
                  <a:pos x="592" y="244"/>
                </a:cxn>
                <a:cxn ang="0">
                  <a:pos x="296" y="0"/>
                </a:cxn>
                <a:cxn ang="0">
                  <a:pos x="0" y="244"/>
                </a:cxn>
                <a:cxn ang="0">
                  <a:pos x="0" y="792"/>
                </a:cxn>
                <a:cxn ang="0">
                  <a:pos x="296" y="1036"/>
                </a:cxn>
                <a:cxn ang="0">
                  <a:pos x="592" y="792"/>
                </a:cxn>
              </a:cxnLst>
              <a:rect l="0" t="0" r="r" b="b"/>
              <a:pathLst>
                <a:path w="592" h="1036">
                  <a:moveTo>
                    <a:pt x="592" y="792"/>
                  </a:moveTo>
                  <a:cubicBezTo>
                    <a:pt x="592" y="244"/>
                    <a:pt x="592" y="244"/>
                    <a:pt x="592" y="244"/>
                  </a:cubicBezTo>
                  <a:cubicBezTo>
                    <a:pt x="592" y="103"/>
                    <a:pt x="460" y="0"/>
                    <a:pt x="296" y="0"/>
                  </a:cubicBezTo>
                  <a:cubicBezTo>
                    <a:pt x="133" y="0"/>
                    <a:pt x="0" y="103"/>
                    <a:pt x="0" y="244"/>
                  </a:cubicBezTo>
                  <a:cubicBezTo>
                    <a:pt x="0" y="792"/>
                    <a:pt x="0" y="792"/>
                    <a:pt x="0" y="792"/>
                  </a:cubicBezTo>
                  <a:cubicBezTo>
                    <a:pt x="0" y="933"/>
                    <a:pt x="133" y="1036"/>
                    <a:pt x="296" y="1036"/>
                  </a:cubicBezTo>
                  <a:cubicBezTo>
                    <a:pt x="460" y="1036"/>
                    <a:pt x="592" y="933"/>
                    <a:pt x="592" y="792"/>
                  </a:cubicBezTo>
                  <a:close/>
                </a:path>
              </a:pathLst>
            </a:custGeom>
            <a:solidFill>
              <a:srgbClr val="0560B3"/>
            </a:solidFill>
            <a:ln w="9525" cap="flat" cmpd="sng" algn="ctr">
              <a:solidFill>
                <a:srgbClr val="01568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lIns="82124" tIns="41061" rIns="82124" bIns="41061" anchor="ctr"/>
            <a:lstStyle/>
            <a:p>
              <a:pPr algn="ctr" defTabSz="814388">
                <a:lnSpc>
                  <a:spcPct val="90000"/>
                </a:lnSpc>
                <a:defRPr/>
              </a:pPr>
              <a:endParaRPr lang="en-US" sz="2400" dirty="0">
                <a:latin typeface="Arial" charset="0"/>
              </a:endParaRPr>
            </a:p>
          </p:txBody>
        </p:sp>
        <p:sp>
          <p:nvSpPr>
            <p:cNvPr id="58" name="Freeform 11"/>
            <p:cNvSpPr>
              <a:spLocks/>
            </p:cNvSpPr>
            <p:nvPr/>
          </p:nvSpPr>
          <p:spPr bwMode="auto">
            <a:xfrm>
              <a:off x="3130551" y="2617788"/>
              <a:ext cx="2203450" cy="3032125"/>
            </a:xfrm>
            <a:custGeom>
              <a:avLst/>
              <a:gdLst>
                <a:gd name="T0" fmla="*/ 0 w 591"/>
                <a:gd name="T1" fmla="*/ 590 h 813"/>
                <a:gd name="T2" fmla="*/ 295 w 591"/>
                <a:gd name="T3" fmla="*/ 813 h 813"/>
                <a:gd name="T4" fmla="*/ 591 w 591"/>
                <a:gd name="T5" fmla="*/ 569 h 813"/>
                <a:gd name="T6" fmla="*/ 591 w 591"/>
                <a:gd name="T7" fmla="*/ 21 h 813"/>
                <a:gd name="T8" fmla="*/ 590 w 591"/>
                <a:gd name="T9" fmla="*/ 0 h 813"/>
                <a:gd name="T10" fmla="*/ 0 w 591"/>
                <a:gd name="T11" fmla="*/ 590 h 8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91" h="813">
                  <a:moveTo>
                    <a:pt x="0" y="590"/>
                  </a:moveTo>
                  <a:cubicBezTo>
                    <a:pt x="13" y="720"/>
                    <a:pt x="140" y="813"/>
                    <a:pt x="295" y="813"/>
                  </a:cubicBezTo>
                  <a:cubicBezTo>
                    <a:pt x="459" y="813"/>
                    <a:pt x="591" y="710"/>
                    <a:pt x="591" y="569"/>
                  </a:cubicBezTo>
                  <a:cubicBezTo>
                    <a:pt x="591" y="21"/>
                    <a:pt x="591" y="21"/>
                    <a:pt x="591" y="21"/>
                  </a:cubicBezTo>
                  <a:cubicBezTo>
                    <a:pt x="591" y="14"/>
                    <a:pt x="591" y="7"/>
                    <a:pt x="590" y="0"/>
                  </a:cubicBezTo>
                  <a:lnTo>
                    <a:pt x="0" y="590"/>
                  </a:lnTo>
                  <a:close/>
                </a:path>
              </a:pathLst>
            </a:custGeom>
            <a:gradFill rotWithShape="1">
              <a:gsLst>
                <a:gs pos="0">
                  <a:srgbClr val="01315D">
                    <a:alpha val="2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4044697" y="3927860"/>
            <a:ext cx="2308644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dirty="0" err="1">
                <a:solidFill>
                  <a:schemeClr val="bg1"/>
                </a:solidFill>
                <a:latin typeface="Bahnschrift" pitchFamily="34" charset="0"/>
              </a:rPr>
              <a:t>Кроссплатформенные</a:t>
            </a:r>
            <a:r>
              <a:rPr lang="ru-RU" sz="1100" dirty="0">
                <a:solidFill>
                  <a:schemeClr val="bg1"/>
                </a:solidFill>
                <a:latin typeface="Bahnschrift" pitchFamily="34" charset="0"/>
              </a:rPr>
              <a:t> средства:</a:t>
            </a:r>
            <a:br>
              <a:rPr lang="ru-RU" sz="1100" dirty="0">
                <a:solidFill>
                  <a:schemeClr val="bg1"/>
                </a:solidFill>
                <a:latin typeface="Bahnschrift" pitchFamily="34" charset="0"/>
              </a:rPr>
            </a:br>
            <a:r>
              <a:rPr lang="en-US" sz="1100" dirty="0">
                <a:solidFill>
                  <a:schemeClr val="bg1"/>
                </a:solidFill>
                <a:latin typeface="Bahnschrift" pitchFamily="34" charset="0"/>
              </a:rPr>
              <a:t>Flutter</a:t>
            </a:r>
            <a:br>
              <a:rPr lang="en-US" sz="1100" dirty="0">
                <a:solidFill>
                  <a:schemeClr val="bg1"/>
                </a:solidFill>
                <a:latin typeface="Bahnschrift" pitchFamily="34" charset="0"/>
              </a:rPr>
            </a:br>
            <a:r>
              <a:rPr lang="en-US" sz="1100" dirty="0" err="1">
                <a:solidFill>
                  <a:schemeClr val="bg1"/>
                </a:solidFill>
                <a:latin typeface="Bahnschrift" pitchFamily="34" charset="0"/>
              </a:rPr>
              <a:t>Xamarin</a:t>
            </a:r>
            <a:br>
              <a:rPr lang="en-US" sz="1100" dirty="0">
                <a:solidFill>
                  <a:schemeClr val="bg1"/>
                </a:solidFill>
                <a:latin typeface="Bahnschrift" pitchFamily="34" charset="0"/>
              </a:rPr>
            </a:br>
            <a:r>
              <a:rPr lang="en-US" sz="1100" dirty="0">
                <a:solidFill>
                  <a:schemeClr val="bg1"/>
                </a:solidFill>
                <a:latin typeface="Bahnschrift" pitchFamily="34" charset="0"/>
              </a:rPr>
              <a:t>Visual Studio</a:t>
            </a:r>
            <a:br>
              <a:rPr lang="en-US" sz="1100" dirty="0">
                <a:solidFill>
                  <a:schemeClr val="bg1"/>
                </a:solidFill>
                <a:latin typeface="Bahnschrift" pitchFamily="34" charset="0"/>
              </a:rPr>
            </a:br>
            <a:r>
              <a:rPr lang="en-US" sz="1100" dirty="0">
                <a:solidFill>
                  <a:schemeClr val="bg1"/>
                </a:solidFill>
                <a:latin typeface="Bahnschrift" pitchFamily="34" charset="0"/>
              </a:rPr>
              <a:t>Unity</a:t>
            </a:r>
            <a:endParaRPr lang="ru-RU" sz="1100" dirty="0">
              <a:solidFill>
                <a:schemeClr val="bg1"/>
              </a:solidFill>
              <a:latin typeface="Bahnschrift" pitchFamily="34" charset="0"/>
            </a:endParaRPr>
          </a:p>
        </p:txBody>
      </p:sp>
      <p:grpSp>
        <p:nvGrpSpPr>
          <p:cNvPr id="29" name="Group 44"/>
          <p:cNvGrpSpPr>
            <a:grpSpLocks/>
          </p:cNvGrpSpPr>
          <p:nvPr/>
        </p:nvGrpSpPr>
        <p:grpSpPr bwMode="auto">
          <a:xfrm rot="5400000">
            <a:off x="6108806" y="-13657"/>
            <a:ext cx="797353" cy="1916582"/>
            <a:chOff x="3127376" y="1785938"/>
            <a:chExt cx="2206625" cy="3863975"/>
          </a:xfrm>
        </p:grpSpPr>
        <p:sp>
          <p:nvSpPr>
            <p:cNvPr id="61" name="Freeform 7"/>
            <p:cNvSpPr>
              <a:spLocks/>
            </p:cNvSpPr>
            <p:nvPr/>
          </p:nvSpPr>
          <p:spPr bwMode="auto">
            <a:xfrm>
              <a:off x="3127376" y="1785938"/>
              <a:ext cx="2206625" cy="3863975"/>
            </a:xfrm>
            <a:custGeom>
              <a:avLst/>
              <a:gdLst/>
              <a:ahLst/>
              <a:cxnLst>
                <a:cxn ang="0">
                  <a:pos x="592" y="792"/>
                </a:cxn>
                <a:cxn ang="0">
                  <a:pos x="592" y="244"/>
                </a:cxn>
                <a:cxn ang="0">
                  <a:pos x="296" y="0"/>
                </a:cxn>
                <a:cxn ang="0">
                  <a:pos x="0" y="244"/>
                </a:cxn>
                <a:cxn ang="0">
                  <a:pos x="0" y="792"/>
                </a:cxn>
                <a:cxn ang="0">
                  <a:pos x="296" y="1036"/>
                </a:cxn>
                <a:cxn ang="0">
                  <a:pos x="592" y="792"/>
                </a:cxn>
              </a:cxnLst>
              <a:rect l="0" t="0" r="r" b="b"/>
              <a:pathLst>
                <a:path w="592" h="1036">
                  <a:moveTo>
                    <a:pt x="592" y="792"/>
                  </a:moveTo>
                  <a:cubicBezTo>
                    <a:pt x="592" y="244"/>
                    <a:pt x="592" y="244"/>
                    <a:pt x="592" y="244"/>
                  </a:cubicBezTo>
                  <a:cubicBezTo>
                    <a:pt x="592" y="103"/>
                    <a:pt x="460" y="0"/>
                    <a:pt x="296" y="0"/>
                  </a:cubicBezTo>
                  <a:cubicBezTo>
                    <a:pt x="133" y="0"/>
                    <a:pt x="0" y="103"/>
                    <a:pt x="0" y="244"/>
                  </a:cubicBezTo>
                  <a:cubicBezTo>
                    <a:pt x="0" y="792"/>
                    <a:pt x="0" y="792"/>
                    <a:pt x="0" y="792"/>
                  </a:cubicBezTo>
                  <a:cubicBezTo>
                    <a:pt x="0" y="933"/>
                    <a:pt x="133" y="1036"/>
                    <a:pt x="296" y="1036"/>
                  </a:cubicBezTo>
                  <a:cubicBezTo>
                    <a:pt x="460" y="1036"/>
                    <a:pt x="592" y="933"/>
                    <a:pt x="592" y="792"/>
                  </a:cubicBezTo>
                  <a:close/>
                </a:path>
              </a:pathLst>
            </a:custGeom>
            <a:solidFill>
              <a:srgbClr val="0560B3"/>
            </a:solidFill>
            <a:ln w="9525" cap="flat" cmpd="sng" algn="ctr">
              <a:solidFill>
                <a:srgbClr val="01568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lIns="82124" tIns="41061" rIns="82124" bIns="41061" anchor="ctr"/>
            <a:lstStyle/>
            <a:p>
              <a:pPr algn="ctr" defTabSz="814388">
                <a:lnSpc>
                  <a:spcPct val="90000"/>
                </a:lnSpc>
                <a:defRPr/>
              </a:pPr>
              <a:endParaRPr lang="en-US" sz="2400" dirty="0">
                <a:latin typeface="Arial" charset="0"/>
              </a:endParaRPr>
            </a:p>
          </p:txBody>
        </p:sp>
        <p:sp>
          <p:nvSpPr>
            <p:cNvPr id="62" name="Freeform 11"/>
            <p:cNvSpPr>
              <a:spLocks/>
            </p:cNvSpPr>
            <p:nvPr/>
          </p:nvSpPr>
          <p:spPr bwMode="auto">
            <a:xfrm>
              <a:off x="3130551" y="2617788"/>
              <a:ext cx="2203450" cy="3032125"/>
            </a:xfrm>
            <a:custGeom>
              <a:avLst/>
              <a:gdLst>
                <a:gd name="T0" fmla="*/ 0 w 591"/>
                <a:gd name="T1" fmla="*/ 590 h 813"/>
                <a:gd name="T2" fmla="*/ 295 w 591"/>
                <a:gd name="T3" fmla="*/ 813 h 813"/>
                <a:gd name="T4" fmla="*/ 591 w 591"/>
                <a:gd name="T5" fmla="*/ 569 h 813"/>
                <a:gd name="T6" fmla="*/ 591 w 591"/>
                <a:gd name="T7" fmla="*/ 21 h 813"/>
                <a:gd name="T8" fmla="*/ 590 w 591"/>
                <a:gd name="T9" fmla="*/ 0 h 813"/>
                <a:gd name="T10" fmla="*/ 0 w 591"/>
                <a:gd name="T11" fmla="*/ 590 h 8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91" h="813">
                  <a:moveTo>
                    <a:pt x="0" y="590"/>
                  </a:moveTo>
                  <a:cubicBezTo>
                    <a:pt x="13" y="720"/>
                    <a:pt x="140" y="813"/>
                    <a:pt x="295" y="813"/>
                  </a:cubicBezTo>
                  <a:cubicBezTo>
                    <a:pt x="459" y="813"/>
                    <a:pt x="591" y="710"/>
                    <a:pt x="591" y="569"/>
                  </a:cubicBezTo>
                  <a:cubicBezTo>
                    <a:pt x="591" y="21"/>
                    <a:pt x="591" y="21"/>
                    <a:pt x="591" y="21"/>
                  </a:cubicBezTo>
                  <a:cubicBezTo>
                    <a:pt x="591" y="14"/>
                    <a:pt x="591" y="7"/>
                    <a:pt x="590" y="0"/>
                  </a:cubicBezTo>
                  <a:lnTo>
                    <a:pt x="0" y="590"/>
                  </a:lnTo>
                  <a:close/>
                </a:path>
              </a:pathLst>
            </a:custGeom>
            <a:gradFill rotWithShape="1">
              <a:gsLst>
                <a:gs pos="0">
                  <a:srgbClr val="01315D">
                    <a:alpha val="2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5471082" y="670545"/>
            <a:ext cx="2102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err="1">
                <a:solidFill>
                  <a:schemeClr val="bg1"/>
                </a:solidFill>
                <a:latin typeface="Bahnschrift" pitchFamily="34" charset="0"/>
              </a:rPr>
              <a:t>Нативные</a:t>
            </a:r>
            <a:r>
              <a:rPr lang="ru-RU" sz="900" dirty="0">
                <a:solidFill>
                  <a:schemeClr val="bg1"/>
                </a:solidFill>
                <a:latin typeface="Bahnschrift" pitchFamily="34" charset="0"/>
              </a:rPr>
              <a:t> средства разработки:</a:t>
            </a:r>
          </a:p>
          <a:p>
            <a:pPr algn="ctr"/>
            <a:r>
              <a:rPr lang="en-US" sz="900" dirty="0">
                <a:solidFill>
                  <a:schemeClr val="bg1"/>
                </a:solidFill>
                <a:latin typeface="Bahnschrift" pitchFamily="34" charset="0"/>
              </a:rPr>
              <a:t>Swift</a:t>
            </a:r>
            <a:br>
              <a:rPr lang="en-US" sz="900" dirty="0">
                <a:solidFill>
                  <a:schemeClr val="bg1"/>
                </a:solidFill>
                <a:latin typeface="Bahnschrift" pitchFamily="34" charset="0"/>
              </a:rPr>
            </a:br>
            <a:r>
              <a:rPr lang="en-US" sz="900" dirty="0">
                <a:solidFill>
                  <a:schemeClr val="bg1"/>
                </a:solidFill>
                <a:latin typeface="Bahnschrift" pitchFamily="34" charset="0"/>
              </a:rPr>
              <a:t>Android Studio</a:t>
            </a:r>
            <a:br>
              <a:rPr lang="en-US" sz="900" dirty="0">
                <a:solidFill>
                  <a:schemeClr val="bg1"/>
                </a:solidFill>
                <a:latin typeface="Bahnschrift" pitchFamily="34" charset="0"/>
              </a:rPr>
            </a:br>
            <a:r>
              <a:rPr lang="en-US" sz="900" dirty="0">
                <a:solidFill>
                  <a:schemeClr val="bg1"/>
                </a:solidFill>
                <a:latin typeface="Bahnschrift" pitchFamily="34" charset="0"/>
              </a:rPr>
              <a:t>Visual Studio</a:t>
            </a:r>
            <a:endParaRPr lang="ru-RU" sz="900" dirty="0">
              <a:solidFill>
                <a:schemeClr val="bg1"/>
              </a:solidFill>
              <a:latin typeface="Bahnschrift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704945" y="1481276"/>
            <a:ext cx="918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ahnschrift" pitchFamily="34" charset="0"/>
              </a:rPr>
              <a:t>Клиенты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223889" y="1459573"/>
            <a:ext cx="9140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Bahnschrift" pitchFamily="34" charset="0"/>
              </a:rPr>
              <a:t>Frontend</a:t>
            </a:r>
            <a:endParaRPr lang="ru-RU" dirty="0">
              <a:solidFill>
                <a:schemeClr val="bg1"/>
              </a:solidFill>
              <a:latin typeface="Bahnschrift" pitchFamily="34" charset="0"/>
            </a:endParaRPr>
          </a:p>
        </p:txBody>
      </p:sp>
      <p:cxnSp>
        <p:nvCxnSpPr>
          <p:cNvPr id="78" name="Соединительная линия уступом 77"/>
          <p:cNvCxnSpPr/>
          <p:nvPr/>
        </p:nvCxnSpPr>
        <p:spPr>
          <a:xfrm rot="10800000">
            <a:off x="5480050" y="2139950"/>
            <a:ext cx="2101850" cy="260350"/>
          </a:xfrm>
          <a:prstGeom prst="bentConnector3">
            <a:avLst>
              <a:gd name="adj1" fmla="val 50000"/>
            </a:avLst>
          </a:prstGeom>
          <a:ln w="190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Соединительная линия уступом 79"/>
          <p:cNvCxnSpPr>
            <a:endCxn id="26" idx="3"/>
          </p:cNvCxnSpPr>
          <p:nvPr/>
        </p:nvCxnSpPr>
        <p:spPr>
          <a:xfrm rot="10800000">
            <a:off x="5486290" y="2540424"/>
            <a:ext cx="2044811" cy="374227"/>
          </a:xfrm>
          <a:prstGeom prst="bentConnector3">
            <a:avLst>
              <a:gd name="adj1" fmla="val 50000"/>
            </a:avLst>
          </a:prstGeom>
          <a:ln w="190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 стрелкой 81"/>
          <p:cNvCxnSpPr/>
          <p:nvPr/>
        </p:nvCxnSpPr>
        <p:spPr>
          <a:xfrm rot="10800000">
            <a:off x="5499100" y="2946400"/>
            <a:ext cx="2139950" cy="12700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160517" y="557895"/>
            <a:ext cx="7038900" cy="914100"/>
          </a:xfrm>
        </p:spPr>
        <p:txBody>
          <a:bodyPr>
            <a:noAutofit/>
          </a:bodyPr>
          <a:lstStyle/>
          <a:p>
            <a:r>
              <a:rPr lang="ru-RU" sz="3200" dirty="0"/>
              <a:t>Научная новизна</a:t>
            </a:r>
          </a:p>
        </p:txBody>
      </p:sp>
      <p:pic>
        <p:nvPicPr>
          <p:cNvPr id="20482" name="Picture 2" descr="https://startupvadisi.com/wp-content/uploads/2019/12/g%C3%BCl%C3%BCmseme-derecesi-scaled.jpg"/>
          <p:cNvPicPr>
            <a:picLocks noChangeAspect="1" noChangeArrowheads="1"/>
          </p:cNvPicPr>
          <p:nvPr/>
        </p:nvPicPr>
        <p:blipFill>
          <a:blip r:embed="rId2"/>
          <a:srcRect l="29181" t="5932" b="14515"/>
          <a:stretch>
            <a:fillRect/>
          </a:stretch>
        </p:blipFill>
        <p:spPr bwMode="auto">
          <a:xfrm>
            <a:off x="1890817" y="1921640"/>
            <a:ext cx="1739308" cy="1447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304347" y="3490090"/>
            <a:ext cx="27939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Roboto" charset="0"/>
                <a:ea typeface="Roboto" charset="0"/>
              </a:rPr>
              <a:t>Применение новых динамических биометрических параметров</a:t>
            </a:r>
          </a:p>
        </p:txBody>
      </p:sp>
      <p:pic>
        <p:nvPicPr>
          <p:cNvPr id="20484" name="Picture 4" descr="https://www.innomis.one/wp-content/uploads/Efficiency-Icon-Blue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111" y="1820040"/>
            <a:ext cx="1651000" cy="1651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5127372" y="3490090"/>
            <a:ext cx="2793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Roboto" charset="0"/>
                <a:ea typeface="Roboto" charset="0"/>
              </a:rPr>
              <a:t>Использование непрерывного мониторинга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49"/>
          <p:cNvGrpSpPr>
            <a:grpSpLocks/>
          </p:cNvGrpSpPr>
          <p:nvPr/>
        </p:nvGrpSpPr>
        <p:grpSpPr bwMode="auto">
          <a:xfrm>
            <a:off x="5527676" y="2949575"/>
            <a:ext cx="1087437" cy="1905000"/>
            <a:chOff x="3667126" y="2509838"/>
            <a:chExt cx="1379538" cy="2416175"/>
          </a:xfrm>
        </p:grpSpPr>
        <p:sp>
          <p:nvSpPr>
            <p:cNvPr id="23" name="Freeform 8"/>
            <p:cNvSpPr>
              <a:spLocks/>
            </p:cNvSpPr>
            <p:nvPr/>
          </p:nvSpPr>
          <p:spPr bwMode="auto">
            <a:xfrm>
              <a:off x="3667126" y="2509838"/>
              <a:ext cx="1379538" cy="2416175"/>
            </a:xfrm>
            <a:custGeom>
              <a:avLst/>
              <a:gdLst/>
              <a:ahLst/>
              <a:cxnLst>
                <a:cxn ang="0">
                  <a:pos x="370" y="495"/>
                </a:cxn>
                <a:cxn ang="0">
                  <a:pos x="370" y="152"/>
                </a:cxn>
                <a:cxn ang="0">
                  <a:pos x="185" y="0"/>
                </a:cxn>
                <a:cxn ang="0">
                  <a:pos x="0" y="152"/>
                </a:cxn>
                <a:cxn ang="0">
                  <a:pos x="0" y="495"/>
                </a:cxn>
                <a:cxn ang="0">
                  <a:pos x="185" y="648"/>
                </a:cxn>
                <a:cxn ang="0">
                  <a:pos x="370" y="495"/>
                </a:cxn>
              </a:cxnLst>
              <a:rect l="0" t="0" r="r" b="b"/>
              <a:pathLst>
                <a:path w="370" h="648">
                  <a:moveTo>
                    <a:pt x="370" y="495"/>
                  </a:moveTo>
                  <a:cubicBezTo>
                    <a:pt x="370" y="152"/>
                    <a:pt x="370" y="152"/>
                    <a:pt x="370" y="152"/>
                  </a:cubicBezTo>
                  <a:cubicBezTo>
                    <a:pt x="370" y="64"/>
                    <a:pt x="287" y="0"/>
                    <a:pt x="185" y="0"/>
                  </a:cubicBezTo>
                  <a:cubicBezTo>
                    <a:pt x="82" y="0"/>
                    <a:pt x="0" y="64"/>
                    <a:pt x="0" y="152"/>
                  </a:cubicBezTo>
                  <a:cubicBezTo>
                    <a:pt x="0" y="495"/>
                    <a:pt x="0" y="495"/>
                    <a:pt x="0" y="495"/>
                  </a:cubicBezTo>
                  <a:cubicBezTo>
                    <a:pt x="0" y="583"/>
                    <a:pt x="82" y="648"/>
                    <a:pt x="185" y="648"/>
                  </a:cubicBezTo>
                  <a:cubicBezTo>
                    <a:pt x="287" y="648"/>
                    <a:pt x="370" y="583"/>
                    <a:pt x="370" y="495"/>
                  </a:cubicBezTo>
                  <a:close/>
                </a:path>
              </a:pathLst>
            </a:custGeom>
            <a:solidFill>
              <a:srgbClr val="093667"/>
            </a:solidFill>
            <a:ln w="9525" cap="flat" cmpd="sng" algn="ctr">
              <a:solidFill>
                <a:srgbClr val="013253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lIns="82124" tIns="41061" rIns="82124" bIns="41061" anchor="ctr"/>
            <a:lstStyle/>
            <a:p>
              <a:pPr algn="ctr" defTabSz="814388">
                <a:lnSpc>
                  <a:spcPct val="90000"/>
                </a:lnSpc>
                <a:defRPr/>
              </a:pPr>
              <a:endParaRPr lang="en-US" sz="2400" dirty="0">
                <a:latin typeface="Arial" charset="0"/>
              </a:endParaRPr>
            </a:p>
          </p:txBody>
        </p:sp>
        <p:sp>
          <p:nvSpPr>
            <p:cNvPr id="24" name="Freeform 14"/>
            <p:cNvSpPr>
              <a:spLocks/>
            </p:cNvSpPr>
            <p:nvPr/>
          </p:nvSpPr>
          <p:spPr bwMode="auto">
            <a:xfrm>
              <a:off x="3667126" y="3027363"/>
              <a:ext cx="1379538" cy="1898650"/>
            </a:xfrm>
            <a:custGeom>
              <a:avLst/>
              <a:gdLst>
                <a:gd name="T0" fmla="*/ 0 w 370"/>
                <a:gd name="T1" fmla="*/ 369 h 509"/>
                <a:gd name="T2" fmla="*/ 185 w 370"/>
                <a:gd name="T3" fmla="*/ 509 h 509"/>
                <a:gd name="T4" fmla="*/ 370 w 370"/>
                <a:gd name="T5" fmla="*/ 356 h 509"/>
                <a:gd name="T6" fmla="*/ 370 w 370"/>
                <a:gd name="T7" fmla="*/ 13 h 509"/>
                <a:gd name="T8" fmla="*/ 369 w 370"/>
                <a:gd name="T9" fmla="*/ 0 h 509"/>
                <a:gd name="T10" fmla="*/ 0 w 370"/>
                <a:gd name="T11" fmla="*/ 369 h 5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70" h="509">
                  <a:moveTo>
                    <a:pt x="0" y="369"/>
                  </a:moveTo>
                  <a:cubicBezTo>
                    <a:pt x="8" y="451"/>
                    <a:pt x="88" y="509"/>
                    <a:pt x="185" y="509"/>
                  </a:cubicBezTo>
                  <a:cubicBezTo>
                    <a:pt x="287" y="509"/>
                    <a:pt x="370" y="444"/>
                    <a:pt x="370" y="356"/>
                  </a:cubicBezTo>
                  <a:cubicBezTo>
                    <a:pt x="370" y="13"/>
                    <a:pt x="370" y="13"/>
                    <a:pt x="370" y="13"/>
                  </a:cubicBezTo>
                  <a:cubicBezTo>
                    <a:pt x="370" y="9"/>
                    <a:pt x="370" y="5"/>
                    <a:pt x="369" y="0"/>
                  </a:cubicBezTo>
                  <a:lnTo>
                    <a:pt x="0" y="369"/>
                  </a:lnTo>
                  <a:close/>
                </a:path>
              </a:pathLst>
            </a:custGeom>
            <a:gradFill rotWithShape="1">
              <a:gsLst>
                <a:gs pos="0">
                  <a:srgbClr val="000C16">
                    <a:alpha val="34901"/>
                  </a:srgb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</p:grp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65EB0A4-E9D2-4A0D-80AE-7BC6BCD592A5}"/>
              </a:ext>
            </a:extLst>
          </p:cNvPr>
          <p:cNvSpPr/>
          <p:nvPr/>
        </p:nvSpPr>
        <p:spPr>
          <a:xfrm>
            <a:off x="1761525" y="890115"/>
            <a:ext cx="5229824" cy="1855696"/>
          </a:xfrm>
          <a:prstGeom prst="rect">
            <a:avLst/>
          </a:prstGeom>
          <a:solidFill>
            <a:schemeClr val="bg1"/>
          </a:solidFill>
          <a:ln w="57150">
            <a:solidFill>
              <a:srgbClr val="E1D209"/>
            </a:solidFill>
          </a:ln>
          <a:effectLst/>
          <a:scene3d>
            <a:camera prst="orthographicFront"/>
            <a:lightRig rig="threePt" dir="t"/>
          </a:scene3d>
          <a:sp3d extrusionH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cs typeface="Arial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82286" y="189258"/>
            <a:ext cx="6678914" cy="650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Roboto"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Предлагаемое решение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79265" y="939317"/>
            <a:ext cx="4353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Roboto" charset="0"/>
                <a:ea typeface="Roboto" charset="0"/>
              </a:rPr>
              <a:t>Использование биометрических параметров идентификации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40977" y="1381985"/>
            <a:ext cx="45593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Динамические методы биометрической идентификации (клавиатурный почерк, голос, походка) являются</a:t>
            </a:r>
          </a:p>
          <a:p>
            <a:pPr algn="ctr"/>
            <a:r>
              <a:rPr lang="ru-RU" dirty="0"/>
              <a:t>перспективными методами, позволяющими повысить эффективность биометрической идентификации</a:t>
            </a:r>
          </a:p>
        </p:txBody>
      </p:sp>
      <p:pic>
        <p:nvPicPr>
          <p:cNvPr id="18434" name="Picture 2" descr="C:\Users\Вячеслав\Downloads\kisspng-antivirus-software-avast-antivirus-computer-nackto-5cb1db0e25f0b2.677600351555159822155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93000" y="1601147"/>
            <a:ext cx="1320800" cy="12182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9" name="Group 49"/>
          <p:cNvGrpSpPr>
            <a:grpSpLocks/>
          </p:cNvGrpSpPr>
          <p:nvPr/>
        </p:nvGrpSpPr>
        <p:grpSpPr bwMode="auto">
          <a:xfrm>
            <a:off x="1884363" y="2940050"/>
            <a:ext cx="1087437" cy="1905000"/>
            <a:chOff x="3667126" y="2509838"/>
            <a:chExt cx="1379538" cy="2416175"/>
          </a:xfrm>
        </p:grpSpPr>
        <p:sp>
          <p:nvSpPr>
            <p:cNvPr id="20" name="Freeform 8"/>
            <p:cNvSpPr>
              <a:spLocks/>
            </p:cNvSpPr>
            <p:nvPr/>
          </p:nvSpPr>
          <p:spPr bwMode="auto">
            <a:xfrm>
              <a:off x="3667126" y="2509838"/>
              <a:ext cx="1379538" cy="2416175"/>
            </a:xfrm>
            <a:custGeom>
              <a:avLst/>
              <a:gdLst/>
              <a:ahLst/>
              <a:cxnLst>
                <a:cxn ang="0">
                  <a:pos x="370" y="495"/>
                </a:cxn>
                <a:cxn ang="0">
                  <a:pos x="370" y="152"/>
                </a:cxn>
                <a:cxn ang="0">
                  <a:pos x="185" y="0"/>
                </a:cxn>
                <a:cxn ang="0">
                  <a:pos x="0" y="152"/>
                </a:cxn>
                <a:cxn ang="0">
                  <a:pos x="0" y="495"/>
                </a:cxn>
                <a:cxn ang="0">
                  <a:pos x="185" y="648"/>
                </a:cxn>
                <a:cxn ang="0">
                  <a:pos x="370" y="495"/>
                </a:cxn>
              </a:cxnLst>
              <a:rect l="0" t="0" r="r" b="b"/>
              <a:pathLst>
                <a:path w="370" h="648">
                  <a:moveTo>
                    <a:pt x="370" y="495"/>
                  </a:moveTo>
                  <a:cubicBezTo>
                    <a:pt x="370" y="152"/>
                    <a:pt x="370" y="152"/>
                    <a:pt x="370" y="152"/>
                  </a:cubicBezTo>
                  <a:cubicBezTo>
                    <a:pt x="370" y="64"/>
                    <a:pt x="287" y="0"/>
                    <a:pt x="185" y="0"/>
                  </a:cubicBezTo>
                  <a:cubicBezTo>
                    <a:pt x="82" y="0"/>
                    <a:pt x="0" y="64"/>
                    <a:pt x="0" y="152"/>
                  </a:cubicBezTo>
                  <a:cubicBezTo>
                    <a:pt x="0" y="495"/>
                    <a:pt x="0" y="495"/>
                    <a:pt x="0" y="495"/>
                  </a:cubicBezTo>
                  <a:cubicBezTo>
                    <a:pt x="0" y="583"/>
                    <a:pt x="82" y="648"/>
                    <a:pt x="185" y="648"/>
                  </a:cubicBezTo>
                  <a:cubicBezTo>
                    <a:pt x="287" y="648"/>
                    <a:pt x="370" y="583"/>
                    <a:pt x="370" y="495"/>
                  </a:cubicBezTo>
                  <a:close/>
                </a:path>
              </a:pathLst>
            </a:custGeom>
            <a:solidFill>
              <a:srgbClr val="093667"/>
            </a:solidFill>
            <a:ln w="9525" cap="flat" cmpd="sng" algn="ctr">
              <a:solidFill>
                <a:srgbClr val="013253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lIns="82124" tIns="41061" rIns="82124" bIns="41061" anchor="ctr"/>
            <a:lstStyle/>
            <a:p>
              <a:pPr algn="ctr" defTabSz="814388">
                <a:lnSpc>
                  <a:spcPct val="90000"/>
                </a:lnSpc>
                <a:defRPr/>
              </a:pPr>
              <a:endParaRPr lang="en-US" sz="2400" dirty="0">
                <a:latin typeface="Arial" charset="0"/>
              </a:endParaRPr>
            </a:p>
          </p:txBody>
        </p:sp>
        <p:sp>
          <p:nvSpPr>
            <p:cNvPr id="21" name="Freeform 14"/>
            <p:cNvSpPr>
              <a:spLocks/>
            </p:cNvSpPr>
            <p:nvPr/>
          </p:nvSpPr>
          <p:spPr bwMode="auto">
            <a:xfrm>
              <a:off x="3667126" y="3027363"/>
              <a:ext cx="1379538" cy="1898650"/>
            </a:xfrm>
            <a:custGeom>
              <a:avLst/>
              <a:gdLst>
                <a:gd name="T0" fmla="*/ 0 w 370"/>
                <a:gd name="T1" fmla="*/ 369 h 509"/>
                <a:gd name="T2" fmla="*/ 185 w 370"/>
                <a:gd name="T3" fmla="*/ 509 h 509"/>
                <a:gd name="T4" fmla="*/ 370 w 370"/>
                <a:gd name="T5" fmla="*/ 356 h 509"/>
                <a:gd name="T6" fmla="*/ 370 w 370"/>
                <a:gd name="T7" fmla="*/ 13 h 509"/>
                <a:gd name="T8" fmla="*/ 369 w 370"/>
                <a:gd name="T9" fmla="*/ 0 h 509"/>
                <a:gd name="T10" fmla="*/ 0 w 370"/>
                <a:gd name="T11" fmla="*/ 369 h 5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70" h="509">
                  <a:moveTo>
                    <a:pt x="0" y="369"/>
                  </a:moveTo>
                  <a:cubicBezTo>
                    <a:pt x="8" y="451"/>
                    <a:pt x="88" y="509"/>
                    <a:pt x="185" y="509"/>
                  </a:cubicBezTo>
                  <a:cubicBezTo>
                    <a:pt x="287" y="509"/>
                    <a:pt x="370" y="444"/>
                    <a:pt x="370" y="356"/>
                  </a:cubicBezTo>
                  <a:cubicBezTo>
                    <a:pt x="370" y="13"/>
                    <a:pt x="370" y="13"/>
                    <a:pt x="370" y="13"/>
                  </a:cubicBezTo>
                  <a:cubicBezTo>
                    <a:pt x="370" y="9"/>
                    <a:pt x="370" y="5"/>
                    <a:pt x="369" y="0"/>
                  </a:cubicBezTo>
                  <a:lnTo>
                    <a:pt x="0" y="369"/>
                  </a:lnTo>
                  <a:close/>
                </a:path>
              </a:pathLst>
            </a:custGeom>
            <a:gradFill rotWithShape="1">
              <a:gsLst>
                <a:gs pos="0">
                  <a:srgbClr val="000C16">
                    <a:alpha val="34901"/>
                  </a:srgb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</p:grpSp>
      <p:grpSp>
        <p:nvGrpSpPr>
          <p:cNvPr id="25" name="Group 49"/>
          <p:cNvGrpSpPr>
            <a:grpSpLocks/>
          </p:cNvGrpSpPr>
          <p:nvPr/>
        </p:nvGrpSpPr>
        <p:grpSpPr bwMode="auto">
          <a:xfrm>
            <a:off x="3700463" y="2944812"/>
            <a:ext cx="1087437" cy="1905000"/>
            <a:chOff x="3667126" y="2509838"/>
            <a:chExt cx="1379538" cy="2416175"/>
          </a:xfrm>
        </p:grpSpPr>
        <p:sp>
          <p:nvSpPr>
            <p:cNvPr id="26" name="Freeform 8"/>
            <p:cNvSpPr>
              <a:spLocks/>
            </p:cNvSpPr>
            <p:nvPr/>
          </p:nvSpPr>
          <p:spPr bwMode="auto">
            <a:xfrm>
              <a:off x="3667126" y="2509838"/>
              <a:ext cx="1379538" cy="2416175"/>
            </a:xfrm>
            <a:custGeom>
              <a:avLst/>
              <a:gdLst/>
              <a:ahLst/>
              <a:cxnLst>
                <a:cxn ang="0">
                  <a:pos x="370" y="495"/>
                </a:cxn>
                <a:cxn ang="0">
                  <a:pos x="370" y="152"/>
                </a:cxn>
                <a:cxn ang="0">
                  <a:pos x="185" y="0"/>
                </a:cxn>
                <a:cxn ang="0">
                  <a:pos x="0" y="152"/>
                </a:cxn>
                <a:cxn ang="0">
                  <a:pos x="0" y="495"/>
                </a:cxn>
                <a:cxn ang="0">
                  <a:pos x="185" y="648"/>
                </a:cxn>
                <a:cxn ang="0">
                  <a:pos x="370" y="495"/>
                </a:cxn>
              </a:cxnLst>
              <a:rect l="0" t="0" r="r" b="b"/>
              <a:pathLst>
                <a:path w="370" h="648">
                  <a:moveTo>
                    <a:pt x="370" y="495"/>
                  </a:moveTo>
                  <a:cubicBezTo>
                    <a:pt x="370" y="152"/>
                    <a:pt x="370" y="152"/>
                    <a:pt x="370" y="152"/>
                  </a:cubicBezTo>
                  <a:cubicBezTo>
                    <a:pt x="370" y="64"/>
                    <a:pt x="287" y="0"/>
                    <a:pt x="185" y="0"/>
                  </a:cubicBezTo>
                  <a:cubicBezTo>
                    <a:pt x="82" y="0"/>
                    <a:pt x="0" y="64"/>
                    <a:pt x="0" y="152"/>
                  </a:cubicBezTo>
                  <a:cubicBezTo>
                    <a:pt x="0" y="495"/>
                    <a:pt x="0" y="495"/>
                    <a:pt x="0" y="495"/>
                  </a:cubicBezTo>
                  <a:cubicBezTo>
                    <a:pt x="0" y="583"/>
                    <a:pt x="82" y="648"/>
                    <a:pt x="185" y="648"/>
                  </a:cubicBezTo>
                  <a:cubicBezTo>
                    <a:pt x="287" y="648"/>
                    <a:pt x="370" y="583"/>
                    <a:pt x="370" y="495"/>
                  </a:cubicBezTo>
                  <a:close/>
                </a:path>
              </a:pathLst>
            </a:custGeom>
            <a:solidFill>
              <a:srgbClr val="093667"/>
            </a:solidFill>
            <a:ln w="9525" cap="flat" cmpd="sng" algn="ctr">
              <a:solidFill>
                <a:srgbClr val="013253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lIns="82124" tIns="41061" rIns="82124" bIns="41061" anchor="ctr"/>
            <a:lstStyle/>
            <a:p>
              <a:pPr algn="ctr" defTabSz="814388">
                <a:lnSpc>
                  <a:spcPct val="90000"/>
                </a:lnSpc>
                <a:defRPr/>
              </a:pPr>
              <a:endParaRPr lang="en-US" sz="2400" dirty="0">
                <a:latin typeface="Arial" charset="0"/>
              </a:endParaRPr>
            </a:p>
          </p:txBody>
        </p:sp>
        <p:sp>
          <p:nvSpPr>
            <p:cNvPr id="27" name="Freeform 14"/>
            <p:cNvSpPr>
              <a:spLocks/>
            </p:cNvSpPr>
            <p:nvPr/>
          </p:nvSpPr>
          <p:spPr bwMode="auto">
            <a:xfrm>
              <a:off x="3667126" y="3027363"/>
              <a:ext cx="1379538" cy="1898650"/>
            </a:xfrm>
            <a:custGeom>
              <a:avLst/>
              <a:gdLst>
                <a:gd name="T0" fmla="*/ 0 w 370"/>
                <a:gd name="T1" fmla="*/ 369 h 509"/>
                <a:gd name="T2" fmla="*/ 185 w 370"/>
                <a:gd name="T3" fmla="*/ 509 h 509"/>
                <a:gd name="T4" fmla="*/ 370 w 370"/>
                <a:gd name="T5" fmla="*/ 356 h 509"/>
                <a:gd name="T6" fmla="*/ 370 w 370"/>
                <a:gd name="T7" fmla="*/ 13 h 509"/>
                <a:gd name="T8" fmla="*/ 369 w 370"/>
                <a:gd name="T9" fmla="*/ 0 h 509"/>
                <a:gd name="T10" fmla="*/ 0 w 370"/>
                <a:gd name="T11" fmla="*/ 369 h 5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70" h="509">
                  <a:moveTo>
                    <a:pt x="0" y="369"/>
                  </a:moveTo>
                  <a:cubicBezTo>
                    <a:pt x="8" y="451"/>
                    <a:pt x="88" y="509"/>
                    <a:pt x="185" y="509"/>
                  </a:cubicBezTo>
                  <a:cubicBezTo>
                    <a:pt x="287" y="509"/>
                    <a:pt x="370" y="444"/>
                    <a:pt x="370" y="356"/>
                  </a:cubicBezTo>
                  <a:cubicBezTo>
                    <a:pt x="370" y="13"/>
                    <a:pt x="370" y="13"/>
                    <a:pt x="370" y="13"/>
                  </a:cubicBezTo>
                  <a:cubicBezTo>
                    <a:pt x="370" y="9"/>
                    <a:pt x="370" y="5"/>
                    <a:pt x="369" y="0"/>
                  </a:cubicBezTo>
                  <a:lnTo>
                    <a:pt x="0" y="369"/>
                  </a:lnTo>
                  <a:close/>
                </a:path>
              </a:pathLst>
            </a:custGeom>
            <a:gradFill rotWithShape="1">
              <a:gsLst>
                <a:gs pos="0">
                  <a:srgbClr val="000C16">
                    <a:alpha val="34901"/>
                  </a:srgb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4657725" y="3351213"/>
            <a:ext cx="1024932" cy="1028700"/>
            <a:chOff x="4953000" y="3365500"/>
            <a:chExt cx="1024932" cy="1028700"/>
          </a:xfrm>
        </p:grpSpPr>
        <p:sp>
          <p:nvSpPr>
            <p:cNvPr id="29" name="Прямоугольник 28"/>
            <p:cNvSpPr/>
            <p:nvPr/>
          </p:nvSpPr>
          <p:spPr>
            <a:xfrm>
              <a:off x="5226050" y="3505200"/>
              <a:ext cx="436681" cy="7310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8438" name="Picture 6" descr="C:\Users\Вячеслав\Downloads\kisspng-telephone-accademia-insegnanti-di-ballo-a-s-c-dan-5aecef3e6276e5.7087462815254771824033.png"/>
            <p:cNvPicPr>
              <a:picLocks noChangeAspect="1" noChangeArrowheads="1"/>
            </p:cNvPicPr>
            <p:nvPr/>
          </p:nvPicPr>
          <p:blipFill>
            <a:blip r:embed="rId3"/>
            <a:srcRect l="5969" t="11754" r="8584" b="5968"/>
            <a:stretch>
              <a:fillRect/>
            </a:stretch>
          </p:blipFill>
          <p:spPr bwMode="auto">
            <a:xfrm>
              <a:off x="4953000" y="3365500"/>
              <a:ext cx="1024932" cy="1028700"/>
            </a:xfrm>
            <a:prstGeom prst="rect">
              <a:avLst/>
            </a:prstGeom>
            <a:noFill/>
          </p:spPr>
        </p:pic>
      </p:grpSp>
      <p:grpSp>
        <p:nvGrpSpPr>
          <p:cNvPr id="33" name="Группа 32"/>
          <p:cNvGrpSpPr/>
          <p:nvPr/>
        </p:nvGrpSpPr>
        <p:grpSpPr>
          <a:xfrm>
            <a:off x="2877318" y="3196801"/>
            <a:ext cx="1012825" cy="1390333"/>
            <a:chOff x="2920181" y="3225376"/>
            <a:chExt cx="1012825" cy="1390333"/>
          </a:xfrm>
        </p:grpSpPr>
        <p:sp>
          <p:nvSpPr>
            <p:cNvPr id="32" name="Прямоугольник 31"/>
            <p:cNvSpPr/>
            <p:nvPr/>
          </p:nvSpPr>
          <p:spPr>
            <a:xfrm>
              <a:off x="3071813" y="3257550"/>
              <a:ext cx="560387" cy="1233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8439" name="Picture 7" descr="C:\Users\Вячеслав\Downloads\kisspng-iphone-x-mobile-app-handheld-devices-smartphone-po-5b818cc75d6c09.5000860515352168393827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20181" y="3225376"/>
              <a:ext cx="1012825" cy="139033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graphicFrame>
        <p:nvGraphicFramePr>
          <p:cNvPr id="35" name="Схема 34"/>
          <p:cNvGraphicFramePr/>
          <p:nvPr/>
        </p:nvGraphicFramePr>
        <p:xfrm>
          <a:off x="1861228" y="3132307"/>
          <a:ext cx="1251624" cy="629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2008552" y="3688897"/>
            <a:ext cx="953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>
                <a:solidFill>
                  <a:schemeClr val="bg1"/>
                </a:solidFill>
                <a:latin typeface="Roboto" charset="0"/>
                <a:ea typeface="Roboto" charset="0"/>
              </a:rPr>
              <a:t>Передача параметров с датчиков на устройство</a:t>
            </a:r>
          </a:p>
        </p:txBody>
      </p:sp>
      <p:pic>
        <p:nvPicPr>
          <p:cNvPr id="37" name="Picture 2" descr="https://www.novusark.com/img/bg-img/server.gif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459268" y="3394854"/>
            <a:ext cx="990600" cy="990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38" name="Group 51"/>
          <p:cNvGrpSpPr>
            <a:grpSpLocks/>
          </p:cNvGrpSpPr>
          <p:nvPr/>
        </p:nvGrpSpPr>
        <p:grpSpPr bwMode="auto">
          <a:xfrm rot="5400000">
            <a:off x="7476111" y="3852191"/>
            <a:ext cx="331991" cy="941522"/>
            <a:chOff x="6904038" y="2509838"/>
            <a:chExt cx="1379538" cy="2416175"/>
          </a:xfrm>
        </p:grpSpPr>
        <p:sp>
          <p:nvSpPr>
            <p:cNvPr id="39" name="Freeform 10"/>
            <p:cNvSpPr>
              <a:spLocks/>
            </p:cNvSpPr>
            <p:nvPr/>
          </p:nvSpPr>
          <p:spPr bwMode="auto">
            <a:xfrm>
              <a:off x="6904038" y="2509838"/>
              <a:ext cx="1379538" cy="2416175"/>
            </a:xfrm>
            <a:custGeom>
              <a:avLst/>
              <a:gdLst/>
              <a:ahLst/>
              <a:cxnLst>
                <a:cxn ang="0">
                  <a:pos x="370" y="495"/>
                </a:cxn>
                <a:cxn ang="0">
                  <a:pos x="370" y="152"/>
                </a:cxn>
                <a:cxn ang="0">
                  <a:pos x="185" y="0"/>
                </a:cxn>
                <a:cxn ang="0">
                  <a:pos x="0" y="152"/>
                </a:cxn>
                <a:cxn ang="0">
                  <a:pos x="0" y="495"/>
                </a:cxn>
                <a:cxn ang="0">
                  <a:pos x="185" y="648"/>
                </a:cxn>
                <a:cxn ang="0">
                  <a:pos x="370" y="495"/>
                </a:cxn>
              </a:cxnLst>
              <a:rect l="0" t="0" r="r" b="b"/>
              <a:pathLst>
                <a:path w="370" h="648">
                  <a:moveTo>
                    <a:pt x="370" y="495"/>
                  </a:moveTo>
                  <a:cubicBezTo>
                    <a:pt x="370" y="152"/>
                    <a:pt x="370" y="152"/>
                    <a:pt x="370" y="152"/>
                  </a:cubicBezTo>
                  <a:cubicBezTo>
                    <a:pt x="370" y="64"/>
                    <a:pt x="287" y="0"/>
                    <a:pt x="185" y="0"/>
                  </a:cubicBezTo>
                  <a:cubicBezTo>
                    <a:pt x="83" y="0"/>
                    <a:pt x="0" y="64"/>
                    <a:pt x="0" y="152"/>
                  </a:cubicBezTo>
                  <a:cubicBezTo>
                    <a:pt x="0" y="495"/>
                    <a:pt x="0" y="495"/>
                    <a:pt x="0" y="495"/>
                  </a:cubicBezTo>
                  <a:cubicBezTo>
                    <a:pt x="0" y="583"/>
                    <a:pt x="83" y="648"/>
                    <a:pt x="185" y="648"/>
                  </a:cubicBezTo>
                  <a:cubicBezTo>
                    <a:pt x="287" y="648"/>
                    <a:pt x="370" y="583"/>
                    <a:pt x="370" y="495"/>
                  </a:cubicBezTo>
                  <a:close/>
                </a:path>
              </a:pathLst>
            </a:custGeom>
            <a:solidFill>
              <a:srgbClr val="0199A1"/>
            </a:solidFill>
            <a:ln w="9525" cap="flat" cmpd="sng" algn="ctr">
              <a:solidFill>
                <a:srgbClr val="048C89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lIns="82124" tIns="41061" rIns="82124" bIns="41061" anchor="ctr"/>
            <a:lstStyle/>
            <a:p>
              <a:pPr algn="ctr" defTabSz="814388">
                <a:lnSpc>
                  <a:spcPct val="90000"/>
                </a:lnSpc>
                <a:defRPr/>
              </a:pPr>
              <a:endParaRPr lang="en-US" sz="2400" dirty="0">
                <a:latin typeface="Arial" charset="0"/>
              </a:endParaRPr>
            </a:p>
          </p:txBody>
        </p:sp>
        <p:sp>
          <p:nvSpPr>
            <p:cNvPr id="40" name="Freeform 16"/>
            <p:cNvSpPr>
              <a:spLocks/>
            </p:cNvSpPr>
            <p:nvPr/>
          </p:nvSpPr>
          <p:spPr bwMode="auto">
            <a:xfrm>
              <a:off x="6904038" y="3027362"/>
              <a:ext cx="1379538" cy="1898651"/>
            </a:xfrm>
            <a:custGeom>
              <a:avLst/>
              <a:gdLst>
                <a:gd name="T0" fmla="*/ 0 w 370"/>
                <a:gd name="T1" fmla="*/ 369 h 509"/>
                <a:gd name="T2" fmla="*/ 185 w 370"/>
                <a:gd name="T3" fmla="*/ 509 h 509"/>
                <a:gd name="T4" fmla="*/ 370 w 370"/>
                <a:gd name="T5" fmla="*/ 356 h 509"/>
                <a:gd name="T6" fmla="*/ 370 w 370"/>
                <a:gd name="T7" fmla="*/ 13 h 509"/>
                <a:gd name="T8" fmla="*/ 370 w 370"/>
                <a:gd name="T9" fmla="*/ 0 h 509"/>
                <a:gd name="T10" fmla="*/ 0 w 370"/>
                <a:gd name="T11" fmla="*/ 369 h 5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70" h="509">
                  <a:moveTo>
                    <a:pt x="0" y="369"/>
                  </a:moveTo>
                  <a:cubicBezTo>
                    <a:pt x="8" y="451"/>
                    <a:pt x="88" y="509"/>
                    <a:pt x="185" y="509"/>
                  </a:cubicBezTo>
                  <a:cubicBezTo>
                    <a:pt x="287" y="509"/>
                    <a:pt x="370" y="444"/>
                    <a:pt x="370" y="356"/>
                  </a:cubicBezTo>
                  <a:cubicBezTo>
                    <a:pt x="370" y="13"/>
                    <a:pt x="370" y="13"/>
                    <a:pt x="370" y="13"/>
                  </a:cubicBezTo>
                  <a:cubicBezTo>
                    <a:pt x="370" y="9"/>
                    <a:pt x="370" y="5"/>
                    <a:pt x="370" y="0"/>
                  </a:cubicBezTo>
                  <a:lnTo>
                    <a:pt x="0" y="369"/>
                  </a:lnTo>
                  <a:close/>
                </a:path>
              </a:pathLst>
            </a:custGeom>
            <a:gradFill rotWithShape="1">
              <a:gsLst>
                <a:gs pos="0">
                  <a:srgbClr val="01315D">
                    <a:alpha val="2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</p:grpSp>
      <p:grpSp>
        <p:nvGrpSpPr>
          <p:cNvPr id="41" name="Group 51"/>
          <p:cNvGrpSpPr>
            <a:grpSpLocks/>
          </p:cNvGrpSpPr>
          <p:nvPr/>
        </p:nvGrpSpPr>
        <p:grpSpPr bwMode="auto">
          <a:xfrm rot="5400000">
            <a:off x="7440444" y="3148557"/>
            <a:ext cx="331991" cy="941522"/>
            <a:chOff x="6904038" y="2509838"/>
            <a:chExt cx="1379538" cy="2416175"/>
          </a:xfrm>
        </p:grpSpPr>
        <p:sp>
          <p:nvSpPr>
            <p:cNvPr id="42" name="Freeform 10"/>
            <p:cNvSpPr>
              <a:spLocks/>
            </p:cNvSpPr>
            <p:nvPr/>
          </p:nvSpPr>
          <p:spPr bwMode="auto">
            <a:xfrm>
              <a:off x="6904038" y="2509838"/>
              <a:ext cx="1379538" cy="2416175"/>
            </a:xfrm>
            <a:custGeom>
              <a:avLst/>
              <a:gdLst/>
              <a:ahLst/>
              <a:cxnLst>
                <a:cxn ang="0">
                  <a:pos x="370" y="495"/>
                </a:cxn>
                <a:cxn ang="0">
                  <a:pos x="370" y="152"/>
                </a:cxn>
                <a:cxn ang="0">
                  <a:pos x="185" y="0"/>
                </a:cxn>
                <a:cxn ang="0">
                  <a:pos x="0" y="152"/>
                </a:cxn>
                <a:cxn ang="0">
                  <a:pos x="0" y="495"/>
                </a:cxn>
                <a:cxn ang="0">
                  <a:pos x="185" y="648"/>
                </a:cxn>
                <a:cxn ang="0">
                  <a:pos x="370" y="495"/>
                </a:cxn>
              </a:cxnLst>
              <a:rect l="0" t="0" r="r" b="b"/>
              <a:pathLst>
                <a:path w="370" h="648">
                  <a:moveTo>
                    <a:pt x="370" y="495"/>
                  </a:moveTo>
                  <a:cubicBezTo>
                    <a:pt x="370" y="152"/>
                    <a:pt x="370" y="152"/>
                    <a:pt x="370" y="152"/>
                  </a:cubicBezTo>
                  <a:cubicBezTo>
                    <a:pt x="370" y="64"/>
                    <a:pt x="287" y="0"/>
                    <a:pt x="185" y="0"/>
                  </a:cubicBezTo>
                  <a:cubicBezTo>
                    <a:pt x="83" y="0"/>
                    <a:pt x="0" y="64"/>
                    <a:pt x="0" y="152"/>
                  </a:cubicBezTo>
                  <a:cubicBezTo>
                    <a:pt x="0" y="495"/>
                    <a:pt x="0" y="495"/>
                    <a:pt x="0" y="495"/>
                  </a:cubicBezTo>
                  <a:cubicBezTo>
                    <a:pt x="0" y="583"/>
                    <a:pt x="83" y="648"/>
                    <a:pt x="185" y="648"/>
                  </a:cubicBezTo>
                  <a:cubicBezTo>
                    <a:pt x="287" y="648"/>
                    <a:pt x="370" y="583"/>
                    <a:pt x="370" y="495"/>
                  </a:cubicBezTo>
                  <a:close/>
                </a:path>
              </a:pathLst>
            </a:custGeom>
            <a:solidFill>
              <a:srgbClr val="0199A1"/>
            </a:solidFill>
            <a:ln w="9525" cap="flat" cmpd="sng" algn="ctr">
              <a:solidFill>
                <a:srgbClr val="048C89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lIns="82124" tIns="41061" rIns="82124" bIns="41061" anchor="ctr"/>
            <a:lstStyle/>
            <a:p>
              <a:pPr algn="ctr" defTabSz="814388">
                <a:lnSpc>
                  <a:spcPct val="90000"/>
                </a:lnSpc>
                <a:defRPr/>
              </a:pPr>
              <a:endParaRPr lang="en-US" sz="2400" dirty="0">
                <a:latin typeface="Arial" charset="0"/>
              </a:endParaRPr>
            </a:p>
          </p:txBody>
        </p:sp>
        <p:sp>
          <p:nvSpPr>
            <p:cNvPr id="43" name="Freeform 16"/>
            <p:cNvSpPr>
              <a:spLocks/>
            </p:cNvSpPr>
            <p:nvPr/>
          </p:nvSpPr>
          <p:spPr bwMode="auto">
            <a:xfrm>
              <a:off x="6904038" y="3027362"/>
              <a:ext cx="1379538" cy="1898651"/>
            </a:xfrm>
            <a:custGeom>
              <a:avLst/>
              <a:gdLst>
                <a:gd name="T0" fmla="*/ 0 w 370"/>
                <a:gd name="T1" fmla="*/ 369 h 509"/>
                <a:gd name="T2" fmla="*/ 185 w 370"/>
                <a:gd name="T3" fmla="*/ 509 h 509"/>
                <a:gd name="T4" fmla="*/ 370 w 370"/>
                <a:gd name="T5" fmla="*/ 356 h 509"/>
                <a:gd name="T6" fmla="*/ 370 w 370"/>
                <a:gd name="T7" fmla="*/ 13 h 509"/>
                <a:gd name="T8" fmla="*/ 370 w 370"/>
                <a:gd name="T9" fmla="*/ 0 h 509"/>
                <a:gd name="T10" fmla="*/ 0 w 370"/>
                <a:gd name="T11" fmla="*/ 369 h 5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70" h="509">
                  <a:moveTo>
                    <a:pt x="0" y="369"/>
                  </a:moveTo>
                  <a:cubicBezTo>
                    <a:pt x="8" y="451"/>
                    <a:pt x="88" y="509"/>
                    <a:pt x="185" y="509"/>
                  </a:cubicBezTo>
                  <a:cubicBezTo>
                    <a:pt x="287" y="509"/>
                    <a:pt x="370" y="444"/>
                    <a:pt x="370" y="356"/>
                  </a:cubicBezTo>
                  <a:cubicBezTo>
                    <a:pt x="370" y="13"/>
                    <a:pt x="370" y="13"/>
                    <a:pt x="370" y="13"/>
                  </a:cubicBezTo>
                  <a:cubicBezTo>
                    <a:pt x="370" y="9"/>
                    <a:pt x="370" y="5"/>
                    <a:pt x="370" y="0"/>
                  </a:cubicBezTo>
                  <a:lnTo>
                    <a:pt x="0" y="369"/>
                  </a:lnTo>
                  <a:close/>
                </a:path>
              </a:pathLst>
            </a:custGeom>
            <a:gradFill rotWithShape="1">
              <a:gsLst>
                <a:gs pos="0">
                  <a:srgbClr val="01315D">
                    <a:alpha val="2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7256834" y="3482502"/>
            <a:ext cx="7168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Сервер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214680" y="4205591"/>
            <a:ext cx="8739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chemeClr val="bg1"/>
                </a:solidFill>
              </a:rPr>
              <a:t>База данных</a:t>
            </a:r>
          </a:p>
        </p:txBody>
      </p:sp>
      <p:grpSp>
        <p:nvGrpSpPr>
          <p:cNvPr id="46" name="Group 51"/>
          <p:cNvGrpSpPr>
            <a:grpSpLocks/>
          </p:cNvGrpSpPr>
          <p:nvPr/>
        </p:nvGrpSpPr>
        <p:grpSpPr bwMode="auto">
          <a:xfrm rot="5400000">
            <a:off x="5027984" y="2830786"/>
            <a:ext cx="331991" cy="941522"/>
            <a:chOff x="6904038" y="2509838"/>
            <a:chExt cx="1379538" cy="2416175"/>
          </a:xfrm>
        </p:grpSpPr>
        <p:sp>
          <p:nvSpPr>
            <p:cNvPr id="47" name="Freeform 10"/>
            <p:cNvSpPr>
              <a:spLocks/>
            </p:cNvSpPr>
            <p:nvPr/>
          </p:nvSpPr>
          <p:spPr bwMode="auto">
            <a:xfrm>
              <a:off x="6904038" y="2509838"/>
              <a:ext cx="1379538" cy="2416175"/>
            </a:xfrm>
            <a:custGeom>
              <a:avLst/>
              <a:gdLst/>
              <a:ahLst/>
              <a:cxnLst>
                <a:cxn ang="0">
                  <a:pos x="370" y="495"/>
                </a:cxn>
                <a:cxn ang="0">
                  <a:pos x="370" y="152"/>
                </a:cxn>
                <a:cxn ang="0">
                  <a:pos x="185" y="0"/>
                </a:cxn>
                <a:cxn ang="0">
                  <a:pos x="0" y="152"/>
                </a:cxn>
                <a:cxn ang="0">
                  <a:pos x="0" y="495"/>
                </a:cxn>
                <a:cxn ang="0">
                  <a:pos x="185" y="648"/>
                </a:cxn>
                <a:cxn ang="0">
                  <a:pos x="370" y="495"/>
                </a:cxn>
              </a:cxnLst>
              <a:rect l="0" t="0" r="r" b="b"/>
              <a:pathLst>
                <a:path w="370" h="648">
                  <a:moveTo>
                    <a:pt x="370" y="495"/>
                  </a:moveTo>
                  <a:cubicBezTo>
                    <a:pt x="370" y="152"/>
                    <a:pt x="370" y="152"/>
                    <a:pt x="370" y="152"/>
                  </a:cubicBezTo>
                  <a:cubicBezTo>
                    <a:pt x="370" y="64"/>
                    <a:pt x="287" y="0"/>
                    <a:pt x="185" y="0"/>
                  </a:cubicBezTo>
                  <a:cubicBezTo>
                    <a:pt x="83" y="0"/>
                    <a:pt x="0" y="64"/>
                    <a:pt x="0" y="152"/>
                  </a:cubicBezTo>
                  <a:cubicBezTo>
                    <a:pt x="0" y="495"/>
                    <a:pt x="0" y="495"/>
                    <a:pt x="0" y="495"/>
                  </a:cubicBezTo>
                  <a:cubicBezTo>
                    <a:pt x="0" y="583"/>
                    <a:pt x="83" y="648"/>
                    <a:pt x="185" y="648"/>
                  </a:cubicBezTo>
                  <a:cubicBezTo>
                    <a:pt x="287" y="648"/>
                    <a:pt x="370" y="583"/>
                    <a:pt x="370" y="495"/>
                  </a:cubicBezTo>
                  <a:close/>
                </a:path>
              </a:pathLst>
            </a:custGeom>
            <a:solidFill>
              <a:srgbClr val="0199A1"/>
            </a:solidFill>
            <a:ln w="9525" cap="flat" cmpd="sng" algn="ctr">
              <a:solidFill>
                <a:srgbClr val="048C89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lIns="82124" tIns="41061" rIns="82124" bIns="41061" anchor="ctr"/>
            <a:lstStyle/>
            <a:p>
              <a:pPr algn="ctr" defTabSz="814388">
                <a:lnSpc>
                  <a:spcPct val="90000"/>
                </a:lnSpc>
                <a:defRPr/>
              </a:pPr>
              <a:endParaRPr lang="en-US" sz="2400" dirty="0">
                <a:latin typeface="Arial" charset="0"/>
              </a:endParaRPr>
            </a:p>
          </p:txBody>
        </p:sp>
        <p:sp>
          <p:nvSpPr>
            <p:cNvPr id="48" name="Freeform 16"/>
            <p:cNvSpPr>
              <a:spLocks/>
            </p:cNvSpPr>
            <p:nvPr/>
          </p:nvSpPr>
          <p:spPr bwMode="auto">
            <a:xfrm>
              <a:off x="6904038" y="3027362"/>
              <a:ext cx="1379538" cy="1898651"/>
            </a:xfrm>
            <a:custGeom>
              <a:avLst/>
              <a:gdLst>
                <a:gd name="T0" fmla="*/ 0 w 370"/>
                <a:gd name="T1" fmla="*/ 369 h 509"/>
                <a:gd name="T2" fmla="*/ 185 w 370"/>
                <a:gd name="T3" fmla="*/ 509 h 509"/>
                <a:gd name="T4" fmla="*/ 370 w 370"/>
                <a:gd name="T5" fmla="*/ 356 h 509"/>
                <a:gd name="T6" fmla="*/ 370 w 370"/>
                <a:gd name="T7" fmla="*/ 13 h 509"/>
                <a:gd name="T8" fmla="*/ 370 w 370"/>
                <a:gd name="T9" fmla="*/ 0 h 509"/>
                <a:gd name="T10" fmla="*/ 0 w 370"/>
                <a:gd name="T11" fmla="*/ 369 h 5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70" h="509">
                  <a:moveTo>
                    <a:pt x="0" y="369"/>
                  </a:moveTo>
                  <a:cubicBezTo>
                    <a:pt x="8" y="451"/>
                    <a:pt x="88" y="509"/>
                    <a:pt x="185" y="509"/>
                  </a:cubicBezTo>
                  <a:cubicBezTo>
                    <a:pt x="287" y="509"/>
                    <a:pt x="370" y="444"/>
                    <a:pt x="370" y="356"/>
                  </a:cubicBezTo>
                  <a:cubicBezTo>
                    <a:pt x="370" y="13"/>
                    <a:pt x="370" y="13"/>
                    <a:pt x="370" y="13"/>
                  </a:cubicBezTo>
                  <a:cubicBezTo>
                    <a:pt x="370" y="9"/>
                    <a:pt x="370" y="5"/>
                    <a:pt x="370" y="0"/>
                  </a:cubicBezTo>
                  <a:lnTo>
                    <a:pt x="0" y="369"/>
                  </a:lnTo>
                  <a:close/>
                </a:path>
              </a:pathLst>
            </a:custGeom>
            <a:gradFill rotWithShape="1">
              <a:gsLst>
                <a:gs pos="0">
                  <a:srgbClr val="01315D">
                    <a:alpha val="2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4902741" y="3190671"/>
            <a:ext cx="56457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chemeClr val="bg1"/>
                </a:solidFill>
              </a:rPr>
              <a:t>Клиент</a:t>
            </a:r>
          </a:p>
        </p:txBody>
      </p:sp>
      <p:sp>
        <p:nvSpPr>
          <p:cNvPr id="50" name="Стрелка вправо 49"/>
          <p:cNvSpPr/>
          <p:nvPr/>
        </p:nvSpPr>
        <p:spPr>
          <a:xfrm>
            <a:off x="5450732" y="3960724"/>
            <a:ext cx="1251624" cy="464608"/>
          </a:xfrm>
          <a:prstGeom prst="rightArrow">
            <a:avLst>
              <a:gd name="adj1" fmla="val 38833"/>
              <a:gd name="adj2" fmla="val 52792"/>
            </a:avLst>
          </a:prstGeom>
          <a:solidFill>
            <a:schemeClr val="bg1"/>
          </a:solidFill>
          <a:ln>
            <a:solidFill>
              <a:schemeClr val="tx1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1" name="Стрелка вправо 50"/>
          <p:cNvSpPr/>
          <p:nvPr/>
        </p:nvSpPr>
        <p:spPr>
          <a:xfrm flipH="1">
            <a:off x="5379397" y="3411166"/>
            <a:ext cx="1251624" cy="398080"/>
          </a:xfrm>
          <a:prstGeom prst="rightArrow">
            <a:avLst>
              <a:gd name="adj1" fmla="val 40226"/>
              <a:gd name="adj2" fmla="val 50000"/>
            </a:avLst>
          </a:prstGeom>
          <a:solidFill>
            <a:schemeClr val="bg1"/>
          </a:solidFill>
          <a:ln>
            <a:solidFill>
              <a:schemeClr val="tx1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2" name="TextBox 51"/>
          <p:cNvSpPr txBox="1"/>
          <p:nvPr/>
        </p:nvSpPr>
        <p:spPr>
          <a:xfrm>
            <a:off x="5596646" y="4319081"/>
            <a:ext cx="8322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Эталон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574230" y="3656190"/>
            <a:ext cx="10791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b="1" dirty="0">
                <a:solidFill>
                  <a:schemeClr val="bg1"/>
                </a:solidFill>
              </a:rPr>
              <a:t>Защищенный </a:t>
            </a:r>
          </a:p>
          <a:p>
            <a:pPr algn="ctr"/>
            <a:r>
              <a:rPr lang="ru-RU" sz="1000" b="1" dirty="0">
                <a:solidFill>
                  <a:schemeClr val="bg1"/>
                </a:solidFill>
              </a:rPr>
              <a:t>канал связи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391681" y="3114261"/>
            <a:ext cx="139343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dirty="0">
                <a:solidFill>
                  <a:schemeClr val="bg1"/>
                </a:solidFill>
              </a:rPr>
              <a:t>Статистический анализ </a:t>
            </a:r>
          </a:p>
          <a:p>
            <a:pPr algn="ctr"/>
            <a:r>
              <a:rPr lang="ru-RU" sz="700" b="1" dirty="0">
                <a:solidFill>
                  <a:schemeClr val="bg1"/>
                </a:solidFill>
              </a:rPr>
              <a:t>биометрических характеристик</a:t>
            </a:r>
          </a:p>
        </p:txBody>
      </p:sp>
      <p:sp>
        <p:nvSpPr>
          <p:cNvPr id="55" name="Стрелка вправо 54"/>
          <p:cNvSpPr/>
          <p:nvPr/>
        </p:nvSpPr>
        <p:spPr>
          <a:xfrm>
            <a:off x="3575550" y="3927594"/>
            <a:ext cx="1251624" cy="464608"/>
          </a:xfrm>
          <a:prstGeom prst="rightArrow">
            <a:avLst>
              <a:gd name="adj1" fmla="val 38833"/>
              <a:gd name="adj2" fmla="val 52792"/>
            </a:avLst>
          </a:prstGeom>
          <a:solidFill>
            <a:schemeClr val="bg1"/>
          </a:solidFill>
          <a:ln>
            <a:solidFill>
              <a:schemeClr val="tx1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6" name="Стрелка вправо 55"/>
          <p:cNvSpPr/>
          <p:nvPr/>
        </p:nvSpPr>
        <p:spPr>
          <a:xfrm flipH="1">
            <a:off x="3537345" y="3351530"/>
            <a:ext cx="1251624" cy="398080"/>
          </a:xfrm>
          <a:prstGeom prst="rightArrow">
            <a:avLst>
              <a:gd name="adj1" fmla="val 40226"/>
              <a:gd name="adj2" fmla="val 50000"/>
            </a:avLst>
          </a:prstGeom>
          <a:solidFill>
            <a:schemeClr val="bg1"/>
          </a:solidFill>
          <a:ln>
            <a:solidFill>
              <a:schemeClr val="tx1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7" name="TextBox 56"/>
          <p:cNvSpPr txBox="1"/>
          <p:nvPr/>
        </p:nvSpPr>
        <p:spPr>
          <a:xfrm>
            <a:off x="3591340" y="3094384"/>
            <a:ext cx="126558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dirty="0">
                <a:solidFill>
                  <a:schemeClr val="bg1"/>
                </a:solidFill>
              </a:rPr>
              <a:t>Формирование решения об идентификации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609264" y="4260575"/>
            <a:ext cx="1214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dirty="0">
                <a:solidFill>
                  <a:schemeClr val="bg1"/>
                </a:solidFill>
              </a:rPr>
              <a:t>Передача собранных параметров</a:t>
            </a:r>
          </a:p>
        </p:txBody>
      </p:sp>
      <p:pic>
        <p:nvPicPr>
          <p:cNvPr id="59" name="Picture 3" descr="C:\Users\Вячеслав\Downloads\kisspng-computer-icons-portable-network-graphics-scalable-5c230ffbe838b7.0316697415458017239512.png">
            <a:extLst>
              <a:ext uri="{FF2B5EF4-FFF2-40B4-BE49-F238E27FC236}">
                <a16:creationId xmlns:a16="http://schemas.microsoft.com/office/drawing/2014/main" id="{7CBF31ED-1162-4E04-A090-3759FC8C9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95359" y="3435322"/>
            <a:ext cx="1209592" cy="12095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7383" y="707450"/>
            <a:ext cx="7038900" cy="914100"/>
          </a:xfrm>
        </p:spPr>
        <p:txBody>
          <a:bodyPr>
            <a:noAutofit/>
          </a:bodyPr>
          <a:lstStyle/>
          <a:p>
            <a:r>
              <a:rPr lang="ru-RU" sz="3200" dirty="0"/>
              <a:t>Описание работы системы</a:t>
            </a:r>
          </a:p>
        </p:txBody>
      </p:sp>
      <p:grpSp>
        <p:nvGrpSpPr>
          <p:cNvPr id="3" name="组合 14">
            <a:extLst>
              <a:ext uri="{FF2B5EF4-FFF2-40B4-BE49-F238E27FC236}">
                <a16:creationId xmlns:a16="http://schemas.microsoft.com/office/drawing/2014/main" id="{80C9735D-2B1B-4949-ABF3-C12A43A62A2B}"/>
              </a:ext>
            </a:extLst>
          </p:cNvPr>
          <p:cNvGrpSpPr/>
          <p:nvPr/>
        </p:nvGrpSpPr>
        <p:grpSpPr>
          <a:xfrm rot="3152971">
            <a:off x="2978467" y="1842037"/>
            <a:ext cx="3190159" cy="1244212"/>
            <a:chOff x="2482316" y="2299046"/>
            <a:chExt cx="4752528" cy="1940042"/>
          </a:xfrm>
        </p:grpSpPr>
        <p:sp>
          <p:nvSpPr>
            <p:cNvPr id="4" name="矩形 15">
              <a:extLst>
                <a:ext uri="{FF2B5EF4-FFF2-40B4-BE49-F238E27FC236}">
                  <a16:creationId xmlns:a16="http://schemas.microsoft.com/office/drawing/2014/main" id="{5F03064E-F9E5-4A40-A905-93F23D33D66A}"/>
                </a:ext>
              </a:extLst>
            </p:cNvPr>
            <p:cNvSpPr/>
            <p:nvPr/>
          </p:nvSpPr>
          <p:spPr>
            <a:xfrm>
              <a:off x="2482316" y="4221088"/>
              <a:ext cx="4752528" cy="18000"/>
            </a:xfrm>
            <a:prstGeom prst="rect">
              <a:avLst/>
            </a:prstGeom>
            <a:gradFill>
              <a:gsLst>
                <a:gs pos="49628">
                  <a:schemeClr val="tx1">
                    <a:lumMod val="65000"/>
                    <a:lumOff val="35000"/>
                  </a:schemeClr>
                </a:gs>
                <a:gs pos="200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3">
              <a:extLst>
                <a:ext uri="{FF2B5EF4-FFF2-40B4-BE49-F238E27FC236}">
                  <a16:creationId xmlns:a16="http://schemas.microsoft.com/office/drawing/2014/main" id="{ADBDFCCE-4CF9-4AB1-818C-EF6DAA524A18}"/>
                </a:ext>
              </a:extLst>
            </p:cNvPr>
            <p:cNvSpPr/>
            <p:nvPr/>
          </p:nvSpPr>
          <p:spPr>
            <a:xfrm>
              <a:off x="2626332" y="3933056"/>
              <a:ext cx="4464496" cy="291171"/>
            </a:xfrm>
            <a:custGeom>
              <a:avLst/>
              <a:gdLst/>
              <a:ahLst/>
              <a:cxnLst/>
              <a:rect l="l" t="t" r="r" b="b"/>
              <a:pathLst>
                <a:path w="5967726" h="372256">
                  <a:moveTo>
                    <a:pt x="2983863" y="0"/>
                  </a:moveTo>
                  <a:cubicBezTo>
                    <a:pt x="4505610" y="0"/>
                    <a:pt x="5763890" y="161740"/>
                    <a:pt x="5967726" y="372256"/>
                  </a:cubicBezTo>
                  <a:lnTo>
                    <a:pt x="0" y="372256"/>
                  </a:lnTo>
                  <a:cubicBezTo>
                    <a:pt x="203837" y="161740"/>
                    <a:pt x="1462116" y="0"/>
                    <a:pt x="2983863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50000"/>
                    <a:alpha val="27000"/>
                  </a:schemeClr>
                </a:gs>
                <a:gs pos="26000">
                  <a:schemeClr val="bg1">
                    <a:lumMod val="95000"/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" name="椭圆 6">
              <a:extLst>
                <a:ext uri="{FF2B5EF4-FFF2-40B4-BE49-F238E27FC236}">
                  <a16:creationId xmlns:a16="http://schemas.microsoft.com/office/drawing/2014/main" id="{583E80E3-7561-4F38-9B66-A72414587585}"/>
                </a:ext>
              </a:extLst>
            </p:cNvPr>
            <p:cNvSpPr/>
            <p:nvPr/>
          </p:nvSpPr>
          <p:spPr>
            <a:xfrm>
              <a:off x="3491880" y="2299046"/>
              <a:ext cx="2448272" cy="1925181"/>
            </a:xfrm>
            <a:custGeom>
              <a:avLst/>
              <a:gdLst/>
              <a:ahLst/>
              <a:cxnLst/>
              <a:rect l="l" t="t" r="r" b="b"/>
              <a:pathLst>
                <a:path w="2448272" h="1925181">
                  <a:moveTo>
                    <a:pt x="1224136" y="0"/>
                  </a:moveTo>
                  <a:cubicBezTo>
                    <a:pt x="1900208" y="0"/>
                    <a:pt x="2448272" y="548064"/>
                    <a:pt x="2448272" y="1224136"/>
                  </a:cubicBezTo>
                  <a:cubicBezTo>
                    <a:pt x="2448272" y="1485100"/>
                    <a:pt x="2366613" y="1726991"/>
                    <a:pt x="2226782" y="1925181"/>
                  </a:cubicBezTo>
                  <a:lnTo>
                    <a:pt x="221490" y="1925181"/>
                  </a:lnTo>
                  <a:cubicBezTo>
                    <a:pt x="81659" y="1726991"/>
                    <a:pt x="0" y="1485100"/>
                    <a:pt x="0" y="1224136"/>
                  </a:cubicBezTo>
                  <a:cubicBezTo>
                    <a:pt x="0" y="548064"/>
                    <a:pt x="548064" y="0"/>
                    <a:pt x="12241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6200000" sx="101000" sy="101000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9E44F59C-DCA9-4F7C-8FD3-8A2E9ACD308B}"/>
                </a:ext>
              </a:extLst>
            </p:cNvPr>
            <p:cNvSpPr/>
            <p:nvPr/>
          </p:nvSpPr>
          <p:spPr>
            <a:xfrm>
              <a:off x="3563888" y="2405560"/>
              <a:ext cx="2308825" cy="1815528"/>
            </a:xfrm>
            <a:custGeom>
              <a:avLst/>
              <a:gdLst/>
              <a:ahLst/>
              <a:cxnLst/>
              <a:rect l="l" t="t" r="r" b="b"/>
              <a:pathLst>
                <a:path w="2448272" h="1925181">
                  <a:moveTo>
                    <a:pt x="1224136" y="0"/>
                  </a:moveTo>
                  <a:cubicBezTo>
                    <a:pt x="1900208" y="0"/>
                    <a:pt x="2448272" y="548064"/>
                    <a:pt x="2448272" y="1224136"/>
                  </a:cubicBezTo>
                  <a:cubicBezTo>
                    <a:pt x="2448272" y="1485100"/>
                    <a:pt x="2366613" y="1726991"/>
                    <a:pt x="2226782" y="1925181"/>
                  </a:cubicBezTo>
                  <a:lnTo>
                    <a:pt x="221490" y="1925181"/>
                  </a:lnTo>
                  <a:cubicBezTo>
                    <a:pt x="81659" y="1726991"/>
                    <a:pt x="0" y="1485100"/>
                    <a:pt x="0" y="1224136"/>
                  </a:cubicBezTo>
                  <a:cubicBezTo>
                    <a:pt x="0" y="548064"/>
                    <a:pt x="548064" y="0"/>
                    <a:pt x="1224136" y="0"/>
                  </a:cubicBezTo>
                  <a:close/>
                </a:path>
              </a:pathLst>
            </a:custGeom>
            <a:solidFill>
              <a:srgbClr val="0099CC"/>
            </a:solidFill>
            <a:ln>
              <a:noFill/>
            </a:ln>
            <a:effectLst>
              <a:innerShdw blurRad="114300">
                <a:srgbClr val="7C3B06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19">
            <a:extLst>
              <a:ext uri="{FF2B5EF4-FFF2-40B4-BE49-F238E27FC236}">
                <a16:creationId xmlns:a16="http://schemas.microsoft.com/office/drawing/2014/main" id="{D788F95A-9DB5-47D7-88D6-59D187E444CE}"/>
              </a:ext>
            </a:extLst>
          </p:cNvPr>
          <p:cNvGrpSpPr/>
          <p:nvPr/>
        </p:nvGrpSpPr>
        <p:grpSpPr>
          <a:xfrm rot="3152971">
            <a:off x="1068618" y="1814753"/>
            <a:ext cx="3284240" cy="1294309"/>
            <a:chOff x="2482316" y="2299046"/>
            <a:chExt cx="4752528" cy="1940042"/>
          </a:xfrm>
        </p:grpSpPr>
        <p:sp>
          <p:nvSpPr>
            <p:cNvPr id="9" name="矩形 20">
              <a:extLst>
                <a:ext uri="{FF2B5EF4-FFF2-40B4-BE49-F238E27FC236}">
                  <a16:creationId xmlns:a16="http://schemas.microsoft.com/office/drawing/2014/main" id="{87ED89EB-7605-4FCC-816D-42A9A000BF71}"/>
                </a:ext>
              </a:extLst>
            </p:cNvPr>
            <p:cNvSpPr/>
            <p:nvPr/>
          </p:nvSpPr>
          <p:spPr>
            <a:xfrm>
              <a:off x="2482316" y="4221088"/>
              <a:ext cx="4752528" cy="18000"/>
            </a:xfrm>
            <a:prstGeom prst="rect">
              <a:avLst/>
            </a:prstGeom>
            <a:gradFill>
              <a:gsLst>
                <a:gs pos="49628">
                  <a:schemeClr val="tx1">
                    <a:lumMod val="65000"/>
                    <a:lumOff val="35000"/>
                  </a:schemeClr>
                </a:gs>
                <a:gs pos="200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3">
              <a:extLst>
                <a:ext uri="{FF2B5EF4-FFF2-40B4-BE49-F238E27FC236}">
                  <a16:creationId xmlns:a16="http://schemas.microsoft.com/office/drawing/2014/main" id="{2571EAE2-6141-434B-85C8-8DDA9CD45E9B}"/>
                </a:ext>
              </a:extLst>
            </p:cNvPr>
            <p:cNvSpPr/>
            <p:nvPr/>
          </p:nvSpPr>
          <p:spPr>
            <a:xfrm>
              <a:off x="2626332" y="3933056"/>
              <a:ext cx="4464496" cy="291171"/>
            </a:xfrm>
            <a:custGeom>
              <a:avLst/>
              <a:gdLst/>
              <a:ahLst/>
              <a:cxnLst/>
              <a:rect l="l" t="t" r="r" b="b"/>
              <a:pathLst>
                <a:path w="5967726" h="372256">
                  <a:moveTo>
                    <a:pt x="2983863" y="0"/>
                  </a:moveTo>
                  <a:cubicBezTo>
                    <a:pt x="4505610" y="0"/>
                    <a:pt x="5763890" y="161740"/>
                    <a:pt x="5967726" y="372256"/>
                  </a:cubicBezTo>
                  <a:lnTo>
                    <a:pt x="0" y="372256"/>
                  </a:lnTo>
                  <a:cubicBezTo>
                    <a:pt x="203837" y="161740"/>
                    <a:pt x="1462116" y="0"/>
                    <a:pt x="2983863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50000"/>
                    <a:alpha val="27000"/>
                  </a:schemeClr>
                </a:gs>
                <a:gs pos="26000">
                  <a:schemeClr val="bg1">
                    <a:lumMod val="95000"/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椭圆 6">
              <a:extLst>
                <a:ext uri="{FF2B5EF4-FFF2-40B4-BE49-F238E27FC236}">
                  <a16:creationId xmlns:a16="http://schemas.microsoft.com/office/drawing/2014/main" id="{A946C6DD-B046-451D-BCFE-497A0380BB2D}"/>
                </a:ext>
              </a:extLst>
            </p:cNvPr>
            <p:cNvSpPr/>
            <p:nvPr/>
          </p:nvSpPr>
          <p:spPr>
            <a:xfrm>
              <a:off x="3491880" y="2299046"/>
              <a:ext cx="2448272" cy="1925181"/>
            </a:xfrm>
            <a:custGeom>
              <a:avLst/>
              <a:gdLst/>
              <a:ahLst/>
              <a:cxnLst/>
              <a:rect l="l" t="t" r="r" b="b"/>
              <a:pathLst>
                <a:path w="2448272" h="1925181">
                  <a:moveTo>
                    <a:pt x="1224136" y="0"/>
                  </a:moveTo>
                  <a:cubicBezTo>
                    <a:pt x="1900208" y="0"/>
                    <a:pt x="2448272" y="548064"/>
                    <a:pt x="2448272" y="1224136"/>
                  </a:cubicBezTo>
                  <a:cubicBezTo>
                    <a:pt x="2448272" y="1485100"/>
                    <a:pt x="2366613" y="1726991"/>
                    <a:pt x="2226782" y="1925181"/>
                  </a:cubicBezTo>
                  <a:lnTo>
                    <a:pt x="221490" y="1925181"/>
                  </a:lnTo>
                  <a:cubicBezTo>
                    <a:pt x="81659" y="1726991"/>
                    <a:pt x="0" y="1485100"/>
                    <a:pt x="0" y="1224136"/>
                  </a:cubicBezTo>
                  <a:cubicBezTo>
                    <a:pt x="0" y="548064"/>
                    <a:pt x="548064" y="0"/>
                    <a:pt x="12241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6200000" sx="101000" sy="101000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椭圆 6">
              <a:extLst>
                <a:ext uri="{FF2B5EF4-FFF2-40B4-BE49-F238E27FC236}">
                  <a16:creationId xmlns:a16="http://schemas.microsoft.com/office/drawing/2014/main" id="{121BAEF0-5682-4220-800D-CFF4060ED526}"/>
                </a:ext>
              </a:extLst>
            </p:cNvPr>
            <p:cNvSpPr/>
            <p:nvPr/>
          </p:nvSpPr>
          <p:spPr>
            <a:xfrm>
              <a:off x="3563888" y="2405560"/>
              <a:ext cx="2308825" cy="1815528"/>
            </a:xfrm>
            <a:custGeom>
              <a:avLst/>
              <a:gdLst/>
              <a:ahLst/>
              <a:cxnLst/>
              <a:rect l="l" t="t" r="r" b="b"/>
              <a:pathLst>
                <a:path w="2448272" h="1925181">
                  <a:moveTo>
                    <a:pt x="1224136" y="0"/>
                  </a:moveTo>
                  <a:cubicBezTo>
                    <a:pt x="1900208" y="0"/>
                    <a:pt x="2448272" y="548064"/>
                    <a:pt x="2448272" y="1224136"/>
                  </a:cubicBezTo>
                  <a:cubicBezTo>
                    <a:pt x="2448272" y="1485100"/>
                    <a:pt x="2366613" y="1726991"/>
                    <a:pt x="2226782" y="1925181"/>
                  </a:cubicBezTo>
                  <a:lnTo>
                    <a:pt x="221490" y="1925181"/>
                  </a:lnTo>
                  <a:cubicBezTo>
                    <a:pt x="81659" y="1726991"/>
                    <a:pt x="0" y="1485100"/>
                    <a:pt x="0" y="1224136"/>
                  </a:cubicBezTo>
                  <a:cubicBezTo>
                    <a:pt x="0" y="548064"/>
                    <a:pt x="548064" y="0"/>
                    <a:pt x="1224136" y="0"/>
                  </a:cubicBezTo>
                  <a:close/>
                </a:path>
              </a:pathLst>
            </a:custGeom>
            <a:solidFill>
              <a:srgbClr val="FDA403"/>
            </a:solidFill>
            <a:ln>
              <a:noFill/>
            </a:ln>
            <a:effectLst>
              <a:innerShdw blurRad="114300">
                <a:srgbClr val="7C3B06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3" name="组合 24">
            <a:extLst>
              <a:ext uri="{FF2B5EF4-FFF2-40B4-BE49-F238E27FC236}">
                <a16:creationId xmlns:a16="http://schemas.microsoft.com/office/drawing/2014/main" id="{6C56081E-9C46-4CDC-BF3A-3C7C710E2A8D}"/>
              </a:ext>
            </a:extLst>
          </p:cNvPr>
          <p:cNvGrpSpPr/>
          <p:nvPr/>
        </p:nvGrpSpPr>
        <p:grpSpPr>
          <a:xfrm rot="3152971">
            <a:off x="4717437" y="1839566"/>
            <a:ext cx="3325965" cy="1238349"/>
            <a:chOff x="2482316" y="2299046"/>
            <a:chExt cx="4752528" cy="1940042"/>
          </a:xfrm>
        </p:grpSpPr>
        <p:sp>
          <p:nvSpPr>
            <p:cNvPr id="14" name="矩形 38">
              <a:extLst>
                <a:ext uri="{FF2B5EF4-FFF2-40B4-BE49-F238E27FC236}">
                  <a16:creationId xmlns:a16="http://schemas.microsoft.com/office/drawing/2014/main" id="{EA534481-8568-4C32-90F1-06503B4E54E2}"/>
                </a:ext>
              </a:extLst>
            </p:cNvPr>
            <p:cNvSpPr/>
            <p:nvPr/>
          </p:nvSpPr>
          <p:spPr>
            <a:xfrm>
              <a:off x="2482316" y="4221088"/>
              <a:ext cx="4752528" cy="18000"/>
            </a:xfrm>
            <a:prstGeom prst="rect">
              <a:avLst/>
            </a:prstGeom>
            <a:gradFill>
              <a:gsLst>
                <a:gs pos="49628">
                  <a:schemeClr val="tx1">
                    <a:lumMod val="65000"/>
                    <a:lumOff val="35000"/>
                  </a:schemeClr>
                </a:gs>
                <a:gs pos="200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3">
              <a:extLst>
                <a:ext uri="{FF2B5EF4-FFF2-40B4-BE49-F238E27FC236}">
                  <a16:creationId xmlns:a16="http://schemas.microsoft.com/office/drawing/2014/main" id="{6B4881DF-AF44-46D9-ACA1-9E32EE9ADA3A}"/>
                </a:ext>
              </a:extLst>
            </p:cNvPr>
            <p:cNvSpPr/>
            <p:nvPr/>
          </p:nvSpPr>
          <p:spPr>
            <a:xfrm>
              <a:off x="2626332" y="3933056"/>
              <a:ext cx="4464496" cy="291171"/>
            </a:xfrm>
            <a:custGeom>
              <a:avLst/>
              <a:gdLst/>
              <a:ahLst/>
              <a:cxnLst/>
              <a:rect l="l" t="t" r="r" b="b"/>
              <a:pathLst>
                <a:path w="5967726" h="372256">
                  <a:moveTo>
                    <a:pt x="2983863" y="0"/>
                  </a:moveTo>
                  <a:cubicBezTo>
                    <a:pt x="4505610" y="0"/>
                    <a:pt x="5763890" y="161740"/>
                    <a:pt x="5967726" y="372256"/>
                  </a:cubicBezTo>
                  <a:lnTo>
                    <a:pt x="0" y="372256"/>
                  </a:lnTo>
                  <a:cubicBezTo>
                    <a:pt x="203837" y="161740"/>
                    <a:pt x="1462116" y="0"/>
                    <a:pt x="2983863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50000"/>
                    <a:alpha val="27000"/>
                  </a:schemeClr>
                </a:gs>
                <a:gs pos="26000">
                  <a:schemeClr val="bg1">
                    <a:lumMod val="95000"/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椭圆 6">
              <a:extLst>
                <a:ext uri="{FF2B5EF4-FFF2-40B4-BE49-F238E27FC236}">
                  <a16:creationId xmlns:a16="http://schemas.microsoft.com/office/drawing/2014/main" id="{28E96896-74B2-48C4-9335-0ECA9630AD2C}"/>
                </a:ext>
              </a:extLst>
            </p:cNvPr>
            <p:cNvSpPr/>
            <p:nvPr/>
          </p:nvSpPr>
          <p:spPr>
            <a:xfrm>
              <a:off x="3491880" y="2299046"/>
              <a:ext cx="2448272" cy="1925181"/>
            </a:xfrm>
            <a:custGeom>
              <a:avLst/>
              <a:gdLst/>
              <a:ahLst/>
              <a:cxnLst/>
              <a:rect l="l" t="t" r="r" b="b"/>
              <a:pathLst>
                <a:path w="2448272" h="1925181">
                  <a:moveTo>
                    <a:pt x="1224136" y="0"/>
                  </a:moveTo>
                  <a:cubicBezTo>
                    <a:pt x="1900208" y="0"/>
                    <a:pt x="2448272" y="548064"/>
                    <a:pt x="2448272" y="1224136"/>
                  </a:cubicBezTo>
                  <a:cubicBezTo>
                    <a:pt x="2448272" y="1485100"/>
                    <a:pt x="2366613" y="1726991"/>
                    <a:pt x="2226782" y="1925181"/>
                  </a:cubicBezTo>
                  <a:lnTo>
                    <a:pt x="221490" y="1925181"/>
                  </a:lnTo>
                  <a:cubicBezTo>
                    <a:pt x="81659" y="1726991"/>
                    <a:pt x="0" y="1485100"/>
                    <a:pt x="0" y="1224136"/>
                  </a:cubicBezTo>
                  <a:cubicBezTo>
                    <a:pt x="0" y="548064"/>
                    <a:pt x="548064" y="0"/>
                    <a:pt x="12241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6200000" sx="101000" sy="101000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椭圆 6">
              <a:extLst>
                <a:ext uri="{FF2B5EF4-FFF2-40B4-BE49-F238E27FC236}">
                  <a16:creationId xmlns:a16="http://schemas.microsoft.com/office/drawing/2014/main" id="{036E67F3-0357-43EA-9ECD-7A541BBEB3D8}"/>
                </a:ext>
              </a:extLst>
            </p:cNvPr>
            <p:cNvSpPr/>
            <p:nvPr/>
          </p:nvSpPr>
          <p:spPr>
            <a:xfrm>
              <a:off x="3563888" y="2405560"/>
              <a:ext cx="2308825" cy="1815528"/>
            </a:xfrm>
            <a:custGeom>
              <a:avLst/>
              <a:gdLst/>
              <a:ahLst/>
              <a:cxnLst/>
              <a:rect l="l" t="t" r="r" b="b"/>
              <a:pathLst>
                <a:path w="2448272" h="1925181">
                  <a:moveTo>
                    <a:pt x="1224136" y="0"/>
                  </a:moveTo>
                  <a:cubicBezTo>
                    <a:pt x="1900208" y="0"/>
                    <a:pt x="2448272" y="548064"/>
                    <a:pt x="2448272" y="1224136"/>
                  </a:cubicBezTo>
                  <a:cubicBezTo>
                    <a:pt x="2448272" y="1485100"/>
                    <a:pt x="2366613" y="1726991"/>
                    <a:pt x="2226782" y="1925181"/>
                  </a:cubicBezTo>
                  <a:lnTo>
                    <a:pt x="221490" y="1925181"/>
                  </a:lnTo>
                  <a:cubicBezTo>
                    <a:pt x="81659" y="1726991"/>
                    <a:pt x="0" y="1485100"/>
                    <a:pt x="0" y="1224136"/>
                  </a:cubicBezTo>
                  <a:cubicBezTo>
                    <a:pt x="0" y="548064"/>
                    <a:pt x="548064" y="0"/>
                    <a:pt x="1224136" y="0"/>
                  </a:cubicBez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ffectLst>
              <a:innerShdw blurRad="114300">
                <a:schemeClr val="accent3">
                  <a:lumMod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2130626" y="1896743"/>
            <a:ext cx="10849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>
                <a:solidFill>
                  <a:srgbClr val="002060"/>
                </a:solidFill>
                <a:latin typeface="Roboto" charset="0"/>
                <a:ea typeface="Roboto" charset="0"/>
              </a:rPr>
              <a:t>Сбор данных о движении с датчиков мобильного устройства (акселерометр),</a:t>
            </a:r>
          </a:p>
          <a:p>
            <a:r>
              <a:rPr lang="ru-RU" sz="900" b="1" dirty="0">
                <a:solidFill>
                  <a:srgbClr val="002060"/>
                </a:solidFill>
                <a:latin typeface="Roboto" charset="0"/>
                <a:ea typeface="Roboto" charset="0"/>
              </a:rPr>
              <a:t>  формирование  </a:t>
            </a:r>
          </a:p>
          <a:p>
            <a:r>
              <a:rPr lang="ru-RU" sz="900" b="1" dirty="0">
                <a:solidFill>
                  <a:srgbClr val="002060"/>
                </a:solidFill>
                <a:latin typeface="Roboto" charset="0"/>
                <a:ea typeface="Roboto" charset="0"/>
              </a:rPr>
              <a:t>        эталона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172020" y="1879555"/>
            <a:ext cx="10431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1"/>
                </a:solidFill>
                <a:latin typeface="Roboto" charset="0"/>
                <a:ea typeface="Roboto" charset="0"/>
              </a:rPr>
              <a:t>Анализ полученных данных методами искусственного интеллекта и машинного обучения </a:t>
            </a:r>
            <a:endParaRPr lang="ru-RU" sz="800" b="1" dirty="0">
              <a:solidFill>
                <a:srgbClr val="0070C0"/>
              </a:solidFill>
              <a:latin typeface="Roboto" charset="0"/>
              <a:ea typeface="Roboto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868877" y="2270957"/>
            <a:ext cx="1282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  <a:latin typeface="Roboto" charset="0"/>
                <a:ea typeface="Roboto" charset="0"/>
              </a:rPr>
              <a:t>Идентификация пользователя</a:t>
            </a:r>
          </a:p>
        </p:txBody>
      </p:sp>
      <p:sp>
        <p:nvSpPr>
          <p:cNvPr id="34" name="矩形 42">
            <a:extLst>
              <a:ext uri="{FF2B5EF4-FFF2-40B4-BE49-F238E27FC236}">
                <a16:creationId xmlns:a16="http://schemas.microsoft.com/office/drawing/2014/main" id="{97E343C7-68E6-49E5-9742-40994FDABED4}"/>
              </a:ext>
            </a:extLst>
          </p:cNvPr>
          <p:cNvSpPr/>
          <p:nvPr/>
        </p:nvSpPr>
        <p:spPr>
          <a:xfrm rot="5400000">
            <a:off x="1760236" y="2272437"/>
            <a:ext cx="734650" cy="45719"/>
          </a:xfrm>
          <a:prstGeom prst="rect">
            <a:avLst/>
          </a:prstGeom>
          <a:gradFill>
            <a:gsLst>
              <a:gs pos="49628">
                <a:schemeClr val="bg1"/>
              </a:gs>
              <a:gs pos="2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5466414-0839-4A6F-8925-E5A03EF2D090}"/>
              </a:ext>
            </a:extLst>
          </p:cNvPr>
          <p:cNvSpPr txBox="1"/>
          <p:nvPr/>
        </p:nvSpPr>
        <p:spPr>
          <a:xfrm>
            <a:off x="1801797" y="2103381"/>
            <a:ext cx="3972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>
                <a:solidFill>
                  <a:srgbClr val="002060"/>
                </a:solidFill>
                <a:latin typeface="Roboto" charset="0"/>
                <a:ea typeface="Roboto" charset="0"/>
                <a:cs typeface="Leelawadee UI" pitchFamily="34" charset="-34"/>
              </a:rPr>
              <a:t>01</a:t>
            </a:r>
            <a:endParaRPr lang="zh-CN" altLang="en-US" sz="1000" b="1" dirty="0">
              <a:solidFill>
                <a:srgbClr val="002060"/>
              </a:solidFill>
              <a:latin typeface="Roboto" charset="0"/>
              <a:ea typeface="微软雅黑" pitchFamily="34" charset="-122"/>
              <a:cs typeface="Leelawadee UI" pitchFamily="34" charset="-34"/>
            </a:endParaRPr>
          </a:p>
        </p:txBody>
      </p:sp>
      <p:sp>
        <p:nvSpPr>
          <p:cNvPr id="36" name="矩形 42">
            <a:extLst>
              <a:ext uri="{FF2B5EF4-FFF2-40B4-BE49-F238E27FC236}">
                <a16:creationId xmlns:a16="http://schemas.microsoft.com/office/drawing/2014/main" id="{97E343C7-68E6-49E5-9742-40994FDABED4}"/>
              </a:ext>
            </a:extLst>
          </p:cNvPr>
          <p:cNvSpPr/>
          <p:nvPr/>
        </p:nvSpPr>
        <p:spPr>
          <a:xfrm rot="5400000">
            <a:off x="3812011" y="2329716"/>
            <a:ext cx="734650" cy="45719"/>
          </a:xfrm>
          <a:prstGeom prst="rect">
            <a:avLst/>
          </a:prstGeom>
          <a:gradFill>
            <a:gsLst>
              <a:gs pos="49628">
                <a:schemeClr val="bg1"/>
              </a:gs>
              <a:gs pos="2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5466414-0839-4A6F-8925-E5A03EF2D090}"/>
              </a:ext>
            </a:extLst>
          </p:cNvPr>
          <p:cNvSpPr txBox="1"/>
          <p:nvPr/>
        </p:nvSpPr>
        <p:spPr>
          <a:xfrm>
            <a:off x="3746175" y="2102359"/>
            <a:ext cx="3972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>
                <a:solidFill>
                  <a:schemeClr val="bg1"/>
                </a:solidFill>
                <a:latin typeface="Roboto" charset="0"/>
                <a:ea typeface="Roboto" charset="0"/>
                <a:cs typeface="Leelawadee UI" pitchFamily="34" charset="-34"/>
              </a:rPr>
              <a:t>0</a:t>
            </a:r>
            <a:r>
              <a:rPr lang="ru-RU" altLang="zh-CN" sz="1000" b="1" dirty="0">
                <a:solidFill>
                  <a:schemeClr val="bg1"/>
                </a:solidFill>
                <a:latin typeface="Roboto" charset="0"/>
                <a:ea typeface="Roboto" charset="0"/>
                <a:cs typeface="Leelawadee UI" pitchFamily="34" charset="-34"/>
              </a:rPr>
              <a:t>2</a:t>
            </a:r>
            <a:endParaRPr lang="zh-CN" altLang="en-US" sz="1000" b="1" dirty="0">
              <a:solidFill>
                <a:schemeClr val="bg1"/>
              </a:solidFill>
              <a:latin typeface="Roboto" charset="0"/>
              <a:ea typeface="微软雅黑" pitchFamily="34" charset="-122"/>
              <a:cs typeface="Leelawadee UI" pitchFamily="34" charset="-34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5466414-0839-4A6F-8925-E5A03EF2D090}"/>
              </a:ext>
            </a:extLst>
          </p:cNvPr>
          <p:cNvSpPr txBox="1"/>
          <p:nvPr/>
        </p:nvSpPr>
        <p:spPr>
          <a:xfrm>
            <a:off x="5543268" y="2089062"/>
            <a:ext cx="3972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>
                <a:solidFill>
                  <a:schemeClr val="bg1"/>
                </a:solidFill>
                <a:latin typeface="Roboto" charset="0"/>
                <a:ea typeface="Roboto" charset="0"/>
                <a:cs typeface="Leelawadee UI" pitchFamily="34" charset="-34"/>
              </a:rPr>
              <a:t>0</a:t>
            </a:r>
            <a:r>
              <a:rPr lang="ru-RU" altLang="zh-CN" sz="1000" b="1" dirty="0">
                <a:solidFill>
                  <a:schemeClr val="bg1"/>
                </a:solidFill>
                <a:latin typeface="Roboto" charset="0"/>
                <a:ea typeface="Roboto" charset="0"/>
                <a:cs typeface="Leelawadee UI" pitchFamily="34" charset="-34"/>
              </a:rPr>
              <a:t>3</a:t>
            </a:r>
            <a:endParaRPr lang="zh-CN" altLang="en-US" sz="1000" b="1" dirty="0">
              <a:solidFill>
                <a:schemeClr val="bg1"/>
              </a:solidFill>
              <a:latin typeface="Roboto" charset="0"/>
              <a:ea typeface="微软雅黑" pitchFamily="34" charset="-122"/>
              <a:cs typeface="Leelawadee UI" pitchFamily="34" charset="-34"/>
            </a:endParaRPr>
          </a:p>
        </p:txBody>
      </p:sp>
      <p:sp>
        <p:nvSpPr>
          <p:cNvPr id="39" name="矩形 42">
            <a:extLst>
              <a:ext uri="{FF2B5EF4-FFF2-40B4-BE49-F238E27FC236}">
                <a16:creationId xmlns:a16="http://schemas.microsoft.com/office/drawing/2014/main" id="{97E343C7-68E6-49E5-9742-40994FDABED4}"/>
              </a:ext>
            </a:extLst>
          </p:cNvPr>
          <p:cNvSpPr/>
          <p:nvPr/>
        </p:nvSpPr>
        <p:spPr>
          <a:xfrm rot="5400000">
            <a:off x="5532392" y="2267326"/>
            <a:ext cx="734650" cy="45719"/>
          </a:xfrm>
          <a:prstGeom prst="rect">
            <a:avLst/>
          </a:prstGeom>
          <a:gradFill>
            <a:gsLst>
              <a:gs pos="49628">
                <a:schemeClr val="bg1"/>
              </a:gs>
              <a:gs pos="2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70C0"/>
              </a:solidFill>
            </a:endParaRPr>
          </a:p>
        </p:txBody>
      </p:sp>
      <p:pic>
        <p:nvPicPr>
          <p:cNvPr id="28" name="Picture 2" descr="C:\Users\Вячеслав\Downloads\free-icon-tools-and-utensils-42309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34012" y="3675826"/>
            <a:ext cx="697552" cy="6975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9" name="Picture 3" descr="C:\Users\Вячеслав\Downloads\kisspng-computer-icons-portable-network-graphics-scalable-5c230ffbe838b7.031669741545801723951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85508" y="3621105"/>
            <a:ext cx="761728" cy="7617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" name="Picture 2" descr="C:\Users\Вячеслав\Downloads\kisspng-partnership-computer-icons-business-electronic-market-5b2e7795e54f91.1752323115297719259393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0186" y="3640558"/>
            <a:ext cx="740018" cy="7387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 реализации проекта. Этап 1.</a:t>
            </a:r>
          </a:p>
        </p:txBody>
      </p:sp>
      <p:grpSp>
        <p:nvGrpSpPr>
          <p:cNvPr id="3" name="Group 60"/>
          <p:cNvGrpSpPr>
            <a:grpSpLocks/>
          </p:cNvGrpSpPr>
          <p:nvPr/>
        </p:nvGrpSpPr>
        <p:grpSpPr bwMode="auto">
          <a:xfrm rot="10800000" flipH="1">
            <a:off x="3222978" y="2870361"/>
            <a:ext cx="2384071" cy="1079338"/>
            <a:chOff x="6397626" y="1050925"/>
            <a:chExt cx="2339975" cy="1339851"/>
          </a:xfrm>
        </p:grpSpPr>
        <p:sp>
          <p:nvSpPr>
            <p:cNvPr id="4" name="Freeform 24"/>
            <p:cNvSpPr>
              <a:spLocks/>
            </p:cNvSpPr>
            <p:nvPr/>
          </p:nvSpPr>
          <p:spPr bwMode="auto">
            <a:xfrm>
              <a:off x="6397626" y="1050925"/>
              <a:ext cx="2339975" cy="1339851"/>
            </a:xfrm>
            <a:custGeom>
              <a:avLst/>
              <a:gdLst/>
              <a:ahLst/>
              <a:cxnLst>
                <a:cxn ang="0">
                  <a:pos x="480" y="0"/>
                </a:cxn>
                <a:cxn ang="0">
                  <a:pos x="148" y="0"/>
                </a:cxn>
                <a:cxn ang="0">
                  <a:pos x="0" y="180"/>
                </a:cxn>
                <a:cxn ang="0">
                  <a:pos x="148" y="359"/>
                </a:cxn>
                <a:cxn ang="0">
                  <a:pos x="480" y="359"/>
                </a:cxn>
                <a:cxn ang="0">
                  <a:pos x="628" y="180"/>
                </a:cxn>
                <a:cxn ang="0">
                  <a:pos x="480" y="0"/>
                </a:cxn>
              </a:cxnLst>
              <a:rect l="0" t="0" r="r" b="b"/>
              <a:pathLst>
                <a:path w="628" h="359">
                  <a:moveTo>
                    <a:pt x="480" y="0"/>
                  </a:moveTo>
                  <a:cubicBezTo>
                    <a:pt x="148" y="0"/>
                    <a:pt x="148" y="0"/>
                    <a:pt x="148" y="0"/>
                  </a:cubicBezTo>
                  <a:cubicBezTo>
                    <a:pt x="63" y="0"/>
                    <a:pt x="0" y="80"/>
                    <a:pt x="0" y="180"/>
                  </a:cubicBezTo>
                  <a:cubicBezTo>
                    <a:pt x="0" y="279"/>
                    <a:pt x="63" y="359"/>
                    <a:pt x="148" y="359"/>
                  </a:cubicBezTo>
                  <a:cubicBezTo>
                    <a:pt x="480" y="359"/>
                    <a:pt x="480" y="359"/>
                    <a:pt x="480" y="359"/>
                  </a:cubicBezTo>
                  <a:cubicBezTo>
                    <a:pt x="566" y="359"/>
                    <a:pt x="628" y="279"/>
                    <a:pt x="628" y="180"/>
                  </a:cubicBezTo>
                  <a:cubicBezTo>
                    <a:pt x="628" y="80"/>
                    <a:pt x="566" y="0"/>
                    <a:pt x="480" y="0"/>
                  </a:cubicBezTo>
                  <a:close/>
                </a:path>
              </a:pathLst>
            </a:custGeom>
            <a:solidFill>
              <a:srgbClr val="0199A1"/>
            </a:solidFill>
            <a:ln w="9525" cap="flat" cmpd="sng" algn="ctr">
              <a:solidFill>
                <a:srgbClr val="048C89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lIns="82124" tIns="41061" rIns="82124" bIns="41061" anchor="ctr"/>
            <a:lstStyle/>
            <a:p>
              <a:pPr algn="ctr" defTabSz="814388">
                <a:lnSpc>
                  <a:spcPct val="90000"/>
                </a:lnSpc>
                <a:defRPr/>
              </a:pPr>
              <a:endParaRPr lang="en-US" sz="2400" dirty="0">
                <a:latin typeface="Arial" charset="0"/>
              </a:endParaRPr>
            </a:p>
          </p:txBody>
        </p:sp>
        <p:sp>
          <p:nvSpPr>
            <p:cNvPr id="5" name="Freeform 29"/>
            <p:cNvSpPr>
              <a:spLocks/>
            </p:cNvSpPr>
            <p:nvPr/>
          </p:nvSpPr>
          <p:spPr bwMode="auto">
            <a:xfrm>
              <a:off x="6900863" y="1055688"/>
              <a:ext cx="1836738" cy="1335088"/>
            </a:xfrm>
            <a:custGeom>
              <a:avLst/>
              <a:gdLst>
                <a:gd name="T0" fmla="*/ 358 w 493"/>
                <a:gd name="T1" fmla="*/ 0 h 358"/>
                <a:gd name="T2" fmla="*/ 0 w 493"/>
                <a:gd name="T3" fmla="*/ 357 h 358"/>
                <a:gd name="T4" fmla="*/ 13 w 493"/>
                <a:gd name="T5" fmla="*/ 358 h 358"/>
                <a:gd name="T6" fmla="*/ 345 w 493"/>
                <a:gd name="T7" fmla="*/ 358 h 358"/>
                <a:gd name="T8" fmla="*/ 493 w 493"/>
                <a:gd name="T9" fmla="*/ 179 h 358"/>
                <a:gd name="T10" fmla="*/ 358 w 493"/>
                <a:gd name="T11" fmla="*/ 0 h 3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93" h="358">
                  <a:moveTo>
                    <a:pt x="358" y="0"/>
                  </a:moveTo>
                  <a:cubicBezTo>
                    <a:pt x="0" y="357"/>
                    <a:pt x="0" y="357"/>
                    <a:pt x="0" y="357"/>
                  </a:cubicBezTo>
                  <a:cubicBezTo>
                    <a:pt x="4" y="358"/>
                    <a:pt x="9" y="358"/>
                    <a:pt x="13" y="358"/>
                  </a:cubicBezTo>
                  <a:cubicBezTo>
                    <a:pt x="345" y="358"/>
                    <a:pt x="345" y="358"/>
                    <a:pt x="345" y="358"/>
                  </a:cubicBezTo>
                  <a:cubicBezTo>
                    <a:pt x="431" y="358"/>
                    <a:pt x="493" y="278"/>
                    <a:pt x="493" y="179"/>
                  </a:cubicBezTo>
                  <a:cubicBezTo>
                    <a:pt x="493" y="84"/>
                    <a:pt x="437" y="7"/>
                    <a:pt x="35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1315D">
                    <a:alpha val="2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" name="Group 43"/>
          <p:cNvGrpSpPr>
            <a:grpSpLocks/>
          </p:cNvGrpSpPr>
          <p:nvPr/>
        </p:nvGrpSpPr>
        <p:grpSpPr bwMode="auto">
          <a:xfrm rot="16200000">
            <a:off x="3857945" y="1416282"/>
            <a:ext cx="1084451" cy="2361437"/>
            <a:chOff x="539751" y="1785938"/>
            <a:chExt cx="2206625" cy="3863975"/>
          </a:xfrm>
        </p:grpSpPr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539751" y="1785938"/>
              <a:ext cx="2206625" cy="3863975"/>
            </a:xfrm>
            <a:custGeom>
              <a:avLst/>
              <a:gdLst/>
              <a:ahLst/>
              <a:cxnLst>
                <a:cxn ang="0">
                  <a:pos x="592" y="792"/>
                </a:cxn>
                <a:cxn ang="0">
                  <a:pos x="592" y="244"/>
                </a:cxn>
                <a:cxn ang="0">
                  <a:pos x="296" y="0"/>
                </a:cxn>
                <a:cxn ang="0">
                  <a:pos x="0" y="244"/>
                </a:cxn>
                <a:cxn ang="0">
                  <a:pos x="0" y="792"/>
                </a:cxn>
                <a:cxn ang="0">
                  <a:pos x="296" y="1036"/>
                </a:cxn>
                <a:cxn ang="0">
                  <a:pos x="592" y="792"/>
                </a:cxn>
              </a:cxnLst>
              <a:rect l="0" t="0" r="r" b="b"/>
              <a:pathLst>
                <a:path w="592" h="1036">
                  <a:moveTo>
                    <a:pt x="592" y="792"/>
                  </a:moveTo>
                  <a:cubicBezTo>
                    <a:pt x="592" y="244"/>
                    <a:pt x="592" y="244"/>
                    <a:pt x="592" y="244"/>
                  </a:cubicBezTo>
                  <a:cubicBezTo>
                    <a:pt x="592" y="103"/>
                    <a:pt x="460" y="0"/>
                    <a:pt x="296" y="0"/>
                  </a:cubicBezTo>
                  <a:cubicBezTo>
                    <a:pt x="133" y="0"/>
                    <a:pt x="0" y="103"/>
                    <a:pt x="0" y="244"/>
                  </a:cubicBezTo>
                  <a:cubicBezTo>
                    <a:pt x="0" y="792"/>
                    <a:pt x="0" y="792"/>
                    <a:pt x="0" y="792"/>
                  </a:cubicBezTo>
                  <a:cubicBezTo>
                    <a:pt x="0" y="933"/>
                    <a:pt x="133" y="1036"/>
                    <a:pt x="296" y="1036"/>
                  </a:cubicBezTo>
                  <a:cubicBezTo>
                    <a:pt x="460" y="1036"/>
                    <a:pt x="592" y="933"/>
                    <a:pt x="592" y="792"/>
                  </a:cubicBezTo>
                  <a:close/>
                </a:path>
              </a:pathLst>
            </a:custGeom>
            <a:solidFill>
              <a:srgbClr val="08A7EE"/>
            </a:solidFill>
            <a:ln w="9525" cap="flat" cmpd="sng" algn="ctr">
              <a:solidFill>
                <a:srgbClr val="0195F9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srgbClr val="000000">
                  <a:alpha val="26667"/>
                </a:srgbClr>
              </a:outerShdw>
            </a:effectLst>
          </p:spPr>
          <p:txBody>
            <a:bodyPr lIns="82124" tIns="41061" rIns="82124" bIns="41061" anchor="ctr"/>
            <a:lstStyle/>
            <a:p>
              <a:pPr algn="ctr" defTabSz="814388">
                <a:lnSpc>
                  <a:spcPct val="90000"/>
                </a:lnSpc>
                <a:defRPr/>
              </a:pPr>
              <a:endParaRPr lang="en-US" sz="2400" dirty="0">
                <a:latin typeface="Arial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542926" y="2617788"/>
              <a:ext cx="2203450" cy="3032125"/>
            </a:xfrm>
            <a:custGeom>
              <a:avLst/>
              <a:gdLst>
                <a:gd name="T0" fmla="*/ 0 w 591"/>
                <a:gd name="T1" fmla="*/ 590 h 813"/>
                <a:gd name="T2" fmla="*/ 295 w 591"/>
                <a:gd name="T3" fmla="*/ 813 h 813"/>
                <a:gd name="T4" fmla="*/ 591 w 591"/>
                <a:gd name="T5" fmla="*/ 569 h 813"/>
                <a:gd name="T6" fmla="*/ 591 w 591"/>
                <a:gd name="T7" fmla="*/ 21 h 813"/>
                <a:gd name="T8" fmla="*/ 590 w 591"/>
                <a:gd name="T9" fmla="*/ 0 h 813"/>
                <a:gd name="T10" fmla="*/ 0 w 591"/>
                <a:gd name="T11" fmla="*/ 590 h 8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91" h="813">
                  <a:moveTo>
                    <a:pt x="0" y="590"/>
                  </a:moveTo>
                  <a:cubicBezTo>
                    <a:pt x="13" y="720"/>
                    <a:pt x="140" y="813"/>
                    <a:pt x="295" y="813"/>
                  </a:cubicBezTo>
                  <a:cubicBezTo>
                    <a:pt x="459" y="813"/>
                    <a:pt x="591" y="710"/>
                    <a:pt x="591" y="569"/>
                  </a:cubicBezTo>
                  <a:cubicBezTo>
                    <a:pt x="591" y="21"/>
                    <a:pt x="591" y="21"/>
                    <a:pt x="591" y="21"/>
                  </a:cubicBezTo>
                  <a:cubicBezTo>
                    <a:pt x="591" y="14"/>
                    <a:pt x="591" y="7"/>
                    <a:pt x="590" y="0"/>
                  </a:cubicBezTo>
                  <a:lnTo>
                    <a:pt x="0" y="590"/>
                  </a:lnTo>
                  <a:close/>
                </a:path>
              </a:pathLst>
            </a:custGeom>
            <a:gradFill rotWithShape="1">
              <a:gsLst>
                <a:gs pos="0">
                  <a:srgbClr val="01315D">
                    <a:alpha val="2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2" name="Group 44"/>
          <p:cNvGrpSpPr>
            <a:grpSpLocks/>
          </p:cNvGrpSpPr>
          <p:nvPr/>
        </p:nvGrpSpPr>
        <p:grpSpPr bwMode="auto">
          <a:xfrm rot="16200000">
            <a:off x="3891184" y="699869"/>
            <a:ext cx="973884" cy="2380839"/>
            <a:chOff x="3127376" y="1785938"/>
            <a:chExt cx="2206625" cy="3863975"/>
          </a:xfrm>
        </p:grpSpPr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3127376" y="1785938"/>
              <a:ext cx="2206625" cy="3863975"/>
            </a:xfrm>
            <a:custGeom>
              <a:avLst/>
              <a:gdLst/>
              <a:ahLst/>
              <a:cxnLst>
                <a:cxn ang="0">
                  <a:pos x="592" y="792"/>
                </a:cxn>
                <a:cxn ang="0">
                  <a:pos x="592" y="244"/>
                </a:cxn>
                <a:cxn ang="0">
                  <a:pos x="296" y="0"/>
                </a:cxn>
                <a:cxn ang="0">
                  <a:pos x="0" y="244"/>
                </a:cxn>
                <a:cxn ang="0">
                  <a:pos x="0" y="792"/>
                </a:cxn>
                <a:cxn ang="0">
                  <a:pos x="296" y="1036"/>
                </a:cxn>
                <a:cxn ang="0">
                  <a:pos x="592" y="792"/>
                </a:cxn>
              </a:cxnLst>
              <a:rect l="0" t="0" r="r" b="b"/>
              <a:pathLst>
                <a:path w="592" h="1036">
                  <a:moveTo>
                    <a:pt x="592" y="792"/>
                  </a:moveTo>
                  <a:cubicBezTo>
                    <a:pt x="592" y="244"/>
                    <a:pt x="592" y="244"/>
                    <a:pt x="592" y="244"/>
                  </a:cubicBezTo>
                  <a:cubicBezTo>
                    <a:pt x="592" y="103"/>
                    <a:pt x="460" y="0"/>
                    <a:pt x="296" y="0"/>
                  </a:cubicBezTo>
                  <a:cubicBezTo>
                    <a:pt x="133" y="0"/>
                    <a:pt x="0" y="103"/>
                    <a:pt x="0" y="244"/>
                  </a:cubicBezTo>
                  <a:cubicBezTo>
                    <a:pt x="0" y="792"/>
                    <a:pt x="0" y="792"/>
                    <a:pt x="0" y="792"/>
                  </a:cubicBezTo>
                  <a:cubicBezTo>
                    <a:pt x="0" y="933"/>
                    <a:pt x="133" y="1036"/>
                    <a:pt x="296" y="1036"/>
                  </a:cubicBezTo>
                  <a:cubicBezTo>
                    <a:pt x="460" y="1036"/>
                    <a:pt x="592" y="933"/>
                    <a:pt x="592" y="792"/>
                  </a:cubicBezTo>
                  <a:close/>
                </a:path>
              </a:pathLst>
            </a:custGeom>
            <a:solidFill>
              <a:srgbClr val="0560B3"/>
            </a:solidFill>
            <a:ln w="9525" cap="flat" cmpd="sng" algn="ctr">
              <a:solidFill>
                <a:srgbClr val="01568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lIns="82124" tIns="41061" rIns="82124" bIns="41061" anchor="ctr"/>
            <a:lstStyle/>
            <a:p>
              <a:pPr algn="ctr" defTabSz="814388">
                <a:lnSpc>
                  <a:spcPct val="90000"/>
                </a:lnSpc>
                <a:defRPr/>
              </a:pPr>
              <a:endParaRPr lang="en-US" sz="2400" dirty="0">
                <a:latin typeface="Arial" charset="0"/>
              </a:endParaRPr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3130551" y="2617788"/>
              <a:ext cx="2203450" cy="3032125"/>
            </a:xfrm>
            <a:custGeom>
              <a:avLst/>
              <a:gdLst>
                <a:gd name="T0" fmla="*/ 0 w 591"/>
                <a:gd name="T1" fmla="*/ 590 h 813"/>
                <a:gd name="T2" fmla="*/ 295 w 591"/>
                <a:gd name="T3" fmla="*/ 813 h 813"/>
                <a:gd name="T4" fmla="*/ 591 w 591"/>
                <a:gd name="T5" fmla="*/ 569 h 813"/>
                <a:gd name="T6" fmla="*/ 591 w 591"/>
                <a:gd name="T7" fmla="*/ 21 h 813"/>
                <a:gd name="T8" fmla="*/ 590 w 591"/>
                <a:gd name="T9" fmla="*/ 0 h 813"/>
                <a:gd name="T10" fmla="*/ 0 w 591"/>
                <a:gd name="T11" fmla="*/ 590 h 8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91" h="813">
                  <a:moveTo>
                    <a:pt x="0" y="590"/>
                  </a:moveTo>
                  <a:cubicBezTo>
                    <a:pt x="13" y="720"/>
                    <a:pt x="140" y="813"/>
                    <a:pt x="295" y="813"/>
                  </a:cubicBezTo>
                  <a:cubicBezTo>
                    <a:pt x="459" y="813"/>
                    <a:pt x="591" y="710"/>
                    <a:pt x="591" y="569"/>
                  </a:cubicBezTo>
                  <a:cubicBezTo>
                    <a:pt x="591" y="21"/>
                    <a:pt x="591" y="21"/>
                    <a:pt x="591" y="21"/>
                  </a:cubicBezTo>
                  <a:cubicBezTo>
                    <a:pt x="591" y="14"/>
                    <a:pt x="591" y="7"/>
                    <a:pt x="590" y="0"/>
                  </a:cubicBezTo>
                  <a:lnTo>
                    <a:pt x="0" y="590"/>
                  </a:lnTo>
                  <a:close/>
                </a:path>
              </a:pathLst>
            </a:custGeom>
            <a:gradFill rotWithShape="1">
              <a:gsLst>
                <a:gs pos="0">
                  <a:srgbClr val="01315D">
                    <a:alpha val="2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3581401" y="1644650"/>
            <a:ext cx="16471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Bahnschrift" pitchFamily="34" charset="0"/>
              </a:rPr>
              <a:t>Разработка архитектуры системы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81401" y="2425700"/>
            <a:ext cx="164717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Bahnschrift" pitchFamily="34" charset="0"/>
              </a:rPr>
              <a:t>Разработка архитектуры серверной части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35351" y="3175000"/>
            <a:ext cx="1992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Bahnschrift" pitchFamily="34" charset="0"/>
              </a:rPr>
              <a:t>Разработка математической модели и обработки выбранных биометрических параметров</a:t>
            </a:r>
          </a:p>
        </p:txBody>
      </p:sp>
      <p:pic>
        <p:nvPicPr>
          <p:cNvPr id="2050" name="Picture 2" descr="C:\Users\Вячеслав\Downloads\free-icon-tools-and-utensils-42309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2350" y="2108200"/>
            <a:ext cx="1130300" cy="1130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1" name="Picture 3" descr="C:\Users\Вячеслав\Downloads\kisspng-computer-icons-portable-network-graphics-scalable-5c230ffbe838b7.031669741545801723951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19900" y="2120900"/>
            <a:ext cx="1092200" cy="1092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1155700" y="3068248"/>
            <a:ext cx="838679" cy="10402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 реализации проекта. Этап 2.</a:t>
            </a:r>
          </a:p>
        </p:txBody>
      </p:sp>
      <p:grpSp>
        <p:nvGrpSpPr>
          <p:cNvPr id="3" name="Group 60"/>
          <p:cNvGrpSpPr>
            <a:grpSpLocks/>
          </p:cNvGrpSpPr>
          <p:nvPr/>
        </p:nvGrpSpPr>
        <p:grpSpPr bwMode="auto">
          <a:xfrm rot="10800000" flipH="1">
            <a:off x="3432529" y="3372012"/>
            <a:ext cx="2104698" cy="854329"/>
            <a:chOff x="6397626" y="1050925"/>
            <a:chExt cx="2339975" cy="1339851"/>
          </a:xfrm>
        </p:grpSpPr>
        <p:sp>
          <p:nvSpPr>
            <p:cNvPr id="4" name="Freeform 24"/>
            <p:cNvSpPr>
              <a:spLocks/>
            </p:cNvSpPr>
            <p:nvPr/>
          </p:nvSpPr>
          <p:spPr bwMode="auto">
            <a:xfrm>
              <a:off x="6397626" y="1050925"/>
              <a:ext cx="2339975" cy="1339851"/>
            </a:xfrm>
            <a:custGeom>
              <a:avLst/>
              <a:gdLst/>
              <a:ahLst/>
              <a:cxnLst>
                <a:cxn ang="0">
                  <a:pos x="480" y="0"/>
                </a:cxn>
                <a:cxn ang="0">
                  <a:pos x="148" y="0"/>
                </a:cxn>
                <a:cxn ang="0">
                  <a:pos x="0" y="180"/>
                </a:cxn>
                <a:cxn ang="0">
                  <a:pos x="148" y="359"/>
                </a:cxn>
                <a:cxn ang="0">
                  <a:pos x="480" y="359"/>
                </a:cxn>
                <a:cxn ang="0">
                  <a:pos x="628" y="180"/>
                </a:cxn>
                <a:cxn ang="0">
                  <a:pos x="480" y="0"/>
                </a:cxn>
              </a:cxnLst>
              <a:rect l="0" t="0" r="r" b="b"/>
              <a:pathLst>
                <a:path w="628" h="359">
                  <a:moveTo>
                    <a:pt x="480" y="0"/>
                  </a:moveTo>
                  <a:cubicBezTo>
                    <a:pt x="148" y="0"/>
                    <a:pt x="148" y="0"/>
                    <a:pt x="148" y="0"/>
                  </a:cubicBezTo>
                  <a:cubicBezTo>
                    <a:pt x="63" y="0"/>
                    <a:pt x="0" y="80"/>
                    <a:pt x="0" y="180"/>
                  </a:cubicBezTo>
                  <a:cubicBezTo>
                    <a:pt x="0" y="279"/>
                    <a:pt x="63" y="359"/>
                    <a:pt x="148" y="359"/>
                  </a:cubicBezTo>
                  <a:cubicBezTo>
                    <a:pt x="480" y="359"/>
                    <a:pt x="480" y="359"/>
                    <a:pt x="480" y="359"/>
                  </a:cubicBezTo>
                  <a:cubicBezTo>
                    <a:pt x="566" y="359"/>
                    <a:pt x="628" y="279"/>
                    <a:pt x="628" y="180"/>
                  </a:cubicBezTo>
                  <a:cubicBezTo>
                    <a:pt x="628" y="80"/>
                    <a:pt x="566" y="0"/>
                    <a:pt x="480" y="0"/>
                  </a:cubicBezTo>
                  <a:close/>
                </a:path>
              </a:pathLst>
            </a:custGeom>
            <a:solidFill>
              <a:srgbClr val="0199A1"/>
            </a:solidFill>
            <a:ln w="9525" cap="flat" cmpd="sng" algn="ctr">
              <a:solidFill>
                <a:srgbClr val="048C89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lIns="82124" tIns="41061" rIns="82124" bIns="41061" anchor="ctr"/>
            <a:lstStyle/>
            <a:p>
              <a:pPr algn="ctr" defTabSz="814388">
                <a:lnSpc>
                  <a:spcPct val="90000"/>
                </a:lnSpc>
                <a:defRPr/>
              </a:pPr>
              <a:endParaRPr lang="en-US" sz="2400" dirty="0">
                <a:latin typeface="Arial" charset="0"/>
              </a:endParaRPr>
            </a:p>
          </p:txBody>
        </p:sp>
        <p:sp>
          <p:nvSpPr>
            <p:cNvPr id="5" name="Freeform 29"/>
            <p:cNvSpPr>
              <a:spLocks/>
            </p:cNvSpPr>
            <p:nvPr/>
          </p:nvSpPr>
          <p:spPr bwMode="auto">
            <a:xfrm>
              <a:off x="6900863" y="1055688"/>
              <a:ext cx="1836738" cy="1335088"/>
            </a:xfrm>
            <a:custGeom>
              <a:avLst/>
              <a:gdLst>
                <a:gd name="T0" fmla="*/ 358 w 493"/>
                <a:gd name="T1" fmla="*/ 0 h 358"/>
                <a:gd name="T2" fmla="*/ 0 w 493"/>
                <a:gd name="T3" fmla="*/ 357 h 358"/>
                <a:gd name="T4" fmla="*/ 13 w 493"/>
                <a:gd name="T5" fmla="*/ 358 h 358"/>
                <a:gd name="T6" fmla="*/ 345 w 493"/>
                <a:gd name="T7" fmla="*/ 358 h 358"/>
                <a:gd name="T8" fmla="*/ 493 w 493"/>
                <a:gd name="T9" fmla="*/ 179 h 358"/>
                <a:gd name="T10" fmla="*/ 358 w 493"/>
                <a:gd name="T11" fmla="*/ 0 h 3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93" h="358">
                  <a:moveTo>
                    <a:pt x="358" y="0"/>
                  </a:moveTo>
                  <a:cubicBezTo>
                    <a:pt x="0" y="357"/>
                    <a:pt x="0" y="357"/>
                    <a:pt x="0" y="357"/>
                  </a:cubicBezTo>
                  <a:cubicBezTo>
                    <a:pt x="4" y="358"/>
                    <a:pt x="9" y="358"/>
                    <a:pt x="13" y="358"/>
                  </a:cubicBezTo>
                  <a:cubicBezTo>
                    <a:pt x="345" y="358"/>
                    <a:pt x="345" y="358"/>
                    <a:pt x="345" y="358"/>
                  </a:cubicBezTo>
                  <a:cubicBezTo>
                    <a:pt x="431" y="358"/>
                    <a:pt x="493" y="278"/>
                    <a:pt x="493" y="179"/>
                  </a:cubicBezTo>
                  <a:cubicBezTo>
                    <a:pt x="493" y="84"/>
                    <a:pt x="437" y="7"/>
                    <a:pt x="35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1315D">
                    <a:alpha val="2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" name="Group 43"/>
          <p:cNvGrpSpPr>
            <a:grpSpLocks/>
          </p:cNvGrpSpPr>
          <p:nvPr/>
        </p:nvGrpSpPr>
        <p:grpSpPr bwMode="auto">
          <a:xfrm rot="16200000">
            <a:off x="4042173" y="1943256"/>
            <a:ext cx="858376" cy="2084716"/>
            <a:chOff x="539751" y="1785938"/>
            <a:chExt cx="2206625" cy="3863975"/>
          </a:xfrm>
        </p:grpSpPr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539751" y="1785938"/>
              <a:ext cx="2206625" cy="3863975"/>
            </a:xfrm>
            <a:custGeom>
              <a:avLst/>
              <a:gdLst/>
              <a:ahLst/>
              <a:cxnLst>
                <a:cxn ang="0">
                  <a:pos x="592" y="792"/>
                </a:cxn>
                <a:cxn ang="0">
                  <a:pos x="592" y="244"/>
                </a:cxn>
                <a:cxn ang="0">
                  <a:pos x="296" y="0"/>
                </a:cxn>
                <a:cxn ang="0">
                  <a:pos x="0" y="244"/>
                </a:cxn>
                <a:cxn ang="0">
                  <a:pos x="0" y="792"/>
                </a:cxn>
                <a:cxn ang="0">
                  <a:pos x="296" y="1036"/>
                </a:cxn>
                <a:cxn ang="0">
                  <a:pos x="592" y="792"/>
                </a:cxn>
              </a:cxnLst>
              <a:rect l="0" t="0" r="r" b="b"/>
              <a:pathLst>
                <a:path w="592" h="1036">
                  <a:moveTo>
                    <a:pt x="592" y="792"/>
                  </a:moveTo>
                  <a:cubicBezTo>
                    <a:pt x="592" y="244"/>
                    <a:pt x="592" y="244"/>
                    <a:pt x="592" y="244"/>
                  </a:cubicBezTo>
                  <a:cubicBezTo>
                    <a:pt x="592" y="103"/>
                    <a:pt x="460" y="0"/>
                    <a:pt x="296" y="0"/>
                  </a:cubicBezTo>
                  <a:cubicBezTo>
                    <a:pt x="133" y="0"/>
                    <a:pt x="0" y="103"/>
                    <a:pt x="0" y="244"/>
                  </a:cubicBezTo>
                  <a:cubicBezTo>
                    <a:pt x="0" y="792"/>
                    <a:pt x="0" y="792"/>
                    <a:pt x="0" y="792"/>
                  </a:cubicBezTo>
                  <a:cubicBezTo>
                    <a:pt x="0" y="933"/>
                    <a:pt x="133" y="1036"/>
                    <a:pt x="296" y="1036"/>
                  </a:cubicBezTo>
                  <a:cubicBezTo>
                    <a:pt x="460" y="1036"/>
                    <a:pt x="592" y="933"/>
                    <a:pt x="592" y="792"/>
                  </a:cubicBezTo>
                  <a:close/>
                </a:path>
              </a:pathLst>
            </a:custGeom>
            <a:solidFill>
              <a:srgbClr val="08A7EE"/>
            </a:solidFill>
            <a:ln w="9525" cap="flat" cmpd="sng" algn="ctr">
              <a:solidFill>
                <a:srgbClr val="0195F9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srgbClr val="000000">
                  <a:alpha val="26667"/>
                </a:srgbClr>
              </a:outerShdw>
            </a:effectLst>
          </p:spPr>
          <p:txBody>
            <a:bodyPr lIns="82124" tIns="41061" rIns="82124" bIns="41061" anchor="ctr"/>
            <a:lstStyle/>
            <a:p>
              <a:pPr algn="ctr" defTabSz="814388">
                <a:lnSpc>
                  <a:spcPct val="90000"/>
                </a:lnSpc>
                <a:defRPr/>
              </a:pPr>
              <a:endParaRPr lang="en-US" sz="2400" dirty="0">
                <a:latin typeface="Arial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542926" y="2617788"/>
              <a:ext cx="2203450" cy="3032125"/>
            </a:xfrm>
            <a:custGeom>
              <a:avLst/>
              <a:gdLst>
                <a:gd name="T0" fmla="*/ 0 w 591"/>
                <a:gd name="T1" fmla="*/ 590 h 813"/>
                <a:gd name="T2" fmla="*/ 295 w 591"/>
                <a:gd name="T3" fmla="*/ 813 h 813"/>
                <a:gd name="T4" fmla="*/ 591 w 591"/>
                <a:gd name="T5" fmla="*/ 569 h 813"/>
                <a:gd name="T6" fmla="*/ 591 w 591"/>
                <a:gd name="T7" fmla="*/ 21 h 813"/>
                <a:gd name="T8" fmla="*/ 590 w 591"/>
                <a:gd name="T9" fmla="*/ 0 h 813"/>
                <a:gd name="T10" fmla="*/ 0 w 591"/>
                <a:gd name="T11" fmla="*/ 590 h 8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91" h="813">
                  <a:moveTo>
                    <a:pt x="0" y="590"/>
                  </a:moveTo>
                  <a:cubicBezTo>
                    <a:pt x="13" y="720"/>
                    <a:pt x="140" y="813"/>
                    <a:pt x="295" y="813"/>
                  </a:cubicBezTo>
                  <a:cubicBezTo>
                    <a:pt x="459" y="813"/>
                    <a:pt x="591" y="710"/>
                    <a:pt x="591" y="569"/>
                  </a:cubicBezTo>
                  <a:cubicBezTo>
                    <a:pt x="591" y="21"/>
                    <a:pt x="591" y="21"/>
                    <a:pt x="591" y="21"/>
                  </a:cubicBezTo>
                  <a:cubicBezTo>
                    <a:pt x="591" y="14"/>
                    <a:pt x="591" y="7"/>
                    <a:pt x="590" y="0"/>
                  </a:cubicBezTo>
                  <a:lnTo>
                    <a:pt x="0" y="590"/>
                  </a:lnTo>
                  <a:close/>
                </a:path>
              </a:pathLst>
            </a:custGeom>
            <a:gradFill rotWithShape="1">
              <a:gsLst>
                <a:gs pos="0">
                  <a:srgbClr val="01315D">
                    <a:alpha val="2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" name="Group 44"/>
          <p:cNvGrpSpPr>
            <a:grpSpLocks/>
          </p:cNvGrpSpPr>
          <p:nvPr/>
        </p:nvGrpSpPr>
        <p:grpSpPr bwMode="auto">
          <a:xfrm rot="16200000">
            <a:off x="4018989" y="1172697"/>
            <a:ext cx="858377" cy="2101845"/>
            <a:chOff x="3127376" y="1785938"/>
            <a:chExt cx="2206625" cy="3863975"/>
          </a:xfrm>
        </p:grpSpPr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3127376" y="1785938"/>
              <a:ext cx="2206625" cy="3863975"/>
            </a:xfrm>
            <a:custGeom>
              <a:avLst/>
              <a:gdLst/>
              <a:ahLst/>
              <a:cxnLst>
                <a:cxn ang="0">
                  <a:pos x="592" y="792"/>
                </a:cxn>
                <a:cxn ang="0">
                  <a:pos x="592" y="244"/>
                </a:cxn>
                <a:cxn ang="0">
                  <a:pos x="296" y="0"/>
                </a:cxn>
                <a:cxn ang="0">
                  <a:pos x="0" y="244"/>
                </a:cxn>
                <a:cxn ang="0">
                  <a:pos x="0" y="792"/>
                </a:cxn>
                <a:cxn ang="0">
                  <a:pos x="296" y="1036"/>
                </a:cxn>
                <a:cxn ang="0">
                  <a:pos x="592" y="792"/>
                </a:cxn>
              </a:cxnLst>
              <a:rect l="0" t="0" r="r" b="b"/>
              <a:pathLst>
                <a:path w="592" h="1036">
                  <a:moveTo>
                    <a:pt x="592" y="792"/>
                  </a:moveTo>
                  <a:cubicBezTo>
                    <a:pt x="592" y="244"/>
                    <a:pt x="592" y="244"/>
                    <a:pt x="592" y="244"/>
                  </a:cubicBezTo>
                  <a:cubicBezTo>
                    <a:pt x="592" y="103"/>
                    <a:pt x="460" y="0"/>
                    <a:pt x="296" y="0"/>
                  </a:cubicBezTo>
                  <a:cubicBezTo>
                    <a:pt x="133" y="0"/>
                    <a:pt x="0" y="103"/>
                    <a:pt x="0" y="244"/>
                  </a:cubicBezTo>
                  <a:cubicBezTo>
                    <a:pt x="0" y="792"/>
                    <a:pt x="0" y="792"/>
                    <a:pt x="0" y="792"/>
                  </a:cubicBezTo>
                  <a:cubicBezTo>
                    <a:pt x="0" y="933"/>
                    <a:pt x="133" y="1036"/>
                    <a:pt x="296" y="1036"/>
                  </a:cubicBezTo>
                  <a:cubicBezTo>
                    <a:pt x="460" y="1036"/>
                    <a:pt x="592" y="933"/>
                    <a:pt x="592" y="792"/>
                  </a:cubicBezTo>
                  <a:close/>
                </a:path>
              </a:pathLst>
            </a:custGeom>
            <a:solidFill>
              <a:srgbClr val="0560B3"/>
            </a:solidFill>
            <a:ln w="9525" cap="flat" cmpd="sng" algn="ctr">
              <a:solidFill>
                <a:srgbClr val="01568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lIns="82124" tIns="41061" rIns="82124" bIns="41061" anchor="ctr"/>
            <a:lstStyle/>
            <a:p>
              <a:pPr algn="ctr" defTabSz="814388">
                <a:lnSpc>
                  <a:spcPct val="90000"/>
                </a:lnSpc>
                <a:defRPr/>
              </a:pPr>
              <a:endParaRPr lang="en-US" sz="2400" dirty="0">
                <a:latin typeface="Arial" charset="0"/>
              </a:endParaRPr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3130551" y="2617788"/>
              <a:ext cx="2203450" cy="3032125"/>
            </a:xfrm>
            <a:custGeom>
              <a:avLst/>
              <a:gdLst>
                <a:gd name="T0" fmla="*/ 0 w 591"/>
                <a:gd name="T1" fmla="*/ 590 h 813"/>
                <a:gd name="T2" fmla="*/ 295 w 591"/>
                <a:gd name="T3" fmla="*/ 813 h 813"/>
                <a:gd name="T4" fmla="*/ 591 w 591"/>
                <a:gd name="T5" fmla="*/ 569 h 813"/>
                <a:gd name="T6" fmla="*/ 591 w 591"/>
                <a:gd name="T7" fmla="*/ 21 h 813"/>
                <a:gd name="T8" fmla="*/ 590 w 591"/>
                <a:gd name="T9" fmla="*/ 0 h 813"/>
                <a:gd name="T10" fmla="*/ 0 w 591"/>
                <a:gd name="T11" fmla="*/ 590 h 8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91" h="813">
                  <a:moveTo>
                    <a:pt x="0" y="590"/>
                  </a:moveTo>
                  <a:cubicBezTo>
                    <a:pt x="13" y="720"/>
                    <a:pt x="140" y="813"/>
                    <a:pt x="295" y="813"/>
                  </a:cubicBezTo>
                  <a:cubicBezTo>
                    <a:pt x="459" y="813"/>
                    <a:pt x="591" y="710"/>
                    <a:pt x="591" y="569"/>
                  </a:cubicBezTo>
                  <a:cubicBezTo>
                    <a:pt x="591" y="21"/>
                    <a:pt x="591" y="21"/>
                    <a:pt x="591" y="21"/>
                  </a:cubicBezTo>
                  <a:cubicBezTo>
                    <a:pt x="591" y="14"/>
                    <a:pt x="591" y="7"/>
                    <a:pt x="590" y="0"/>
                  </a:cubicBezTo>
                  <a:lnTo>
                    <a:pt x="0" y="590"/>
                  </a:lnTo>
                  <a:close/>
                </a:path>
              </a:pathLst>
            </a:custGeom>
            <a:gradFill rotWithShape="1">
              <a:gsLst>
                <a:gs pos="0">
                  <a:srgbClr val="01315D">
                    <a:alpha val="2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2" name="Group 45"/>
          <p:cNvGrpSpPr>
            <a:grpSpLocks/>
          </p:cNvGrpSpPr>
          <p:nvPr/>
        </p:nvGrpSpPr>
        <p:grpSpPr bwMode="auto">
          <a:xfrm rot="16200000">
            <a:off x="3982651" y="369259"/>
            <a:ext cx="876298" cy="2118978"/>
            <a:chOff x="5715001" y="1785938"/>
            <a:chExt cx="2206625" cy="3863975"/>
          </a:xfrm>
        </p:grpSpPr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5715001" y="1785938"/>
              <a:ext cx="2206625" cy="3863975"/>
            </a:xfrm>
            <a:custGeom>
              <a:avLst/>
              <a:gdLst/>
              <a:ahLst/>
              <a:cxnLst>
                <a:cxn ang="0">
                  <a:pos x="592" y="792"/>
                </a:cxn>
                <a:cxn ang="0">
                  <a:pos x="592" y="244"/>
                </a:cxn>
                <a:cxn ang="0">
                  <a:pos x="296" y="0"/>
                </a:cxn>
                <a:cxn ang="0">
                  <a:pos x="0" y="244"/>
                </a:cxn>
                <a:cxn ang="0">
                  <a:pos x="0" y="792"/>
                </a:cxn>
                <a:cxn ang="0">
                  <a:pos x="296" y="1036"/>
                </a:cxn>
                <a:cxn ang="0">
                  <a:pos x="592" y="792"/>
                </a:cxn>
              </a:cxnLst>
              <a:rect l="0" t="0" r="r" b="b"/>
              <a:pathLst>
                <a:path w="592" h="1036">
                  <a:moveTo>
                    <a:pt x="592" y="792"/>
                  </a:moveTo>
                  <a:cubicBezTo>
                    <a:pt x="592" y="244"/>
                    <a:pt x="592" y="244"/>
                    <a:pt x="592" y="244"/>
                  </a:cubicBezTo>
                  <a:cubicBezTo>
                    <a:pt x="592" y="103"/>
                    <a:pt x="459" y="0"/>
                    <a:pt x="296" y="0"/>
                  </a:cubicBezTo>
                  <a:cubicBezTo>
                    <a:pt x="132" y="0"/>
                    <a:pt x="0" y="103"/>
                    <a:pt x="0" y="244"/>
                  </a:cubicBezTo>
                  <a:cubicBezTo>
                    <a:pt x="0" y="792"/>
                    <a:pt x="0" y="792"/>
                    <a:pt x="0" y="792"/>
                  </a:cubicBezTo>
                  <a:cubicBezTo>
                    <a:pt x="0" y="933"/>
                    <a:pt x="132" y="1036"/>
                    <a:pt x="296" y="1036"/>
                  </a:cubicBezTo>
                  <a:cubicBezTo>
                    <a:pt x="459" y="1036"/>
                    <a:pt x="592" y="933"/>
                    <a:pt x="592" y="792"/>
                  </a:cubicBezTo>
                  <a:close/>
                </a:path>
              </a:pathLst>
            </a:custGeom>
            <a:solidFill>
              <a:srgbClr val="093667"/>
            </a:solidFill>
            <a:ln w="9525" cap="flat" cmpd="sng" algn="ctr">
              <a:solidFill>
                <a:srgbClr val="013253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lIns="82124" tIns="41061" rIns="82124" bIns="41061" anchor="ctr"/>
            <a:lstStyle/>
            <a:p>
              <a:pPr algn="ctr" defTabSz="814388">
                <a:lnSpc>
                  <a:spcPct val="90000"/>
                </a:lnSpc>
                <a:defRPr/>
              </a:pPr>
              <a:endParaRPr lang="en-US" sz="2400" dirty="0">
                <a:latin typeface="Arial" charset="0"/>
              </a:endParaRPr>
            </a:p>
          </p:txBody>
        </p:sp>
        <p:sp>
          <p:nvSpPr>
            <p:cNvPr id="8" name="Freeform 12"/>
            <p:cNvSpPr>
              <a:spLocks/>
            </p:cNvSpPr>
            <p:nvPr/>
          </p:nvSpPr>
          <p:spPr bwMode="auto">
            <a:xfrm>
              <a:off x="5718176" y="2617788"/>
              <a:ext cx="2203450" cy="3032125"/>
            </a:xfrm>
            <a:custGeom>
              <a:avLst/>
              <a:gdLst>
                <a:gd name="T0" fmla="*/ 0 w 591"/>
                <a:gd name="T1" fmla="*/ 590 h 813"/>
                <a:gd name="T2" fmla="*/ 295 w 591"/>
                <a:gd name="T3" fmla="*/ 813 h 813"/>
                <a:gd name="T4" fmla="*/ 591 w 591"/>
                <a:gd name="T5" fmla="*/ 569 h 813"/>
                <a:gd name="T6" fmla="*/ 591 w 591"/>
                <a:gd name="T7" fmla="*/ 21 h 813"/>
                <a:gd name="T8" fmla="*/ 590 w 591"/>
                <a:gd name="T9" fmla="*/ 0 h 813"/>
                <a:gd name="T10" fmla="*/ 0 w 591"/>
                <a:gd name="T11" fmla="*/ 590 h 8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91" h="813">
                  <a:moveTo>
                    <a:pt x="0" y="590"/>
                  </a:moveTo>
                  <a:cubicBezTo>
                    <a:pt x="12" y="720"/>
                    <a:pt x="140" y="813"/>
                    <a:pt x="295" y="813"/>
                  </a:cubicBezTo>
                  <a:cubicBezTo>
                    <a:pt x="458" y="813"/>
                    <a:pt x="591" y="710"/>
                    <a:pt x="591" y="569"/>
                  </a:cubicBezTo>
                  <a:cubicBezTo>
                    <a:pt x="591" y="21"/>
                    <a:pt x="591" y="21"/>
                    <a:pt x="591" y="21"/>
                  </a:cubicBezTo>
                  <a:cubicBezTo>
                    <a:pt x="591" y="14"/>
                    <a:pt x="590" y="7"/>
                    <a:pt x="590" y="0"/>
                  </a:cubicBezTo>
                  <a:lnTo>
                    <a:pt x="0" y="590"/>
                  </a:lnTo>
                  <a:close/>
                </a:path>
              </a:pathLst>
            </a:custGeom>
            <a:gradFill rotWithShape="1">
              <a:gsLst>
                <a:gs pos="0">
                  <a:srgbClr val="000C16">
                    <a:alpha val="34901"/>
                  </a:srgb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3606801" y="1263650"/>
            <a:ext cx="16471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Bahnschrift" pitchFamily="34" charset="0"/>
              </a:rPr>
              <a:t>Разработка </a:t>
            </a:r>
            <a:r>
              <a:rPr lang="en-US" sz="1100" dirty="0">
                <a:solidFill>
                  <a:schemeClr val="bg1"/>
                </a:solidFill>
                <a:latin typeface="Bahnschrift" pitchFamily="34" charset="0"/>
              </a:rPr>
              <a:t>desktop-</a:t>
            </a:r>
            <a:r>
              <a:rPr lang="ru-RU" sz="1100" dirty="0">
                <a:solidFill>
                  <a:schemeClr val="bg1"/>
                </a:solidFill>
                <a:latin typeface="Bahnschrift" pitchFamily="34" charset="0"/>
              </a:rPr>
              <a:t>приложения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13151" y="1981200"/>
            <a:ext cx="16471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Bahnschrift" pitchFamily="34" charset="0"/>
              </a:rPr>
              <a:t>Разработка </a:t>
            </a:r>
            <a:r>
              <a:rPr lang="en-US" sz="1100" dirty="0">
                <a:solidFill>
                  <a:schemeClr val="bg1"/>
                </a:solidFill>
                <a:latin typeface="Bahnschrift" pitchFamily="34" charset="0"/>
              </a:rPr>
              <a:t>Android</a:t>
            </a:r>
            <a:r>
              <a:rPr lang="ru-RU" sz="1100" dirty="0">
                <a:solidFill>
                  <a:schemeClr val="bg1"/>
                </a:solidFill>
                <a:latin typeface="Bahnschrift" pitchFamily="34" charset="0"/>
              </a:rPr>
              <a:t>- и </a:t>
            </a:r>
            <a:r>
              <a:rPr lang="en-US" sz="1100" dirty="0" err="1">
                <a:solidFill>
                  <a:schemeClr val="bg1"/>
                </a:solidFill>
                <a:latin typeface="Bahnschrift" pitchFamily="34" charset="0"/>
              </a:rPr>
              <a:t>iOS</a:t>
            </a:r>
            <a:r>
              <a:rPr lang="en-US" sz="1100" dirty="0">
                <a:solidFill>
                  <a:schemeClr val="bg1"/>
                </a:solidFill>
                <a:latin typeface="Bahnschrift" pitchFamily="34" charset="0"/>
              </a:rPr>
              <a:t>-</a:t>
            </a:r>
            <a:r>
              <a:rPr lang="ru-RU" sz="1100" dirty="0">
                <a:solidFill>
                  <a:schemeClr val="bg1"/>
                </a:solidFill>
                <a:latin typeface="Bahnschrift" pitchFamily="34" charset="0"/>
              </a:rPr>
              <a:t>приложения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57601" y="2705100"/>
            <a:ext cx="164717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Bahnschrift" pitchFamily="34" charset="0"/>
              </a:rPr>
              <a:t>Тестирование разработанных приложений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54400" y="3517900"/>
            <a:ext cx="211454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Bahnschrift" pitchFamily="34" charset="0"/>
              </a:rPr>
              <a:t>Сопровождение имеющихся систем, выход на иные платформы</a:t>
            </a:r>
          </a:p>
        </p:txBody>
      </p:sp>
      <p:pic>
        <p:nvPicPr>
          <p:cNvPr id="3074" name="Picture 2" descr="https://www.pinclipart.com/picdir/big/208-2080424_for-instructions-on-enrolling-in-biometric-login-for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1" y="1384300"/>
            <a:ext cx="1428591" cy="14319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5" name="Picture 3" descr="C:\Users\Вячеслав\Downloads\pngwing.com (3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83350" y="1657350"/>
            <a:ext cx="1631950" cy="16319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7" name="Picture 5" descr="http://cdn.onlinewebfonts.com/svg/img_231645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4550" y="2844800"/>
            <a:ext cx="1466850" cy="15035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7500" y="677450"/>
            <a:ext cx="7038900" cy="630400"/>
          </a:xfrm>
        </p:spPr>
        <p:txBody>
          <a:bodyPr/>
          <a:lstStyle/>
          <a:p>
            <a:r>
              <a:rPr lang="ru-RU" dirty="0"/>
              <a:t>Результаты проекта по этапам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7750" y="1554850"/>
            <a:ext cx="3403200" cy="2911200"/>
          </a:xfrm>
        </p:spPr>
        <p:txBody>
          <a:bodyPr/>
          <a:lstStyle/>
          <a:p>
            <a:pPr algn="ctr">
              <a:buNone/>
            </a:pPr>
            <a:r>
              <a:rPr lang="ru-RU" sz="1600" b="1" dirty="0">
                <a:solidFill>
                  <a:srgbClr val="FFC000"/>
                </a:solidFill>
              </a:rPr>
              <a:t>ЭТАП  1</a:t>
            </a:r>
          </a:p>
          <a:p>
            <a:pPr algn="ctr">
              <a:buNone/>
            </a:pPr>
            <a:r>
              <a:rPr lang="ru-RU" sz="1600" b="1" dirty="0">
                <a:solidFill>
                  <a:srgbClr val="FFC000"/>
                </a:solidFill>
              </a:rPr>
              <a:t>(конец 2022 года)</a:t>
            </a:r>
          </a:p>
          <a:p>
            <a:r>
              <a:rPr lang="ru-RU" dirty="0">
                <a:solidFill>
                  <a:schemeClr val="bg1"/>
                </a:solidFill>
              </a:rPr>
              <a:t>Получение системы, готовой к внедрению в инфраструктуру потенциальных компаний-заказчиков;</a:t>
            </a:r>
          </a:p>
          <a:p>
            <a:r>
              <a:rPr lang="ru-RU" dirty="0">
                <a:solidFill>
                  <a:schemeClr val="bg1"/>
                </a:solidFill>
              </a:rPr>
              <a:t>Оформление программной документации;</a:t>
            </a:r>
          </a:p>
          <a:p>
            <a:r>
              <a:rPr lang="ru-RU" dirty="0">
                <a:solidFill>
                  <a:schemeClr val="bg1"/>
                </a:solidFill>
              </a:rPr>
              <a:t>Начало выхода на коммерциализацию продукта;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1600" b="1" dirty="0">
                <a:solidFill>
                  <a:srgbClr val="FFC000"/>
                </a:solidFill>
              </a:rPr>
              <a:t>ЭТАП 2</a:t>
            </a:r>
          </a:p>
          <a:p>
            <a:pPr algn="ctr">
              <a:buNone/>
            </a:pPr>
            <a:r>
              <a:rPr lang="ru-RU" sz="1600" b="1" dirty="0">
                <a:solidFill>
                  <a:srgbClr val="FFC000"/>
                </a:solidFill>
              </a:rPr>
              <a:t>(3-4 квартал 2023 года)</a:t>
            </a:r>
          </a:p>
          <a:p>
            <a:r>
              <a:rPr lang="ru-RU" sz="1400" dirty="0"/>
              <a:t>Получение готовых приложений для рядовых пользователей;</a:t>
            </a:r>
          </a:p>
          <a:p>
            <a:r>
              <a:rPr lang="ru-RU" sz="1400" dirty="0"/>
              <a:t>Внедрение продукта в площадки цифровой дистрибуции (</a:t>
            </a:r>
            <a:r>
              <a:rPr lang="en-US" sz="1400" dirty="0"/>
              <a:t>Google Play, AppStore</a:t>
            </a:r>
            <a:r>
              <a:rPr lang="ru-RU" sz="1400" dirty="0"/>
              <a:t> и их аналогов включая отечественные);</a:t>
            </a:r>
          </a:p>
          <a:p>
            <a:r>
              <a:rPr lang="ru-RU" sz="1400" dirty="0"/>
              <a:t>Дальнейшее сопровождение и  коммерциализация проекта ;</a:t>
            </a:r>
            <a:endParaRPr lang="ru-RU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Конечные результаты проекта</a:t>
            </a:r>
          </a:p>
        </p:txBody>
      </p:sp>
      <p:pic>
        <p:nvPicPr>
          <p:cNvPr id="27651" name="Picture 3" descr="C:\Users\Вячеслав\Downloads\pngeg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2" y="1114425"/>
            <a:ext cx="2981326" cy="29813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108450" y="1390650"/>
            <a:ext cx="45783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Программное решение для цифровой идентификации и подтверждения легитимности доступа на основе интеллектуального мониторинга </a:t>
            </a:r>
            <a:r>
              <a:rPr lang="ru-RU" dirty="0" err="1">
                <a:solidFill>
                  <a:schemeClr val="bg1"/>
                </a:solidFill>
              </a:rPr>
              <a:t>динмамических</a:t>
            </a:r>
            <a:r>
              <a:rPr lang="ru-RU" dirty="0">
                <a:solidFill>
                  <a:schemeClr val="bg1"/>
                </a:solidFill>
              </a:rPr>
              <a:t> биометрических характеристик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00550" y="2724150"/>
            <a:ext cx="3994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chemeClr val="bg1"/>
                </a:solidFill>
              </a:rPr>
              <a:t>Кроссплатформенное</a:t>
            </a:r>
            <a:r>
              <a:rPr lang="ru-RU" dirty="0">
                <a:solidFill>
                  <a:schemeClr val="bg1"/>
                </a:solidFill>
              </a:rPr>
              <a:t> приложение на основе полученного программного решения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49750" y="3708400"/>
            <a:ext cx="408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Вклад в развитие информационной безопасности и </a:t>
            </a:r>
            <a:r>
              <a:rPr lang="ru-RU" dirty="0" err="1">
                <a:solidFill>
                  <a:schemeClr val="bg1"/>
                </a:solidFill>
              </a:rPr>
              <a:t>цифровизации</a:t>
            </a:r>
            <a:r>
              <a:rPr lang="ru-RU" dirty="0">
                <a:solidFill>
                  <a:schemeClr val="bg1"/>
                </a:solidFill>
              </a:rPr>
              <a:t> общества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3965" y="655800"/>
            <a:ext cx="7038900" cy="914100"/>
          </a:xfrm>
        </p:spPr>
        <p:txBody>
          <a:bodyPr/>
          <a:lstStyle/>
          <a:p>
            <a:r>
              <a:rPr lang="ru-RU" dirty="0"/>
              <a:t>Контакты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12591" y="3573600"/>
            <a:ext cx="2507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biomdi.activetest.tech</a:t>
            </a:r>
            <a:endParaRPr lang="ru-RU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://qrcoder.ru/code/?https%3A%2F%2Fbiomdi.activetest.tech%2F&amp;6&amp;0">
            <a:extLst>
              <a:ext uri="{FF2B5EF4-FFF2-40B4-BE49-F238E27FC236}">
                <a16:creationId xmlns:a16="http://schemas.microsoft.com/office/drawing/2014/main" id="{0791B7F4-D0BE-48E0-B475-74C145DD2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024" y="1321199"/>
            <a:ext cx="2114550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TM03457485[[fn=Сетка]]</Template>
  <TotalTime>1981</TotalTime>
  <Words>403</Words>
  <Application>Microsoft Office PowerPoint</Application>
  <PresentationFormat>Экран (16:9)</PresentationFormat>
  <Paragraphs>111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Montserrat</vt:lpstr>
      <vt:lpstr>宋体</vt:lpstr>
      <vt:lpstr>Leelawadee UI</vt:lpstr>
      <vt:lpstr>微软雅黑</vt:lpstr>
      <vt:lpstr>Trebuchet MS</vt:lpstr>
      <vt:lpstr>Arial</vt:lpstr>
      <vt:lpstr>Lato</vt:lpstr>
      <vt:lpstr>Roboto</vt:lpstr>
      <vt:lpstr>Calibri</vt:lpstr>
      <vt:lpstr>Bahnschrift</vt:lpstr>
      <vt:lpstr>Focus</vt:lpstr>
      <vt:lpstr>Система идентификации и подтверждения легитимности доступа на основе непрерывного интеллектуального мониторинга динамических биометрических параметров</vt:lpstr>
      <vt:lpstr>Востребованность цифровой идентификации</vt:lpstr>
      <vt:lpstr>Презентация PowerPoint</vt:lpstr>
      <vt:lpstr>Стек технологий</vt:lpstr>
      <vt:lpstr>Научная новизна</vt:lpstr>
      <vt:lpstr>Презентация PowerPoint</vt:lpstr>
      <vt:lpstr>Описание работы системы</vt:lpstr>
      <vt:lpstr>План реализации проекта. Этап 1.</vt:lpstr>
      <vt:lpstr>План реализации проекта. Этап 2.</vt:lpstr>
      <vt:lpstr>Результаты проекта по этапам</vt:lpstr>
      <vt:lpstr>Конечные результаты проекта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цифровой идентификации и подтверждения легитимности доступа на основе интеллектуального мониторинга биометрических характеристик</dc:title>
  <dc:creator>Вячеслав</dc:creator>
  <cp:lastModifiedBy>Вячеслав</cp:lastModifiedBy>
  <cp:revision>64</cp:revision>
  <dcterms:created xsi:type="dcterms:W3CDTF">2021-05-13T12:18:15Z</dcterms:created>
  <dcterms:modified xsi:type="dcterms:W3CDTF">2022-06-01T12:03:57Z</dcterms:modified>
</cp:coreProperties>
</file>