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5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66" r:id="rId3"/>
    <p:sldMasterId id="2147483672" r:id="rId4"/>
    <p:sldMasterId id="2147483678" r:id="rId5"/>
    <p:sldMasterId id="2147483684" r:id="rId6"/>
  </p:sldMasterIdLst>
  <p:notesMasterIdLst>
    <p:notesMasterId r:id="rId1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96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0FE4E1-8D22-43E6-8FDF-D35A0D5A5EF9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D053D8-C22C-4A6A-90B9-201813B2C7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1415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34DD3E-995C-4032-89EB-60E202E2ABBE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064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8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5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13" y="3840494"/>
            <a:ext cx="640079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1415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>
                <a:solidFill>
                  <a:srgbClr val="00398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33309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>
                <a:solidFill>
                  <a:srgbClr val="00398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36498" y="1104393"/>
            <a:ext cx="2834622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>
                <a:solidFill>
                  <a:schemeClr val="bg1"/>
                </a:solidFill>
                <a:latin typeface="Franklin Gothic Medium"/>
                <a:cs typeface="Franklin Gothic Medium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69479" y="1275941"/>
            <a:ext cx="2103803" cy="2077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50">
                <a:solidFill>
                  <a:schemeClr val="bg1"/>
                </a:solidFill>
                <a:latin typeface="Franklin Gothic Medium"/>
                <a:cs typeface="Franklin Gothic Medium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2410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>
                <a:solidFill>
                  <a:srgbClr val="00398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4976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226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13" y="3840493"/>
            <a:ext cx="640079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45984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>
                <a:solidFill>
                  <a:srgbClr val="00398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824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>
                <a:solidFill>
                  <a:srgbClr val="00398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36498" y="1104393"/>
            <a:ext cx="2834622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>
                <a:solidFill>
                  <a:schemeClr val="bg1"/>
                </a:solidFill>
                <a:latin typeface="Franklin Gothic Medium"/>
                <a:cs typeface="Franklin Gothic Medium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69477" y="1275939"/>
            <a:ext cx="2103803" cy="2077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50">
                <a:solidFill>
                  <a:schemeClr val="bg1"/>
                </a:solidFill>
                <a:latin typeface="Franklin Gothic Medium"/>
                <a:cs typeface="Franklin Gothic Medium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9753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>
                <a:solidFill>
                  <a:srgbClr val="00398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6886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1481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13" y="3840490"/>
            <a:ext cx="640079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23027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>
                <a:solidFill>
                  <a:srgbClr val="00398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5232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>
                <a:solidFill>
                  <a:srgbClr val="00398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36498" y="1104393"/>
            <a:ext cx="2834622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>
                <a:solidFill>
                  <a:schemeClr val="bg1"/>
                </a:solidFill>
                <a:latin typeface="Franklin Gothic Medium"/>
                <a:cs typeface="Franklin Gothic Medium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69473" y="1275937"/>
            <a:ext cx="2103803" cy="2077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50">
                <a:solidFill>
                  <a:schemeClr val="bg1"/>
                </a:solidFill>
                <a:latin typeface="Franklin Gothic Medium"/>
                <a:cs typeface="Franklin Gothic Medium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192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>
                <a:solidFill>
                  <a:srgbClr val="00398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15180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86792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9" y="3840486"/>
            <a:ext cx="640079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1659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>
                <a:solidFill>
                  <a:srgbClr val="00398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6104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>
                <a:solidFill>
                  <a:srgbClr val="00398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36498" y="1104393"/>
            <a:ext cx="2834622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>
                <a:solidFill>
                  <a:schemeClr val="bg1"/>
                </a:solidFill>
                <a:latin typeface="Franklin Gothic Medium"/>
                <a:cs typeface="Franklin Gothic Medium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69467" y="1275933"/>
            <a:ext cx="2103803" cy="2077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50">
                <a:solidFill>
                  <a:schemeClr val="bg1"/>
                </a:solidFill>
                <a:latin typeface="Franklin Gothic Medium"/>
                <a:cs typeface="Franklin Gothic Medium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1576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>
                <a:solidFill>
                  <a:srgbClr val="00398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51170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9502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1" y="3840481"/>
            <a:ext cx="640079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16132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>
                <a:solidFill>
                  <a:srgbClr val="00398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74533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>
                <a:solidFill>
                  <a:srgbClr val="00398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36498" y="1104393"/>
            <a:ext cx="2834622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>
                <a:solidFill>
                  <a:schemeClr val="bg1"/>
                </a:solidFill>
                <a:latin typeface="Franklin Gothic Medium"/>
                <a:cs typeface="Franklin Gothic Medium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69459" y="1275927"/>
            <a:ext cx="2103803" cy="2077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50">
                <a:solidFill>
                  <a:schemeClr val="bg1"/>
                </a:solidFill>
                <a:latin typeface="Franklin Gothic Medium"/>
                <a:cs typeface="Franklin Gothic Medium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569385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>
                <a:solidFill>
                  <a:srgbClr val="00398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35358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554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0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25920" y="242145"/>
            <a:ext cx="8292185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>
                <a:solidFill>
                  <a:srgbClr val="00398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00050" y="1035317"/>
            <a:ext cx="83439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73" y="6377954"/>
            <a:ext cx="292607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54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54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172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25920" y="242145"/>
            <a:ext cx="8292185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>
                <a:solidFill>
                  <a:srgbClr val="00398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00050" y="1035315"/>
            <a:ext cx="83439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73" y="6377953"/>
            <a:ext cx="292607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53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53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496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25920" y="242145"/>
            <a:ext cx="8292185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>
                <a:solidFill>
                  <a:srgbClr val="00398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00050" y="1035313"/>
            <a:ext cx="83439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73" y="6377950"/>
            <a:ext cx="292607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50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50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054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25916" y="242145"/>
            <a:ext cx="8292185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>
                <a:solidFill>
                  <a:srgbClr val="00398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00050" y="1035309"/>
            <a:ext cx="83439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9" y="6377946"/>
            <a:ext cx="292607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6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6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6888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25908" y="242145"/>
            <a:ext cx="8292185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>
                <a:solidFill>
                  <a:srgbClr val="00398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00050" y="1035303"/>
            <a:ext cx="83439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1" y="6377941"/>
            <a:ext cx="292607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1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1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2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22323" y="2924944"/>
            <a:ext cx="5472879" cy="9746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ts val="1905"/>
              </a:lnSpc>
            </a:pPr>
            <a:r>
              <a:rPr lang="ru-RU" sz="3000" b="1" spc="-160" dirty="0">
                <a:solidFill>
                  <a:prstClr val="black"/>
                </a:solidFill>
                <a:latin typeface="Arial"/>
                <a:cs typeface="Arial"/>
              </a:rPr>
              <a:t>Удобрительные составы для клумб, зеленых насаждений городских парков, скверов и зон </a:t>
            </a:r>
            <a:r>
              <a:rPr lang="ru-RU" sz="3000" b="1" spc="-160" dirty="0" smtClean="0">
                <a:solidFill>
                  <a:prstClr val="black"/>
                </a:solidFill>
                <a:latin typeface="Arial"/>
                <a:cs typeface="Arial"/>
              </a:rPr>
              <a:t>отдыха</a:t>
            </a:r>
            <a:endParaRPr lang="ru-RU" sz="3000" b="1" spc="-160" dirty="0" smtClean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88607" y="6063307"/>
            <a:ext cx="2321814" cy="276999"/>
          </a:xfrm>
          <a:custGeom>
            <a:avLst/>
            <a:gdLst/>
            <a:ahLst/>
            <a:cxnLst/>
            <a:rect l="l" t="t" r="r" b="b"/>
            <a:pathLst>
              <a:path w="2321814">
                <a:moveTo>
                  <a:pt x="0" y="0"/>
                </a:moveTo>
                <a:lnTo>
                  <a:pt x="2321814" y="0"/>
                </a:lnTo>
              </a:path>
            </a:pathLst>
          </a:custGeom>
          <a:ln w="12192">
            <a:solidFill>
              <a:srgbClr val="003981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88607" y="5744014"/>
            <a:ext cx="1041400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ru-RU" sz="1350" dirty="0" smtClean="0">
                <a:solidFill>
                  <a:srgbClr val="003981"/>
                </a:solidFill>
                <a:latin typeface="Arial"/>
                <a:cs typeface="Arial"/>
              </a:rPr>
              <a:t>Казань</a:t>
            </a:r>
            <a:r>
              <a:rPr sz="1350" spc="-15" dirty="0" smtClean="0">
                <a:solidFill>
                  <a:srgbClr val="003981"/>
                </a:solidFill>
                <a:latin typeface="Arial"/>
                <a:cs typeface="Arial"/>
              </a:rPr>
              <a:t> </a:t>
            </a:r>
            <a:r>
              <a:rPr sz="1350" dirty="0" smtClean="0">
                <a:solidFill>
                  <a:srgbClr val="003981"/>
                </a:solidFill>
                <a:latin typeface="Arial"/>
                <a:cs typeface="Arial"/>
              </a:rPr>
              <a:t>202</a:t>
            </a:r>
            <a:r>
              <a:rPr lang="ru-RU" sz="1350" dirty="0" smtClean="0">
                <a:solidFill>
                  <a:srgbClr val="003981"/>
                </a:solidFill>
                <a:latin typeface="Arial"/>
                <a:cs typeface="Arial"/>
              </a:rPr>
              <a:t>3</a:t>
            </a:r>
            <a:endParaRPr sz="135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81687" y="5432051"/>
            <a:ext cx="3257800" cy="7078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sz="1050" spc="-5" dirty="0">
                <a:solidFill>
                  <a:srgbClr val="001F5F"/>
                </a:solidFill>
                <a:latin typeface="Arial"/>
                <a:cs typeface="Arial"/>
              </a:rPr>
              <a:t>М</a:t>
            </a:r>
            <a:r>
              <a:rPr sz="1050" spc="-1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1050" dirty="0">
                <a:solidFill>
                  <a:srgbClr val="001F5F"/>
                </a:solidFill>
                <a:latin typeface="Arial"/>
                <a:cs typeface="Arial"/>
              </a:rPr>
              <a:t>Б</a:t>
            </a:r>
            <a:r>
              <a:rPr sz="1050" spc="-10" dirty="0">
                <a:solidFill>
                  <a:srgbClr val="001F5F"/>
                </a:solidFill>
                <a:latin typeface="Arial"/>
                <a:cs typeface="Arial"/>
              </a:rPr>
              <a:t>.</a:t>
            </a:r>
            <a:r>
              <a:rPr sz="1050" dirty="0">
                <a:solidFill>
                  <a:srgbClr val="001F5F"/>
                </a:solidFill>
                <a:latin typeface="Arial"/>
                <a:cs typeface="Arial"/>
              </a:rPr>
              <a:t>:</a:t>
            </a:r>
            <a:r>
              <a:rPr sz="1050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050" spc="-5" dirty="0">
                <a:solidFill>
                  <a:srgbClr val="001F5F"/>
                </a:solidFill>
                <a:latin typeface="Arial"/>
                <a:cs typeface="Arial"/>
              </a:rPr>
              <a:t>+</a:t>
            </a:r>
            <a:r>
              <a:rPr sz="1050" dirty="0" smtClean="0">
                <a:solidFill>
                  <a:srgbClr val="001F5F"/>
                </a:solidFill>
                <a:latin typeface="Arial"/>
                <a:cs typeface="Arial"/>
              </a:rPr>
              <a:t>79</a:t>
            </a:r>
            <a:r>
              <a:rPr lang="en-US" sz="1050" dirty="0" smtClean="0">
                <a:solidFill>
                  <a:srgbClr val="001F5F"/>
                </a:solidFill>
                <a:latin typeface="Arial"/>
                <a:cs typeface="Arial"/>
              </a:rPr>
              <a:t>656020130</a:t>
            </a:r>
            <a:endParaRPr sz="1050" dirty="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lnSpc>
                <a:spcPts val="850"/>
              </a:lnSpc>
              <a:spcBef>
                <a:spcPts val="24"/>
              </a:spcBef>
            </a:pPr>
            <a:endParaRPr sz="850" dirty="0">
              <a:solidFill>
                <a:prstClr val="black"/>
              </a:solidFill>
            </a:endParaRPr>
          </a:p>
          <a:p>
            <a:pPr algn="ctr"/>
            <a:r>
              <a:rPr sz="1400" i="1" dirty="0" smtClean="0">
                <a:solidFill>
                  <a:srgbClr val="001F5F"/>
                </a:solidFill>
                <a:latin typeface="Arial"/>
                <a:cs typeface="Arial"/>
              </a:rPr>
              <a:t>«</a:t>
            </a:r>
            <a:r>
              <a:rPr lang="ru-RU" sz="1400" i="1" dirty="0" smtClean="0">
                <a:solidFill>
                  <a:srgbClr val="001F5F"/>
                </a:solidFill>
                <a:latin typeface="Arial"/>
                <a:cs typeface="Arial"/>
              </a:rPr>
              <a:t>УМНЫЙ ВЫРАЩИВАЕТ УРОЖАЙ</a:t>
            </a:r>
          </a:p>
          <a:p>
            <a:pPr algn="ctr"/>
            <a:r>
              <a:rPr lang="ru-RU" sz="1400" i="1" dirty="0" smtClean="0">
                <a:solidFill>
                  <a:srgbClr val="001F5F"/>
                </a:solidFill>
                <a:latin typeface="Arial"/>
                <a:cs typeface="Arial"/>
              </a:rPr>
              <a:t>МУДРЫЙ ВЫРАЩИВАЕТ ПОЧВУ…</a:t>
            </a:r>
            <a:r>
              <a:rPr sz="1400" i="1" dirty="0" smtClean="0">
                <a:solidFill>
                  <a:srgbClr val="001F5F"/>
                </a:solidFill>
                <a:latin typeface="Arial"/>
                <a:cs typeface="Arial"/>
              </a:rPr>
              <a:t>»</a:t>
            </a:r>
            <a:endParaRPr sz="14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7"/>
          <p:cNvSpPr txBox="1"/>
          <p:nvPr/>
        </p:nvSpPr>
        <p:spPr>
          <a:xfrm>
            <a:off x="318223" y="6180974"/>
            <a:ext cx="2262582" cy="4154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/>
            <a:r>
              <a:rPr lang="ru-RU" sz="1350" dirty="0" smtClean="0">
                <a:solidFill>
                  <a:srgbClr val="003981"/>
                </a:solidFill>
                <a:latin typeface="Arial"/>
                <a:cs typeface="Arial"/>
              </a:rPr>
              <a:t>Казанский государственный аграрный университет</a:t>
            </a:r>
            <a:endParaRPr sz="135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pic>
        <p:nvPicPr>
          <p:cNvPr id="1032" name="Picture 8" descr="https://kazgau.ru/images/logo-q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5340413"/>
            <a:ext cx="1584176" cy="1397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Марина\Documents\ДОЦЕНТ\студенты\Халимова Ляйсан Б101-04\Удобрительные составы для городских парков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4327" y="764704"/>
            <a:ext cx="2403862" cy="2281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Марина\Downloads\image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1983" y="332656"/>
            <a:ext cx="3138054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5385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10748" y="561847"/>
            <a:ext cx="95885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000" spc="-10" dirty="0">
                <a:solidFill>
                  <a:srgbClr val="7E7E7E"/>
                </a:solidFill>
                <a:latin typeface="Arial"/>
                <a:cs typeface="Arial"/>
              </a:rPr>
              <a:t>3</a:t>
            </a:r>
            <a:endParaRPr sz="1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324088" y="485662"/>
            <a:ext cx="0" cy="276999"/>
          </a:xfrm>
          <a:custGeom>
            <a:avLst/>
            <a:gdLst/>
            <a:ahLst/>
            <a:cxnLst/>
            <a:rect l="l" t="t" r="r" b="b"/>
            <a:pathLst>
              <a:path h="270637">
                <a:moveTo>
                  <a:pt x="0" y="0"/>
                </a:moveTo>
                <a:lnTo>
                  <a:pt x="0" y="270637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1351294"/>
            <a:ext cx="9144000" cy="276999"/>
          </a:xfrm>
          <a:custGeom>
            <a:avLst/>
            <a:gdLst/>
            <a:ahLst/>
            <a:cxnLst/>
            <a:rect l="l" t="t" r="r" b="b"/>
            <a:pathLst>
              <a:path w="9144000" h="1373124">
                <a:moveTo>
                  <a:pt x="0" y="1373124"/>
                </a:moveTo>
                <a:lnTo>
                  <a:pt x="9144000" y="1373124"/>
                </a:lnTo>
                <a:lnTo>
                  <a:pt x="9144000" y="0"/>
                </a:lnTo>
                <a:lnTo>
                  <a:pt x="0" y="0"/>
                </a:lnTo>
                <a:lnTo>
                  <a:pt x="0" y="1373124"/>
                </a:lnTo>
                <a:close/>
              </a:path>
            </a:pathLst>
          </a:custGeom>
          <a:solidFill>
            <a:srgbClr val="E8F6FD"/>
          </a:solidFill>
        </p:spPr>
        <p:txBody>
          <a:bodyPr wrap="square" lIns="0" tIns="0" rIns="0" bIns="0" rtlCol="0">
            <a:spAutoFit/>
          </a:bodyPr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5907" y="3592237"/>
            <a:ext cx="2623820" cy="10002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/>
            <a:r>
              <a:rPr sz="1300" spc="-35" dirty="0" err="1" smtClean="0">
                <a:solidFill>
                  <a:prstClr val="black"/>
                </a:solidFill>
                <a:latin typeface="Arial"/>
                <a:cs typeface="Arial"/>
              </a:rPr>
              <a:t>Р</a:t>
            </a:r>
            <a:r>
              <a:rPr sz="1300" spc="-10" dirty="0" err="1" smtClean="0">
                <a:solidFill>
                  <a:prstClr val="black"/>
                </a:solidFill>
                <a:latin typeface="Arial"/>
                <a:cs typeface="Arial"/>
              </a:rPr>
              <a:t>а</a:t>
            </a:r>
            <a:r>
              <a:rPr sz="1300" dirty="0" err="1" smtClean="0">
                <a:solidFill>
                  <a:prstClr val="black"/>
                </a:solidFill>
                <a:latin typeface="Arial"/>
                <a:cs typeface="Arial"/>
              </a:rPr>
              <a:t>з</a:t>
            </a:r>
            <a:r>
              <a:rPr sz="1300" spc="5" dirty="0" err="1" smtClean="0">
                <a:solidFill>
                  <a:prstClr val="black"/>
                </a:solidFill>
                <a:latin typeface="Arial"/>
                <a:cs typeface="Arial"/>
              </a:rPr>
              <a:t>р</a:t>
            </a:r>
            <a:r>
              <a:rPr sz="1300" dirty="0" err="1" smtClean="0">
                <a:solidFill>
                  <a:prstClr val="black"/>
                </a:solidFill>
                <a:latin typeface="Arial"/>
                <a:cs typeface="Arial"/>
              </a:rPr>
              <a:t>а</a:t>
            </a:r>
            <a:r>
              <a:rPr sz="1300" spc="-5" dirty="0" err="1" smtClean="0">
                <a:solidFill>
                  <a:prstClr val="black"/>
                </a:solidFill>
                <a:latin typeface="Arial"/>
                <a:cs typeface="Arial"/>
              </a:rPr>
              <a:t>б</a:t>
            </a:r>
            <a:r>
              <a:rPr sz="1300" spc="-35" dirty="0" err="1" smtClean="0">
                <a:solidFill>
                  <a:prstClr val="black"/>
                </a:solidFill>
                <a:latin typeface="Arial"/>
                <a:cs typeface="Arial"/>
              </a:rPr>
              <a:t>о</a:t>
            </a:r>
            <a:r>
              <a:rPr sz="1300" spc="-10" dirty="0" err="1" smtClean="0">
                <a:solidFill>
                  <a:prstClr val="black"/>
                </a:solidFill>
                <a:latin typeface="Arial"/>
                <a:cs typeface="Arial"/>
              </a:rPr>
              <a:t>т</a:t>
            </a:r>
            <a:r>
              <a:rPr sz="1300" spc="-35" dirty="0" err="1" smtClean="0">
                <a:solidFill>
                  <a:prstClr val="black"/>
                </a:solidFill>
                <a:latin typeface="Arial"/>
                <a:cs typeface="Arial"/>
              </a:rPr>
              <a:t>а</a:t>
            </a:r>
            <a:r>
              <a:rPr sz="1300" spc="-10" dirty="0" err="1" smtClean="0">
                <a:solidFill>
                  <a:prstClr val="black"/>
                </a:solidFill>
                <a:latin typeface="Arial"/>
                <a:cs typeface="Arial"/>
              </a:rPr>
              <a:t>т</a:t>
            </a:r>
            <a:r>
              <a:rPr sz="1300" dirty="0" err="1" smtClean="0">
                <a:solidFill>
                  <a:prstClr val="black"/>
                </a:solidFill>
                <a:latin typeface="Arial"/>
                <a:cs typeface="Arial"/>
              </a:rPr>
              <a:t>ь</a:t>
            </a:r>
            <a:r>
              <a:rPr lang="ru-RU" sz="1300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ru-RU" sz="1300" spc="-25" dirty="0" smtClean="0">
                <a:solidFill>
                  <a:prstClr val="black"/>
                </a:solidFill>
                <a:latin typeface="Arial"/>
                <a:cs typeface="Arial"/>
              </a:rPr>
              <a:t>универсальный удобрительный состав, который  подходит </a:t>
            </a:r>
            <a:r>
              <a:rPr lang="ru-RU" sz="1300" spc="-25" dirty="0">
                <a:solidFill>
                  <a:prstClr val="black"/>
                </a:solidFill>
                <a:latin typeface="Arial"/>
                <a:cs typeface="Arial"/>
              </a:rPr>
              <a:t>для клумб, зеленых насаждений городских парков, скверов и зон отдыха</a:t>
            </a:r>
            <a:endParaRPr sz="12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" y="2922029"/>
            <a:ext cx="3054731" cy="276999"/>
          </a:xfrm>
          <a:custGeom>
            <a:avLst/>
            <a:gdLst/>
            <a:ahLst/>
            <a:cxnLst/>
            <a:rect l="l" t="t" r="r" b="b"/>
            <a:pathLst>
              <a:path w="3054731">
                <a:moveTo>
                  <a:pt x="0" y="0"/>
                </a:moveTo>
                <a:lnTo>
                  <a:pt x="3054731" y="0"/>
                </a:lnTo>
              </a:path>
            </a:pathLst>
          </a:custGeom>
          <a:ln w="9144">
            <a:solidFill>
              <a:srgbClr val="1A1817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7236" y="2285154"/>
            <a:ext cx="2884170" cy="4154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2700" spc="85" dirty="0" smtClean="0">
                <a:solidFill>
                  <a:prstClr val="black"/>
                </a:solidFill>
                <a:latin typeface="Arial"/>
                <a:cs typeface="Arial"/>
              </a:rPr>
              <a:t>Ц</a:t>
            </a:r>
            <a:r>
              <a:rPr sz="2700" spc="90" dirty="0" smtClean="0">
                <a:solidFill>
                  <a:prstClr val="black"/>
                </a:solidFill>
                <a:latin typeface="Arial"/>
                <a:cs typeface="Arial"/>
              </a:rPr>
              <a:t>Е</a:t>
            </a:r>
            <a:r>
              <a:rPr sz="2700" spc="95" dirty="0" smtClean="0">
                <a:solidFill>
                  <a:prstClr val="black"/>
                </a:solidFill>
                <a:latin typeface="Arial"/>
                <a:cs typeface="Arial"/>
              </a:rPr>
              <a:t>Л</a:t>
            </a:r>
            <a:r>
              <a:rPr sz="2700" dirty="0" smtClean="0">
                <a:solidFill>
                  <a:prstClr val="black"/>
                </a:solidFill>
                <a:latin typeface="Arial"/>
                <a:cs typeface="Arial"/>
              </a:rPr>
              <a:t>Ь:</a:t>
            </a:r>
            <a:endParaRPr sz="27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025265" y="2286000"/>
            <a:ext cx="3331210" cy="4154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2700" spc="90" dirty="0" smtClean="0">
                <a:solidFill>
                  <a:prstClr val="black"/>
                </a:solidFill>
                <a:latin typeface="Arial"/>
                <a:cs typeface="Arial"/>
              </a:rPr>
              <a:t>З</a:t>
            </a:r>
            <a:r>
              <a:rPr sz="2700" spc="175" dirty="0" smtClean="0">
                <a:solidFill>
                  <a:prstClr val="black"/>
                </a:solidFill>
                <a:latin typeface="Arial"/>
                <a:cs typeface="Arial"/>
              </a:rPr>
              <a:t>А</a:t>
            </a:r>
            <a:r>
              <a:rPr sz="2700" spc="85" dirty="0" smtClean="0">
                <a:solidFill>
                  <a:prstClr val="black"/>
                </a:solidFill>
                <a:latin typeface="Arial"/>
                <a:cs typeface="Arial"/>
              </a:rPr>
              <a:t>Д</a:t>
            </a:r>
            <a:r>
              <a:rPr sz="2700" spc="-125" dirty="0" smtClean="0">
                <a:solidFill>
                  <a:prstClr val="black"/>
                </a:solidFill>
                <a:latin typeface="Arial"/>
                <a:cs typeface="Arial"/>
              </a:rPr>
              <a:t>А</a:t>
            </a:r>
            <a:r>
              <a:rPr sz="2700" spc="90" dirty="0" smtClean="0">
                <a:solidFill>
                  <a:prstClr val="black"/>
                </a:solidFill>
                <a:latin typeface="Arial"/>
                <a:cs typeface="Arial"/>
              </a:rPr>
              <a:t>Ч</a:t>
            </a:r>
            <a:r>
              <a:rPr lang="ru-RU" sz="2700" dirty="0" smtClean="0">
                <a:solidFill>
                  <a:prstClr val="black"/>
                </a:solidFill>
                <a:latin typeface="Arial"/>
                <a:cs typeface="Arial"/>
              </a:rPr>
              <a:t>И</a:t>
            </a:r>
            <a:r>
              <a:rPr sz="2700" dirty="0" smtClean="0">
                <a:solidFill>
                  <a:prstClr val="black"/>
                </a:solidFill>
                <a:latin typeface="Arial"/>
                <a:cs typeface="Arial"/>
              </a:rPr>
              <a:t>:</a:t>
            </a:r>
            <a:endParaRPr sz="27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444240" y="1404125"/>
            <a:ext cx="582802" cy="276999"/>
          </a:xfrm>
          <a:custGeom>
            <a:avLst/>
            <a:gdLst/>
            <a:ahLst/>
            <a:cxnLst/>
            <a:rect l="l" t="t" r="r" b="b"/>
            <a:pathLst>
              <a:path w="582802" h="1599310">
                <a:moveTo>
                  <a:pt x="582802" y="0"/>
                </a:moveTo>
                <a:lnTo>
                  <a:pt x="0" y="1599310"/>
                </a:lnTo>
              </a:path>
            </a:pathLst>
          </a:custGeom>
          <a:ln w="9144">
            <a:solidFill>
              <a:srgbClr val="003981"/>
            </a:solidFill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945642" y="2922029"/>
            <a:ext cx="5198363" cy="276999"/>
          </a:xfrm>
          <a:custGeom>
            <a:avLst/>
            <a:gdLst/>
            <a:ahLst/>
            <a:cxnLst/>
            <a:rect l="l" t="t" r="r" b="b"/>
            <a:pathLst>
              <a:path w="5198363">
                <a:moveTo>
                  <a:pt x="0" y="0"/>
                </a:moveTo>
                <a:lnTo>
                  <a:pt x="5198363" y="0"/>
                </a:lnTo>
              </a:path>
            </a:pathLst>
          </a:custGeom>
          <a:ln w="9144">
            <a:solidFill>
              <a:srgbClr val="1A1817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519418" y="3498429"/>
            <a:ext cx="1804670" cy="6001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4785" marR="6350" indent="-172720" algn="just">
              <a:lnSpc>
                <a:spcPct val="100099"/>
              </a:lnSpc>
              <a:buFont typeface="Arial"/>
              <a:buChar char="•"/>
              <a:tabLst>
                <a:tab pos="184785" algn="l"/>
              </a:tabLst>
            </a:pPr>
            <a:r>
              <a:rPr lang="ru-RU" sz="1300" dirty="0" smtClean="0">
                <a:solidFill>
                  <a:prstClr val="black"/>
                </a:solidFill>
                <a:latin typeface="Arial"/>
                <a:cs typeface="Arial"/>
              </a:rPr>
              <a:t>Заложить</a:t>
            </a:r>
            <a:r>
              <a:rPr lang="ru-RU" sz="1300" spc="-10" dirty="0" smtClean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ru-RU" sz="1300" spc="-20" dirty="0" smtClean="0">
                <a:solidFill>
                  <a:srgbClr val="1A81FF"/>
                </a:solidFill>
                <a:latin typeface="Arial"/>
                <a:cs typeface="Arial"/>
              </a:rPr>
              <a:t>опыты на клумбах, газонах в </a:t>
            </a:r>
            <a:r>
              <a:rPr lang="ru-RU" sz="1300" dirty="0" err="1" smtClean="0">
                <a:solidFill>
                  <a:prstClr val="black"/>
                </a:solidFill>
                <a:latin typeface="Arial"/>
                <a:cs typeface="Arial"/>
              </a:rPr>
              <a:t>в</a:t>
            </a:r>
            <a:r>
              <a:rPr lang="ru-RU" sz="1300" dirty="0" smtClean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ru-RU" sz="1300" spc="-25" dirty="0">
                <a:solidFill>
                  <a:prstClr val="black"/>
                </a:solidFill>
                <a:latin typeface="Arial"/>
                <a:cs typeface="Arial"/>
              </a:rPr>
              <a:t>у</a:t>
            </a:r>
            <a:r>
              <a:rPr lang="ru-RU" sz="1300" dirty="0">
                <a:solidFill>
                  <a:prstClr val="black"/>
                </a:solidFill>
                <a:latin typeface="Arial"/>
                <a:cs typeface="Arial"/>
              </a:rPr>
              <a:t>с</a:t>
            </a:r>
            <a:r>
              <a:rPr lang="ru-RU" sz="1300" spc="5" dirty="0">
                <a:solidFill>
                  <a:prstClr val="black"/>
                </a:solidFill>
                <a:latin typeface="Arial"/>
                <a:cs typeface="Arial"/>
              </a:rPr>
              <a:t>л</a:t>
            </a:r>
            <a:r>
              <a:rPr lang="ru-RU" sz="1300" dirty="0">
                <a:solidFill>
                  <a:prstClr val="black"/>
                </a:solidFill>
                <a:latin typeface="Arial"/>
                <a:cs typeface="Arial"/>
              </a:rPr>
              <a:t>овиях</a:t>
            </a:r>
            <a:r>
              <a:rPr lang="ru-RU" sz="1300" spc="1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ru-RU" sz="1300" spc="-5" dirty="0" smtClean="0">
                <a:solidFill>
                  <a:prstClr val="black"/>
                </a:solidFill>
                <a:latin typeface="Arial"/>
                <a:cs typeface="Arial"/>
              </a:rPr>
              <a:t>РТ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3960367" y="3484276"/>
            <a:ext cx="1927860" cy="6001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4785" marR="6350" indent="-172720" algn="just">
              <a:lnSpc>
                <a:spcPct val="100099"/>
              </a:lnSpc>
              <a:buFont typeface="Arial"/>
              <a:buChar char="•"/>
              <a:tabLst>
                <a:tab pos="184785" algn="l"/>
              </a:tabLst>
            </a:pPr>
            <a:r>
              <a:rPr lang="ru-RU" sz="1300" dirty="0" smtClean="0">
                <a:solidFill>
                  <a:prstClr val="black"/>
                </a:solidFill>
                <a:latin typeface="Arial"/>
                <a:cs typeface="Arial"/>
              </a:rPr>
              <a:t>Подобрать </a:t>
            </a:r>
            <a:r>
              <a:rPr lang="ru-RU" sz="1300" spc="-20" dirty="0" smtClean="0">
                <a:solidFill>
                  <a:srgbClr val="1A81FF"/>
                </a:solidFill>
                <a:latin typeface="Arial"/>
                <a:cs typeface="Arial"/>
              </a:rPr>
              <a:t>оптимальный состав </a:t>
            </a:r>
            <a:r>
              <a:rPr lang="ru-RU" sz="1300" spc="-20" dirty="0" err="1" smtClean="0">
                <a:solidFill>
                  <a:srgbClr val="1A81FF"/>
                </a:solidFill>
                <a:latin typeface="Arial"/>
                <a:cs typeface="Arial"/>
              </a:rPr>
              <a:t>компонетов</a:t>
            </a:r>
            <a:endParaRPr sz="13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981957" y="4448894"/>
            <a:ext cx="1884680" cy="800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4785" marR="6350" indent="-172720">
              <a:lnSpc>
                <a:spcPct val="100099"/>
              </a:lnSpc>
              <a:buFont typeface="Arial"/>
              <a:buChar char="•"/>
              <a:tabLst>
                <a:tab pos="184785" algn="l"/>
              </a:tabLst>
            </a:pPr>
            <a:r>
              <a:rPr lang="ru-RU" sz="1300" spc="-10" dirty="0" smtClean="0">
                <a:solidFill>
                  <a:prstClr val="black"/>
                </a:solidFill>
                <a:latin typeface="Arial"/>
                <a:cs typeface="Arial"/>
              </a:rPr>
              <a:t>Изучить действие </a:t>
            </a:r>
            <a:r>
              <a:rPr lang="ru-RU" sz="1300" spc="-20" dirty="0" smtClean="0">
                <a:solidFill>
                  <a:srgbClr val="1A81FF"/>
                </a:solidFill>
                <a:latin typeface="Arial"/>
                <a:cs typeface="Arial"/>
              </a:rPr>
              <a:t>удобрительного состава </a:t>
            </a:r>
            <a:r>
              <a:rPr lang="ru-RU" sz="1300" spc="-10" dirty="0" smtClean="0">
                <a:solidFill>
                  <a:prstClr val="black"/>
                </a:solidFill>
                <a:latin typeface="Arial"/>
                <a:cs typeface="Arial"/>
              </a:rPr>
              <a:t>на опытные участки</a:t>
            </a:r>
            <a:endParaRPr sz="12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60372" y="5741631"/>
            <a:ext cx="1858645" cy="800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4785" marR="6350" indent="-172720">
              <a:buFont typeface="Arial"/>
              <a:buChar char="•"/>
              <a:tabLst>
                <a:tab pos="184785" algn="l"/>
              </a:tabLst>
            </a:pPr>
            <a:r>
              <a:rPr sz="1300" dirty="0">
                <a:solidFill>
                  <a:prstClr val="black"/>
                </a:solidFill>
                <a:latin typeface="Arial"/>
                <a:cs typeface="Arial"/>
              </a:rPr>
              <a:t>П</a:t>
            </a:r>
            <a:r>
              <a:rPr sz="1300" spc="-20" dirty="0">
                <a:solidFill>
                  <a:prstClr val="black"/>
                </a:solidFill>
                <a:latin typeface="Arial"/>
                <a:cs typeface="Arial"/>
              </a:rPr>
              <a:t>о</a:t>
            </a:r>
            <a:r>
              <a:rPr sz="1300" spc="-5" dirty="0">
                <a:solidFill>
                  <a:prstClr val="black"/>
                </a:solidFill>
                <a:latin typeface="Arial"/>
                <a:cs typeface="Arial"/>
              </a:rPr>
              <a:t>л</a:t>
            </a:r>
            <a:r>
              <a:rPr sz="1300" spc="-15" dirty="0">
                <a:solidFill>
                  <a:prstClr val="black"/>
                </a:solidFill>
                <a:latin typeface="Arial"/>
                <a:cs typeface="Arial"/>
              </a:rPr>
              <a:t>у</a:t>
            </a:r>
            <a:r>
              <a:rPr sz="1300" dirty="0">
                <a:solidFill>
                  <a:prstClr val="black"/>
                </a:solidFill>
                <a:latin typeface="Arial"/>
                <a:cs typeface="Arial"/>
              </a:rPr>
              <a:t>чение</a:t>
            </a:r>
            <a:r>
              <a:rPr sz="1300" spc="-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300" dirty="0" err="1">
                <a:solidFill>
                  <a:prstClr val="black"/>
                </a:solidFill>
                <a:latin typeface="Arial"/>
                <a:cs typeface="Arial"/>
              </a:rPr>
              <a:t>п</a:t>
            </a:r>
            <a:r>
              <a:rPr sz="1300" spc="-25" dirty="0" err="1">
                <a:solidFill>
                  <a:prstClr val="black"/>
                </a:solidFill>
                <a:latin typeface="Arial"/>
                <a:cs typeface="Arial"/>
              </a:rPr>
              <a:t>а</a:t>
            </a:r>
            <a:r>
              <a:rPr sz="1300" spc="-10" dirty="0" err="1">
                <a:solidFill>
                  <a:prstClr val="black"/>
                </a:solidFill>
                <a:latin typeface="Arial"/>
                <a:cs typeface="Arial"/>
              </a:rPr>
              <a:t>т</a:t>
            </a:r>
            <a:r>
              <a:rPr sz="1300" dirty="0" err="1">
                <a:solidFill>
                  <a:prstClr val="black"/>
                </a:solidFill>
                <a:latin typeface="Arial"/>
                <a:cs typeface="Arial"/>
              </a:rPr>
              <a:t>ен</a:t>
            </a:r>
            <a:r>
              <a:rPr sz="1300" spc="-15" dirty="0" err="1">
                <a:solidFill>
                  <a:prstClr val="black"/>
                </a:solidFill>
                <a:latin typeface="Arial"/>
                <a:cs typeface="Arial"/>
              </a:rPr>
              <a:t>т</a:t>
            </a:r>
            <a:r>
              <a:rPr sz="1300" dirty="0" err="1">
                <a:solidFill>
                  <a:prstClr val="black"/>
                </a:solidFill>
                <a:latin typeface="Arial"/>
                <a:cs typeface="Arial"/>
              </a:rPr>
              <a:t>ов</a:t>
            </a:r>
            <a:r>
              <a:rPr sz="1300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ru-RU" sz="1300" dirty="0" smtClean="0">
                <a:solidFill>
                  <a:prstClr val="black"/>
                </a:solidFill>
                <a:latin typeface="Arial"/>
                <a:cs typeface="Arial"/>
              </a:rPr>
              <a:t>по результатам </a:t>
            </a:r>
            <a:r>
              <a:rPr sz="1300" dirty="0" smtClean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ru-RU" sz="1300" dirty="0" smtClean="0">
                <a:solidFill>
                  <a:prstClr val="black"/>
                </a:solidFill>
                <a:latin typeface="Arial"/>
                <a:cs typeface="Arial"/>
              </a:rPr>
              <a:t>проведенных исследований</a:t>
            </a:r>
            <a:endParaRPr lang="ru-RU" sz="1300" dirty="0" smtClean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209788" y="1351294"/>
            <a:ext cx="582802" cy="276999"/>
          </a:xfrm>
          <a:custGeom>
            <a:avLst/>
            <a:gdLst/>
            <a:ahLst/>
            <a:cxnLst/>
            <a:rect l="l" t="t" r="r" b="b"/>
            <a:pathLst>
              <a:path w="582802" h="1599310">
                <a:moveTo>
                  <a:pt x="582802" y="0"/>
                </a:moveTo>
                <a:lnTo>
                  <a:pt x="0" y="1599310"/>
                </a:lnTo>
              </a:path>
            </a:pathLst>
          </a:custGeom>
          <a:ln w="9144">
            <a:solidFill>
              <a:srgbClr val="003981"/>
            </a:solidFill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209025" y="229627"/>
            <a:ext cx="8292185" cy="498341"/>
          </a:xfrm>
          <a:prstGeom prst="rect">
            <a:avLst/>
          </a:prstGeom>
        </p:spPr>
        <p:txBody>
          <a:bodyPr vert="horz" wrap="square" lIns="0" tIns="127761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85" dirty="0"/>
              <a:t>РЕ</a:t>
            </a:r>
            <a:r>
              <a:rPr spc="90" dirty="0"/>
              <a:t>ЗЮ</a:t>
            </a:r>
            <a:r>
              <a:rPr spc="95" dirty="0"/>
              <a:t>М</a:t>
            </a:r>
            <a:r>
              <a:rPr dirty="0"/>
              <a:t>Е</a:t>
            </a:r>
            <a:r>
              <a:rPr spc="210" dirty="0"/>
              <a:t> </a:t>
            </a:r>
            <a:r>
              <a:rPr lang="ru-RU" spc="95" dirty="0" smtClean="0"/>
              <a:t>ИССЛЕДОВАНИЙ</a:t>
            </a:r>
            <a:endParaRPr dirty="0"/>
          </a:p>
        </p:txBody>
      </p:sp>
      <p:sp>
        <p:nvSpPr>
          <p:cNvPr id="20" name="object 13"/>
          <p:cNvSpPr txBox="1"/>
          <p:nvPr/>
        </p:nvSpPr>
        <p:spPr>
          <a:xfrm>
            <a:off x="6674297" y="5249099"/>
            <a:ext cx="1635760" cy="4001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4785" marR="6350" indent="-172720" algn="just">
              <a:lnSpc>
                <a:spcPct val="100099"/>
              </a:lnSpc>
              <a:buFont typeface="Arial"/>
              <a:buChar char="•"/>
              <a:tabLst>
                <a:tab pos="184785" algn="l"/>
              </a:tabLst>
            </a:pPr>
            <a:r>
              <a:rPr lang="ru-RU" sz="1300" spc="-5" dirty="0" smtClean="0">
                <a:solidFill>
                  <a:prstClr val="black"/>
                </a:solidFill>
                <a:latin typeface="Arial"/>
                <a:cs typeface="Arial"/>
              </a:rPr>
              <a:t>Проверка </a:t>
            </a:r>
            <a:r>
              <a:rPr lang="ru-RU" sz="1300" spc="-5" dirty="0">
                <a:solidFill>
                  <a:prstClr val="black"/>
                </a:solidFill>
                <a:latin typeface="Arial"/>
                <a:cs typeface="Arial"/>
              </a:rPr>
              <a:t>научной гипотезы </a:t>
            </a:r>
            <a:endParaRPr lang="ru-RU" sz="1300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56981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10744" y="561847"/>
            <a:ext cx="95885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000" spc="-10" dirty="0">
                <a:solidFill>
                  <a:srgbClr val="7E7E7E"/>
                </a:solidFill>
                <a:latin typeface="Arial"/>
                <a:cs typeface="Arial"/>
              </a:rPr>
              <a:t>2</a:t>
            </a:r>
            <a:endParaRPr sz="1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324088" y="485659"/>
            <a:ext cx="0" cy="276999"/>
          </a:xfrm>
          <a:custGeom>
            <a:avLst/>
            <a:gdLst/>
            <a:ahLst/>
            <a:cxnLst/>
            <a:rect l="l" t="t" r="r" b="b"/>
            <a:pathLst>
              <a:path h="270637">
                <a:moveTo>
                  <a:pt x="0" y="0"/>
                </a:moveTo>
                <a:lnTo>
                  <a:pt x="0" y="270637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25920" y="242155"/>
            <a:ext cx="8292185" cy="498341"/>
          </a:xfrm>
          <a:prstGeom prst="rect">
            <a:avLst/>
          </a:prstGeom>
        </p:spPr>
        <p:txBody>
          <a:bodyPr vert="horz" wrap="square" lIns="0" tIns="127761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pc="95" dirty="0" smtClean="0"/>
              <a:t>КОМАНДА</a:t>
            </a:r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1759458" y="1223943"/>
            <a:ext cx="563308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1F5F"/>
                </a:solidFill>
                <a:latin typeface="Arial"/>
                <a:cs typeface="Arial"/>
              </a:rPr>
              <a:t>КОМАНДА</a:t>
            </a:r>
            <a:endParaRPr sz="14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71772" y="1826922"/>
            <a:ext cx="1225550" cy="9880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>
              <a:lnSpc>
                <a:spcPct val="107100"/>
              </a:lnSpc>
            </a:pPr>
            <a:r>
              <a:rPr lang="ru-RU" sz="1200" b="1" dirty="0" smtClean="0">
                <a:solidFill>
                  <a:srgbClr val="001F5F"/>
                </a:solidFill>
                <a:latin typeface="Arial"/>
                <a:cs typeface="Arial"/>
              </a:rPr>
              <a:t>Капитан команды – </a:t>
            </a:r>
            <a:r>
              <a:rPr lang="ru-RU" sz="1200" b="1" dirty="0" err="1" smtClean="0">
                <a:solidFill>
                  <a:srgbClr val="001F5F"/>
                </a:solidFill>
                <a:latin typeface="Arial"/>
                <a:cs typeface="Arial"/>
              </a:rPr>
              <a:t>Гилязова</a:t>
            </a:r>
            <a:r>
              <a:rPr lang="ru-RU" sz="1200" b="1" dirty="0" smtClean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ru-RU" sz="1200" b="1" dirty="0" err="1" smtClean="0">
                <a:solidFill>
                  <a:srgbClr val="001F5F"/>
                </a:solidFill>
                <a:latin typeface="Arial"/>
                <a:cs typeface="Arial"/>
              </a:rPr>
              <a:t>Аделина</a:t>
            </a:r>
            <a:r>
              <a:rPr lang="ru-RU" sz="1200" b="1" dirty="0" smtClean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ru-RU" sz="1200" b="1" dirty="0" err="1" smtClean="0">
                <a:solidFill>
                  <a:srgbClr val="001F5F"/>
                </a:solidFill>
                <a:latin typeface="Arial"/>
                <a:cs typeface="Arial"/>
              </a:rPr>
              <a:t>Идьларовна</a:t>
            </a:r>
            <a:endParaRPr sz="12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42544" y="1135899"/>
            <a:ext cx="8238744" cy="276999"/>
          </a:xfrm>
          <a:custGeom>
            <a:avLst/>
            <a:gdLst/>
            <a:ahLst/>
            <a:cxnLst/>
            <a:rect l="l" t="t" r="r" b="b"/>
            <a:pathLst>
              <a:path w="8238744" h="835151">
                <a:moveTo>
                  <a:pt x="0" y="835151"/>
                </a:moveTo>
                <a:lnTo>
                  <a:pt x="8238744" y="835151"/>
                </a:lnTo>
                <a:lnTo>
                  <a:pt x="8238744" y="0"/>
                </a:lnTo>
                <a:lnTo>
                  <a:pt x="0" y="0"/>
                </a:lnTo>
                <a:lnTo>
                  <a:pt x="0" y="835151"/>
                </a:lnTo>
                <a:close/>
              </a:path>
            </a:pathLst>
          </a:custGeom>
          <a:ln w="12192">
            <a:solidFill>
              <a:srgbClr val="001F5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867028" y="1700735"/>
            <a:ext cx="1322705" cy="15809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>
              <a:lnSpc>
                <a:spcPct val="107300"/>
              </a:lnSpc>
            </a:pPr>
            <a:r>
              <a:rPr lang="ru-RU" sz="1200" b="1" dirty="0" smtClean="0">
                <a:solidFill>
                  <a:srgbClr val="001F5F"/>
                </a:solidFill>
                <a:latin typeface="Arial"/>
                <a:cs typeface="Arial"/>
              </a:rPr>
              <a:t>Научный руководитель – </a:t>
            </a:r>
          </a:p>
          <a:p>
            <a:pPr marL="12700" marR="6350">
              <a:lnSpc>
                <a:spcPct val="107300"/>
              </a:lnSpc>
            </a:pPr>
            <a:r>
              <a:rPr lang="ru-RU" sz="1200" b="1" dirty="0">
                <a:solidFill>
                  <a:srgbClr val="001F5F"/>
                </a:solidFill>
                <a:latin typeface="Arial"/>
                <a:cs typeface="Arial"/>
              </a:rPr>
              <a:t>д</a:t>
            </a:r>
            <a:r>
              <a:rPr lang="ru-RU" sz="1200" b="1" dirty="0" smtClean="0">
                <a:solidFill>
                  <a:srgbClr val="001F5F"/>
                </a:solidFill>
                <a:latin typeface="Arial"/>
                <a:cs typeface="Arial"/>
              </a:rPr>
              <a:t>оцент кафедры агрохимии и почвоведения КГАУ Михайлова Марина Юрьевна</a:t>
            </a:r>
            <a:endParaRPr sz="12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630364" y="1755389"/>
            <a:ext cx="1387475" cy="9880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>
              <a:lnSpc>
                <a:spcPct val="107300"/>
              </a:lnSpc>
            </a:pPr>
            <a:r>
              <a:rPr lang="ru-RU" sz="1200" b="1" dirty="0" smtClean="0">
                <a:solidFill>
                  <a:srgbClr val="001F5F"/>
                </a:solidFill>
                <a:latin typeface="Arial"/>
                <a:cs typeface="Arial"/>
              </a:rPr>
              <a:t>Помощник капитана – Баженова Екатерина Юрьевна</a:t>
            </a:r>
            <a:endParaRPr sz="12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462415" y="2249434"/>
            <a:ext cx="103377" cy="276999"/>
          </a:xfrm>
          <a:custGeom>
            <a:avLst/>
            <a:gdLst/>
            <a:ahLst/>
            <a:cxnLst/>
            <a:rect l="l" t="t" r="r" b="b"/>
            <a:pathLst>
              <a:path w="103377" h="376682">
                <a:moveTo>
                  <a:pt x="7112" y="280543"/>
                </a:moveTo>
                <a:lnTo>
                  <a:pt x="1015" y="284099"/>
                </a:lnTo>
                <a:lnTo>
                  <a:pt x="0" y="288036"/>
                </a:lnTo>
                <a:lnTo>
                  <a:pt x="51688" y="376682"/>
                </a:lnTo>
                <a:lnTo>
                  <a:pt x="59020" y="364109"/>
                </a:lnTo>
                <a:lnTo>
                  <a:pt x="45338" y="364109"/>
                </a:lnTo>
                <a:lnTo>
                  <a:pt x="45338" y="340559"/>
                </a:lnTo>
                <a:lnTo>
                  <a:pt x="10922" y="281559"/>
                </a:lnTo>
                <a:lnTo>
                  <a:pt x="7112" y="280543"/>
                </a:lnTo>
                <a:close/>
              </a:path>
              <a:path w="103377" h="376682">
                <a:moveTo>
                  <a:pt x="45338" y="340559"/>
                </a:moveTo>
                <a:lnTo>
                  <a:pt x="45338" y="364109"/>
                </a:lnTo>
                <a:lnTo>
                  <a:pt x="58038" y="364109"/>
                </a:lnTo>
                <a:lnTo>
                  <a:pt x="58038" y="360807"/>
                </a:lnTo>
                <a:lnTo>
                  <a:pt x="46227" y="360807"/>
                </a:lnTo>
                <a:lnTo>
                  <a:pt x="51688" y="351445"/>
                </a:lnTo>
                <a:lnTo>
                  <a:pt x="45338" y="340559"/>
                </a:lnTo>
                <a:close/>
              </a:path>
              <a:path w="103377" h="376682">
                <a:moveTo>
                  <a:pt x="96265" y="280543"/>
                </a:moveTo>
                <a:lnTo>
                  <a:pt x="92455" y="281559"/>
                </a:lnTo>
                <a:lnTo>
                  <a:pt x="58038" y="340559"/>
                </a:lnTo>
                <a:lnTo>
                  <a:pt x="58038" y="364109"/>
                </a:lnTo>
                <a:lnTo>
                  <a:pt x="59020" y="364109"/>
                </a:lnTo>
                <a:lnTo>
                  <a:pt x="103377" y="288036"/>
                </a:lnTo>
                <a:lnTo>
                  <a:pt x="102362" y="284099"/>
                </a:lnTo>
                <a:lnTo>
                  <a:pt x="96265" y="280543"/>
                </a:lnTo>
                <a:close/>
              </a:path>
              <a:path w="103377" h="376682">
                <a:moveTo>
                  <a:pt x="51688" y="351445"/>
                </a:moveTo>
                <a:lnTo>
                  <a:pt x="46227" y="360807"/>
                </a:lnTo>
                <a:lnTo>
                  <a:pt x="57150" y="360807"/>
                </a:lnTo>
                <a:lnTo>
                  <a:pt x="51688" y="351445"/>
                </a:lnTo>
                <a:close/>
              </a:path>
              <a:path w="103377" h="376682">
                <a:moveTo>
                  <a:pt x="58038" y="340559"/>
                </a:moveTo>
                <a:lnTo>
                  <a:pt x="51688" y="351445"/>
                </a:lnTo>
                <a:lnTo>
                  <a:pt x="57150" y="360807"/>
                </a:lnTo>
                <a:lnTo>
                  <a:pt x="58038" y="360807"/>
                </a:lnTo>
                <a:lnTo>
                  <a:pt x="58038" y="340559"/>
                </a:lnTo>
                <a:close/>
              </a:path>
              <a:path w="103377" h="376682">
                <a:moveTo>
                  <a:pt x="58038" y="0"/>
                </a:moveTo>
                <a:lnTo>
                  <a:pt x="45338" y="0"/>
                </a:lnTo>
                <a:lnTo>
                  <a:pt x="45338" y="340559"/>
                </a:lnTo>
                <a:lnTo>
                  <a:pt x="51688" y="351445"/>
                </a:lnTo>
                <a:lnTo>
                  <a:pt x="58038" y="340559"/>
                </a:lnTo>
                <a:lnTo>
                  <a:pt x="58038" y="0"/>
                </a:lnTo>
                <a:close/>
              </a:path>
            </a:pathLst>
          </a:custGeom>
          <a:solidFill>
            <a:srgbClr val="005DA1"/>
          </a:solidFill>
        </p:spPr>
        <p:txBody>
          <a:bodyPr wrap="square" lIns="0" tIns="0" rIns="0" bIns="0" rtlCol="0">
            <a:spAutoFit/>
          </a:bodyPr>
          <a:lstStyle/>
          <a:p>
            <a:endParaRPr>
              <a:solidFill>
                <a:prstClr val="black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" y="1826913"/>
            <a:ext cx="1734723" cy="1156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9732" y="1701465"/>
            <a:ext cx="1445912" cy="144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322" y="1630993"/>
            <a:ext cx="1607840" cy="1607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3695" y="3995692"/>
            <a:ext cx="810039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Участники команды</a:t>
            </a:r>
            <a:endParaRPr lang="ru-RU" dirty="0"/>
          </a:p>
          <a:p>
            <a:r>
              <a:rPr lang="ru-RU" dirty="0" smtClean="0"/>
              <a:t>1. Ибрагимов </a:t>
            </a:r>
            <a:r>
              <a:rPr lang="ru-RU" dirty="0"/>
              <a:t>Роман Вадимович		</a:t>
            </a:r>
            <a:endParaRPr lang="ru-RU" dirty="0" smtClean="0"/>
          </a:p>
          <a:p>
            <a:r>
              <a:rPr lang="ru-RU" dirty="0" smtClean="0"/>
              <a:t>2. </a:t>
            </a:r>
            <a:r>
              <a:rPr lang="ru-RU" dirty="0" err="1" smtClean="0"/>
              <a:t>Кадыкова</a:t>
            </a:r>
            <a:r>
              <a:rPr lang="ru-RU" dirty="0" smtClean="0"/>
              <a:t> </a:t>
            </a:r>
            <a:r>
              <a:rPr lang="ru-RU" dirty="0"/>
              <a:t>Екатерина Сергеевна		</a:t>
            </a:r>
            <a:endParaRPr lang="ru-RU" dirty="0" smtClean="0"/>
          </a:p>
          <a:p>
            <a:r>
              <a:rPr lang="ru-RU" dirty="0" smtClean="0"/>
              <a:t>3. </a:t>
            </a:r>
            <a:r>
              <a:rPr lang="ru-RU" dirty="0" err="1" smtClean="0"/>
              <a:t>Мутина</a:t>
            </a:r>
            <a:r>
              <a:rPr lang="ru-RU" dirty="0" smtClean="0"/>
              <a:t> </a:t>
            </a:r>
            <a:r>
              <a:rPr lang="ru-RU" dirty="0"/>
              <a:t>Дарья Андреевна	</a:t>
            </a:r>
            <a:endParaRPr lang="ru-RU" dirty="0" smtClean="0"/>
          </a:p>
          <a:p>
            <a:r>
              <a:rPr lang="ru-RU" dirty="0" smtClean="0"/>
              <a:t>4. Никитина </a:t>
            </a:r>
            <a:r>
              <a:rPr lang="ru-RU" dirty="0"/>
              <a:t>Валерия Артемовна		</a:t>
            </a:r>
            <a:endParaRPr lang="ru-RU" dirty="0" smtClean="0"/>
          </a:p>
          <a:p>
            <a:r>
              <a:rPr lang="ru-RU" dirty="0" smtClean="0"/>
              <a:t>5. </a:t>
            </a:r>
            <a:r>
              <a:rPr lang="ru-RU" dirty="0" err="1" smtClean="0"/>
              <a:t>Сахибулина</a:t>
            </a:r>
            <a:r>
              <a:rPr lang="ru-RU" dirty="0" smtClean="0"/>
              <a:t> </a:t>
            </a:r>
            <a:r>
              <a:rPr lang="ru-RU" dirty="0"/>
              <a:t>Алиса </a:t>
            </a:r>
            <a:r>
              <a:rPr lang="ru-RU" dirty="0" err="1"/>
              <a:t>Шафиковна</a:t>
            </a:r>
            <a:r>
              <a:rPr lang="ru-RU" dirty="0"/>
              <a:t>		</a:t>
            </a:r>
            <a:endParaRPr lang="ru-RU" dirty="0" smtClean="0"/>
          </a:p>
          <a:p>
            <a:r>
              <a:rPr lang="ru-RU" dirty="0" smtClean="0"/>
              <a:t>6. Хабибуллин </a:t>
            </a:r>
            <a:r>
              <a:rPr lang="ru-RU" dirty="0"/>
              <a:t>Дамир </a:t>
            </a:r>
            <a:r>
              <a:rPr lang="ru-RU" dirty="0" err="1"/>
              <a:t>Флюорович</a:t>
            </a:r>
            <a:r>
              <a:rPr lang="ru-RU" dirty="0"/>
              <a:t>		</a:t>
            </a:r>
            <a:endParaRPr lang="ru-RU" dirty="0" smtClean="0"/>
          </a:p>
          <a:p>
            <a:r>
              <a:rPr lang="ru-RU" dirty="0" smtClean="0"/>
              <a:t>7. </a:t>
            </a:r>
            <a:r>
              <a:rPr lang="ru-RU" dirty="0" err="1" smtClean="0"/>
              <a:t>Хакимьянова</a:t>
            </a:r>
            <a:r>
              <a:rPr lang="ru-RU" dirty="0" smtClean="0"/>
              <a:t> </a:t>
            </a:r>
            <a:r>
              <a:rPr lang="ru-RU" dirty="0"/>
              <a:t>Регина </a:t>
            </a:r>
            <a:r>
              <a:rPr lang="ru-RU" dirty="0" err="1"/>
              <a:t>Ильдаровна</a:t>
            </a:r>
            <a:r>
              <a:rPr lang="ru-RU" dirty="0"/>
              <a:t>		</a:t>
            </a:r>
            <a:endParaRPr lang="ru-RU" dirty="0" smtClean="0"/>
          </a:p>
          <a:p>
            <a:r>
              <a:rPr lang="ru-RU" dirty="0" smtClean="0"/>
              <a:t>8. Шадрина </a:t>
            </a:r>
            <a:r>
              <a:rPr lang="ru-RU" dirty="0"/>
              <a:t>Елизавета Дмитриевна		</a:t>
            </a:r>
          </a:p>
        </p:txBody>
      </p:sp>
    </p:spTree>
    <p:extLst>
      <p:ext uri="{BB962C8B-B14F-4D97-AF65-F5344CB8AC3E}">
        <p14:creationId xmlns:p14="http://schemas.microsoft.com/office/powerpoint/2010/main" val="1122619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10738" y="561847"/>
            <a:ext cx="95885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000" spc="-10" dirty="0">
                <a:solidFill>
                  <a:srgbClr val="7E7E7E"/>
                </a:solidFill>
                <a:latin typeface="Arial"/>
                <a:cs typeface="Arial"/>
              </a:rPr>
              <a:t>4</a:t>
            </a:r>
            <a:endParaRPr sz="1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324088" y="485655"/>
            <a:ext cx="0" cy="276999"/>
          </a:xfrm>
          <a:custGeom>
            <a:avLst/>
            <a:gdLst/>
            <a:ahLst/>
            <a:cxnLst/>
            <a:rect l="l" t="t" r="r" b="b"/>
            <a:pathLst>
              <a:path h="270637">
                <a:moveTo>
                  <a:pt x="0" y="0"/>
                </a:moveTo>
                <a:lnTo>
                  <a:pt x="0" y="270637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18553" y="63096"/>
            <a:ext cx="8292185" cy="500905"/>
          </a:xfrm>
          <a:prstGeom prst="rect">
            <a:avLst/>
          </a:prstGeom>
        </p:spPr>
        <p:txBody>
          <a:bodyPr vert="horz" wrap="square" lIns="0" tIns="127761" rIns="0" bIns="0" rtlCol="0">
            <a:spAutoFit/>
          </a:bodyPr>
          <a:lstStyle/>
          <a:p>
            <a:pPr marL="12700" algn="l">
              <a:lnSpc>
                <a:spcPts val="2855"/>
              </a:lnSpc>
            </a:pPr>
            <a:r>
              <a:rPr lang="ru-RU" spc="95" dirty="0" smtClean="0"/>
              <a:t>АКТУАЛЬНОСТЬ </a:t>
            </a:r>
            <a:endParaRPr dirty="0"/>
          </a:p>
        </p:txBody>
      </p:sp>
      <p:sp>
        <p:nvSpPr>
          <p:cNvPr id="13" name="object 13"/>
          <p:cNvSpPr txBox="1"/>
          <p:nvPr/>
        </p:nvSpPr>
        <p:spPr>
          <a:xfrm>
            <a:off x="2388881" y="4742018"/>
            <a:ext cx="62865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050" dirty="0">
                <a:solidFill>
                  <a:srgbClr val="393B3B"/>
                </a:solidFill>
                <a:latin typeface="Arial"/>
                <a:cs typeface="Arial"/>
              </a:rPr>
              <a:t>.</a:t>
            </a:r>
            <a:endParaRPr sz="105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36134" y="1498601"/>
            <a:ext cx="8746465" cy="19877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endParaRPr sz="1000" dirty="0" smtClean="0">
              <a:solidFill>
                <a:prstClr val="black"/>
              </a:solidFill>
            </a:endParaRPr>
          </a:p>
          <a:p>
            <a:pPr>
              <a:lnSpc>
                <a:spcPts val="1100"/>
              </a:lnSpc>
              <a:spcBef>
                <a:spcPts val="3"/>
              </a:spcBef>
            </a:pPr>
            <a:endParaRPr lang="ru-RU" sz="1100" dirty="0">
              <a:solidFill>
                <a:prstClr val="black"/>
              </a:solidFill>
            </a:endParaRPr>
          </a:p>
          <a:p>
            <a:pPr>
              <a:lnSpc>
                <a:spcPts val="1100"/>
              </a:lnSpc>
              <a:spcBef>
                <a:spcPts val="3"/>
              </a:spcBef>
            </a:pPr>
            <a:endParaRPr lang="ru-RU" sz="1100" dirty="0" smtClean="0">
              <a:solidFill>
                <a:prstClr val="black"/>
              </a:solidFill>
            </a:endParaRPr>
          </a:p>
          <a:p>
            <a:pPr>
              <a:lnSpc>
                <a:spcPts val="1100"/>
              </a:lnSpc>
              <a:spcBef>
                <a:spcPts val="3"/>
              </a:spcBef>
            </a:pPr>
            <a:endParaRPr lang="ru-RU" sz="1100" dirty="0">
              <a:solidFill>
                <a:prstClr val="black"/>
              </a:solidFill>
            </a:endParaRPr>
          </a:p>
          <a:p>
            <a:pPr>
              <a:lnSpc>
                <a:spcPts val="1100"/>
              </a:lnSpc>
              <a:spcBef>
                <a:spcPts val="3"/>
              </a:spcBef>
            </a:pPr>
            <a:endParaRPr lang="ru-RU" sz="1100" dirty="0" smtClean="0">
              <a:solidFill>
                <a:prstClr val="black"/>
              </a:solidFill>
            </a:endParaRPr>
          </a:p>
          <a:p>
            <a:pPr>
              <a:lnSpc>
                <a:spcPts val="1100"/>
              </a:lnSpc>
              <a:spcBef>
                <a:spcPts val="3"/>
              </a:spcBef>
            </a:pPr>
            <a:endParaRPr sz="135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</a:pPr>
            <a:endParaRPr sz="1000" dirty="0" smtClean="0">
              <a:solidFill>
                <a:prstClr val="black"/>
              </a:solidFill>
            </a:endParaRPr>
          </a:p>
          <a:p>
            <a:pPr>
              <a:lnSpc>
                <a:spcPts val="1000"/>
              </a:lnSpc>
            </a:pPr>
            <a:endParaRPr lang="ru-RU" sz="1400" b="1" dirty="0" smtClean="0">
              <a:solidFill>
                <a:srgbClr val="003981"/>
              </a:solidFill>
              <a:latin typeface="Arial"/>
              <a:cs typeface="Arial"/>
            </a:endParaRPr>
          </a:p>
          <a:p>
            <a:pPr>
              <a:lnSpc>
                <a:spcPts val="1000"/>
              </a:lnSpc>
            </a:pPr>
            <a:endParaRPr lang="ru-RU" sz="1400" b="1" dirty="0" smtClean="0">
              <a:solidFill>
                <a:srgbClr val="003981"/>
              </a:solidFill>
              <a:latin typeface="Arial"/>
              <a:cs typeface="Arial"/>
            </a:endParaRPr>
          </a:p>
          <a:p>
            <a:pPr>
              <a:lnSpc>
                <a:spcPts val="1000"/>
              </a:lnSpc>
            </a:pPr>
            <a:endParaRPr lang="ru-RU" sz="1400" b="1" dirty="0">
              <a:solidFill>
                <a:srgbClr val="003981"/>
              </a:solidFill>
              <a:latin typeface="Arial"/>
              <a:cs typeface="Arial"/>
            </a:endParaRPr>
          </a:p>
          <a:p>
            <a:pPr>
              <a:lnSpc>
                <a:spcPts val="1000"/>
              </a:lnSpc>
            </a:pPr>
            <a:endParaRPr lang="ru-RU" sz="1400" b="1" dirty="0" smtClean="0">
              <a:solidFill>
                <a:srgbClr val="003981"/>
              </a:solidFill>
              <a:latin typeface="Arial"/>
              <a:cs typeface="Arial"/>
            </a:endParaRPr>
          </a:p>
          <a:p>
            <a:pPr>
              <a:lnSpc>
                <a:spcPts val="1000"/>
              </a:lnSpc>
            </a:pPr>
            <a:endParaRPr lang="ru-RU" sz="1400" b="1" dirty="0">
              <a:solidFill>
                <a:srgbClr val="003981"/>
              </a:solidFill>
              <a:latin typeface="Arial"/>
              <a:cs typeface="Arial"/>
            </a:endParaRPr>
          </a:p>
          <a:p>
            <a:pPr>
              <a:lnSpc>
                <a:spcPts val="1000"/>
              </a:lnSpc>
            </a:pPr>
            <a:endParaRPr lang="ru-RU" sz="1400" b="1" dirty="0" smtClean="0">
              <a:solidFill>
                <a:srgbClr val="003981"/>
              </a:solidFill>
              <a:latin typeface="Arial"/>
              <a:cs typeface="Arial"/>
            </a:endParaRPr>
          </a:p>
          <a:p>
            <a:pPr>
              <a:lnSpc>
                <a:spcPts val="1000"/>
              </a:lnSpc>
            </a:pPr>
            <a:endParaRPr lang="ru-RU" sz="1400" b="1" dirty="0">
              <a:solidFill>
                <a:srgbClr val="003981"/>
              </a:solidFill>
              <a:latin typeface="Arial"/>
              <a:cs typeface="Arial"/>
            </a:endParaRPr>
          </a:p>
          <a:p>
            <a:pPr>
              <a:lnSpc>
                <a:spcPts val="1000"/>
              </a:lnSpc>
            </a:pPr>
            <a:endParaRPr lang="ru-RU" sz="1400" b="1" dirty="0" smtClean="0">
              <a:solidFill>
                <a:srgbClr val="003981"/>
              </a:solidFill>
              <a:latin typeface="Arial"/>
              <a:cs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6095" y="1226441"/>
            <a:ext cx="9036496" cy="3596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При благоустройстве городских территорий большое внимание уделяется цветам, кустарникам, деревьям, которые повсеместно представлены в парках, рядом с памятниками культуры и искусства, вокруг зданий и организационных построек. Для их благоприятного роста и развития необходимо в течение всего сезона их вегетации обеспечивать питательными элементами, насыщая </a:t>
            </a:r>
            <a:r>
              <a:rPr lang="ru-RU" dirty="0" err="1">
                <a:latin typeface="Times New Roman"/>
                <a:ea typeface="Calibri"/>
                <a:cs typeface="Times New Roman"/>
              </a:rPr>
              <a:t>почвогрунт</a:t>
            </a:r>
            <a:r>
              <a:rPr lang="ru-RU" dirty="0">
                <a:latin typeface="Times New Roman"/>
                <a:ea typeface="Calibri"/>
                <a:cs typeface="Times New Roman"/>
              </a:rPr>
              <a:t>. Поэтому было бы удобно применять специальные удобрительные составы для обеспечения растений элементами питания в течение всей вегетации. Проект направлен на разработку удобрительных составов для клумб, зеленых насаждений городских парков, скверов и зон отдыха. Свойства удобрительного состава: универсальность, легкость применения (жидкое агрегатное состояние), возможность совмещения с технологическими процессами полива, экологичность, приемлемая цена.</a:t>
            </a:r>
            <a:endParaRPr lang="ru-RU" sz="14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07318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10738" y="561847"/>
            <a:ext cx="95885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000" spc="-10" dirty="0">
                <a:solidFill>
                  <a:srgbClr val="7E7E7E"/>
                </a:solidFill>
                <a:latin typeface="Arial"/>
                <a:cs typeface="Arial"/>
              </a:rPr>
              <a:t>4</a:t>
            </a:r>
            <a:endParaRPr sz="1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324088" y="485655"/>
            <a:ext cx="0" cy="276999"/>
          </a:xfrm>
          <a:custGeom>
            <a:avLst/>
            <a:gdLst/>
            <a:ahLst/>
            <a:cxnLst/>
            <a:rect l="l" t="t" r="r" b="b"/>
            <a:pathLst>
              <a:path h="270637">
                <a:moveTo>
                  <a:pt x="0" y="0"/>
                </a:moveTo>
                <a:lnTo>
                  <a:pt x="0" y="270637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18553" y="63096"/>
            <a:ext cx="8292185" cy="500905"/>
          </a:xfrm>
          <a:prstGeom prst="rect">
            <a:avLst/>
          </a:prstGeom>
        </p:spPr>
        <p:txBody>
          <a:bodyPr vert="horz" wrap="square" lIns="0" tIns="127761" rIns="0" bIns="0" rtlCol="0">
            <a:spAutoFit/>
          </a:bodyPr>
          <a:lstStyle/>
          <a:p>
            <a:pPr marL="12700" algn="l">
              <a:lnSpc>
                <a:spcPts val="2855"/>
              </a:lnSpc>
            </a:pPr>
            <a:r>
              <a:rPr lang="ru-RU" spc="95" dirty="0"/>
              <a:t>Направление/сфера/индустрия</a:t>
            </a:r>
            <a:endParaRPr dirty="0"/>
          </a:p>
        </p:txBody>
      </p:sp>
      <p:sp>
        <p:nvSpPr>
          <p:cNvPr id="13" name="object 13"/>
          <p:cNvSpPr txBox="1"/>
          <p:nvPr/>
        </p:nvSpPr>
        <p:spPr>
          <a:xfrm>
            <a:off x="2388881" y="4742018"/>
            <a:ext cx="62865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050" dirty="0">
                <a:solidFill>
                  <a:srgbClr val="393B3B"/>
                </a:solidFill>
                <a:latin typeface="Arial"/>
                <a:cs typeface="Arial"/>
              </a:rPr>
              <a:t>.</a:t>
            </a:r>
            <a:endParaRPr sz="105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36134" y="1498601"/>
            <a:ext cx="8746465" cy="19877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endParaRPr sz="1000" dirty="0" smtClean="0">
              <a:solidFill>
                <a:prstClr val="black"/>
              </a:solidFill>
            </a:endParaRPr>
          </a:p>
          <a:p>
            <a:pPr>
              <a:lnSpc>
                <a:spcPts val="1100"/>
              </a:lnSpc>
              <a:spcBef>
                <a:spcPts val="3"/>
              </a:spcBef>
            </a:pPr>
            <a:endParaRPr lang="ru-RU" sz="1100" dirty="0">
              <a:solidFill>
                <a:prstClr val="black"/>
              </a:solidFill>
            </a:endParaRPr>
          </a:p>
          <a:p>
            <a:pPr>
              <a:lnSpc>
                <a:spcPts val="1100"/>
              </a:lnSpc>
              <a:spcBef>
                <a:spcPts val="3"/>
              </a:spcBef>
            </a:pPr>
            <a:endParaRPr lang="ru-RU" sz="1100" dirty="0" smtClean="0">
              <a:solidFill>
                <a:prstClr val="black"/>
              </a:solidFill>
            </a:endParaRPr>
          </a:p>
          <a:p>
            <a:pPr>
              <a:lnSpc>
                <a:spcPts val="1100"/>
              </a:lnSpc>
              <a:spcBef>
                <a:spcPts val="3"/>
              </a:spcBef>
            </a:pPr>
            <a:endParaRPr lang="ru-RU" sz="1100" dirty="0">
              <a:solidFill>
                <a:prstClr val="black"/>
              </a:solidFill>
            </a:endParaRPr>
          </a:p>
          <a:p>
            <a:pPr>
              <a:lnSpc>
                <a:spcPts val="1100"/>
              </a:lnSpc>
              <a:spcBef>
                <a:spcPts val="3"/>
              </a:spcBef>
            </a:pPr>
            <a:endParaRPr lang="ru-RU" sz="1100" dirty="0" smtClean="0">
              <a:solidFill>
                <a:prstClr val="black"/>
              </a:solidFill>
            </a:endParaRPr>
          </a:p>
          <a:p>
            <a:pPr>
              <a:lnSpc>
                <a:spcPts val="1100"/>
              </a:lnSpc>
              <a:spcBef>
                <a:spcPts val="3"/>
              </a:spcBef>
            </a:pPr>
            <a:endParaRPr sz="135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</a:pPr>
            <a:endParaRPr sz="1000" dirty="0" smtClean="0">
              <a:solidFill>
                <a:prstClr val="black"/>
              </a:solidFill>
            </a:endParaRPr>
          </a:p>
          <a:p>
            <a:pPr>
              <a:lnSpc>
                <a:spcPts val="1000"/>
              </a:lnSpc>
            </a:pPr>
            <a:endParaRPr lang="ru-RU" sz="1400" b="1" dirty="0" smtClean="0">
              <a:solidFill>
                <a:srgbClr val="003981"/>
              </a:solidFill>
              <a:latin typeface="Arial"/>
              <a:cs typeface="Arial"/>
            </a:endParaRPr>
          </a:p>
          <a:p>
            <a:pPr>
              <a:lnSpc>
                <a:spcPts val="1000"/>
              </a:lnSpc>
            </a:pPr>
            <a:endParaRPr lang="ru-RU" sz="1400" b="1" dirty="0" smtClean="0">
              <a:solidFill>
                <a:srgbClr val="003981"/>
              </a:solidFill>
              <a:latin typeface="Arial"/>
              <a:cs typeface="Arial"/>
            </a:endParaRPr>
          </a:p>
          <a:p>
            <a:pPr>
              <a:lnSpc>
                <a:spcPts val="1000"/>
              </a:lnSpc>
            </a:pPr>
            <a:endParaRPr lang="ru-RU" sz="1400" b="1" dirty="0">
              <a:solidFill>
                <a:srgbClr val="003981"/>
              </a:solidFill>
              <a:latin typeface="Arial"/>
              <a:cs typeface="Arial"/>
            </a:endParaRPr>
          </a:p>
          <a:p>
            <a:pPr>
              <a:lnSpc>
                <a:spcPts val="1000"/>
              </a:lnSpc>
            </a:pPr>
            <a:endParaRPr lang="ru-RU" sz="1400" b="1" dirty="0" smtClean="0">
              <a:solidFill>
                <a:srgbClr val="003981"/>
              </a:solidFill>
              <a:latin typeface="Arial"/>
              <a:cs typeface="Arial"/>
            </a:endParaRPr>
          </a:p>
          <a:p>
            <a:pPr>
              <a:lnSpc>
                <a:spcPts val="1000"/>
              </a:lnSpc>
            </a:pPr>
            <a:endParaRPr lang="ru-RU" sz="1400" b="1" dirty="0">
              <a:solidFill>
                <a:srgbClr val="003981"/>
              </a:solidFill>
              <a:latin typeface="Arial"/>
              <a:cs typeface="Arial"/>
            </a:endParaRPr>
          </a:p>
          <a:p>
            <a:pPr>
              <a:lnSpc>
                <a:spcPts val="1000"/>
              </a:lnSpc>
            </a:pPr>
            <a:endParaRPr lang="ru-RU" sz="1400" b="1" dirty="0" smtClean="0">
              <a:solidFill>
                <a:srgbClr val="003981"/>
              </a:solidFill>
              <a:latin typeface="Arial"/>
              <a:cs typeface="Arial"/>
            </a:endParaRPr>
          </a:p>
          <a:p>
            <a:pPr>
              <a:lnSpc>
                <a:spcPts val="1000"/>
              </a:lnSpc>
            </a:pPr>
            <a:endParaRPr lang="ru-RU" sz="1400" b="1" dirty="0">
              <a:solidFill>
                <a:srgbClr val="003981"/>
              </a:solidFill>
              <a:latin typeface="Arial"/>
              <a:cs typeface="Arial"/>
            </a:endParaRPr>
          </a:p>
          <a:p>
            <a:pPr>
              <a:lnSpc>
                <a:spcPts val="1000"/>
              </a:lnSpc>
            </a:pPr>
            <a:endParaRPr lang="ru-RU" sz="1400" b="1" dirty="0" smtClean="0">
              <a:solidFill>
                <a:srgbClr val="003981"/>
              </a:solidFill>
              <a:latin typeface="Arial"/>
              <a:cs typeface="Arial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6902" y="1175435"/>
            <a:ext cx="69893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сельское хозяйство/городские парки, скверы и зоны отдыха.</a:t>
            </a:r>
          </a:p>
        </p:txBody>
      </p:sp>
      <p:sp>
        <p:nvSpPr>
          <p:cNvPr id="9" name="object 7"/>
          <p:cNvSpPr txBox="1">
            <a:spLocks/>
          </p:cNvSpPr>
          <p:nvPr/>
        </p:nvSpPr>
        <p:spPr>
          <a:xfrm>
            <a:off x="318553" y="2253493"/>
            <a:ext cx="8292185" cy="500905"/>
          </a:xfrm>
          <a:prstGeom prst="rect">
            <a:avLst/>
          </a:prstGeom>
        </p:spPr>
        <p:txBody>
          <a:bodyPr vert="horz" wrap="square" lIns="0" tIns="127761" rIns="0" bIns="0" rtlCol="0">
            <a:spAutoFit/>
          </a:bodyPr>
          <a:lstStyle>
            <a:lvl1pPr>
              <a:defRPr sz="2400" b="1">
                <a:solidFill>
                  <a:srgbClr val="00398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lnSpc>
                <a:spcPts val="2855"/>
              </a:lnSpc>
            </a:pPr>
            <a:r>
              <a:rPr lang="ru-RU" kern="0" spc="95" dirty="0" smtClean="0"/>
              <a:t>Рынки</a:t>
            </a:r>
            <a:endParaRPr lang="ru-RU" kern="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23153" y="316315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интернет – магазин, </a:t>
            </a:r>
            <a:r>
              <a:rPr lang="ru-RU" dirty="0" smtClean="0"/>
              <a:t>сайт</a:t>
            </a:r>
            <a:endParaRPr lang="ru-RU" dirty="0"/>
          </a:p>
        </p:txBody>
      </p:sp>
      <p:sp>
        <p:nvSpPr>
          <p:cNvPr id="11" name="object 7"/>
          <p:cNvSpPr txBox="1">
            <a:spLocks/>
          </p:cNvSpPr>
          <p:nvPr/>
        </p:nvSpPr>
        <p:spPr>
          <a:xfrm>
            <a:off x="366495" y="4264068"/>
            <a:ext cx="8292185" cy="500905"/>
          </a:xfrm>
          <a:prstGeom prst="rect">
            <a:avLst/>
          </a:prstGeom>
        </p:spPr>
        <p:txBody>
          <a:bodyPr vert="horz" wrap="square" lIns="0" tIns="127761" rIns="0" bIns="0" rtlCol="0">
            <a:spAutoFit/>
          </a:bodyPr>
          <a:lstStyle>
            <a:lvl1pPr>
              <a:defRPr sz="2400" b="1">
                <a:solidFill>
                  <a:srgbClr val="00398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lnSpc>
                <a:spcPts val="2855"/>
              </a:lnSpc>
            </a:pPr>
            <a:r>
              <a:rPr lang="ru-RU" kern="0" spc="95" dirty="0"/>
              <a:t>Сквозные технологии </a:t>
            </a:r>
            <a:endParaRPr lang="ru-RU" kern="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75560" y="5445224"/>
            <a:ext cx="66167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промышленный интернет, технологии беспроводной связи.</a:t>
            </a:r>
          </a:p>
        </p:txBody>
      </p:sp>
    </p:spTree>
    <p:extLst>
      <p:ext uri="{BB962C8B-B14F-4D97-AF65-F5344CB8AC3E}">
        <p14:creationId xmlns:p14="http://schemas.microsoft.com/office/powerpoint/2010/main" val="780634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76672"/>
            <a:ext cx="8784976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76800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"/>
            <a:ext cx="8229600" cy="4525963"/>
          </a:xfrm>
        </p:spPr>
        <p:txBody>
          <a:bodyPr/>
          <a:lstStyle/>
          <a:p>
            <a:r>
              <a:rPr lang="ru-RU" dirty="0" smtClean="0"/>
              <a:t>Минеральное удобрение для открытого грунта, для усиления декоративности, стимулирования роста растений. Удобрение содержит полный комплекс веществ, необходимых для полноценного и сбалансированного питания растений.</a:t>
            </a:r>
            <a:endParaRPr lang="ru-RU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60" y="3789040"/>
            <a:ext cx="8961437" cy="265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0316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10738" y="561847"/>
            <a:ext cx="95885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000" spc="-10" dirty="0">
                <a:solidFill>
                  <a:srgbClr val="7E7E7E"/>
                </a:solidFill>
                <a:latin typeface="Arial"/>
                <a:cs typeface="Arial"/>
              </a:rPr>
              <a:t>4</a:t>
            </a:r>
            <a:endParaRPr sz="1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324088" y="485655"/>
            <a:ext cx="0" cy="276999"/>
          </a:xfrm>
          <a:custGeom>
            <a:avLst/>
            <a:gdLst/>
            <a:ahLst/>
            <a:cxnLst/>
            <a:rect l="l" t="t" r="r" b="b"/>
            <a:pathLst>
              <a:path h="270637">
                <a:moveTo>
                  <a:pt x="0" y="0"/>
                </a:moveTo>
                <a:lnTo>
                  <a:pt x="0" y="270637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18553" y="63096"/>
            <a:ext cx="8292185" cy="500905"/>
          </a:xfrm>
          <a:prstGeom prst="rect">
            <a:avLst/>
          </a:prstGeom>
        </p:spPr>
        <p:txBody>
          <a:bodyPr vert="horz" wrap="square" lIns="0" tIns="127761" rIns="0" bIns="0" rtlCol="0">
            <a:spAutoFit/>
          </a:bodyPr>
          <a:lstStyle/>
          <a:p>
            <a:pPr marL="12700" algn="l">
              <a:lnSpc>
                <a:spcPts val="2855"/>
              </a:lnSpc>
            </a:pPr>
            <a:r>
              <a:rPr lang="ru-RU" spc="95" dirty="0" smtClean="0"/>
              <a:t>Способ применения</a:t>
            </a:r>
            <a:endParaRPr dirty="0"/>
          </a:p>
        </p:txBody>
      </p:sp>
      <p:sp>
        <p:nvSpPr>
          <p:cNvPr id="13" name="object 13"/>
          <p:cNvSpPr txBox="1"/>
          <p:nvPr/>
        </p:nvSpPr>
        <p:spPr>
          <a:xfrm>
            <a:off x="2388881" y="4742018"/>
            <a:ext cx="62865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050" dirty="0">
                <a:solidFill>
                  <a:srgbClr val="393B3B"/>
                </a:solidFill>
                <a:latin typeface="Arial"/>
                <a:cs typeface="Arial"/>
              </a:rPr>
              <a:t>.</a:t>
            </a:r>
            <a:endParaRPr sz="105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36134" y="1498601"/>
            <a:ext cx="8746465" cy="19877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endParaRPr sz="1000" dirty="0" smtClean="0">
              <a:solidFill>
                <a:prstClr val="black"/>
              </a:solidFill>
            </a:endParaRPr>
          </a:p>
          <a:p>
            <a:pPr>
              <a:lnSpc>
                <a:spcPts val="1100"/>
              </a:lnSpc>
              <a:spcBef>
                <a:spcPts val="3"/>
              </a:spcBef>
            </a:pPr>
            <a:endParaRPr lang="ru-RU" sz="1100" dirty="0">
              <a:solidFill>
                <a:prstClr val="black"/>
              </a:solidFill>
            </a:endParaRPr>
          </a:p>
          <a:p>
            <a:pPr>
              <a:lnSpc>
                <a:spcPts val="1100"/>
              </a:lnSpc>
              <a:spcBef>
                <a:spcPts val="3"/>
              </a:spcBef>
            </a:pPr>
            <a:endParaRPr lang="ru-RU" sz="1100" dirty="0" smtClean="0">
              <a:solidFill>
                <a:prstClr val="black"/>
              </a:solidFill>
            </a:endParaRPr>
          </a:p>
          <a:p>
            <a:pPr>
              <a:lnSpc>
                <a:spcPts val="1100"/>
              </a:lnSpc>
              <a:spcBef>
                <a:spcPts val="3"/>
              </a:spcBef>
            </a:pPr>
            <a:endParaRPr lang="ru-RU" sz="1100" dirty="0">
              <a:solidFill>
                <a:prstClr val="black"/>
              </a:solidFill>
            </a:endParaRPr>
          </a:p>
          <a:p>
            <a:pPr>
              <a:lnSpc>
                <a:spcPts val="1100"/>
              </a:lnSpc>
              <a:spcBef>
                <a:spcPts val="3"/>
              </a:spcBef>
            </a:pPr>
            <a:endParaRPr lang="ru-RU" sz="1100" dirty="0" smtClean="0">
              <a:solidFill>
                <a:prstClr val="black"/>
              </a:solidFill>
            </a:endParaRPr>
          </a:p>
          <a:p>
            <a:pPr>
              <a:lnSpc>
                <a:spcPts val="1100"/>
              </a:lnSpc>
              <a:spcBef>
                <a:spcPts val="3"/>
              </a:spcBef>
            </a:pPr>
            <a:endParaRPr sz="135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</a:pPr>
            <a:endParaRPr sz="1000" dirty="0" smtClean="0">
              <a:solidFill>
                <a:prstClr val="black"/>
              </a:solidFill>
            </a:endParaRPr>
          </a:p>
          <a:p>
            <a:pPr>
              <a:lnSpc>
                <a:spcPts val="1000"/>
              </a:lnSpc>
            </a:pPr>
            <a:endParaRPr lang="ru-RU" sz="1400" b="1" dirty="0" smtClean="0">
              <a:solidFill>
                <a:srgbClr val="003981"/>
              </a:solidFill>
              <a:latin typeface="Arial"/>
              <a:cs typeface="Arial"/>
            </a:endParaRPr>
          </a:p>
          <a:p>
            <a:pPr>
              <a:lnSpc>
                <a:spcPts val="1000"/>
              </a:lnSpc>
            </a:pPr>
            <a:endParaRPr lang="ru-RU" sz="1400" b="1" dirty="0" smtClean="0">
              <a:solidFill>
                <a:srgbClr val="003981"/>
              </a:solidFill>
              <a:latin typeface="Arial"/>
              <a:cs typeface="Arial"/>
            </a:endParaRPr>
          </a:p>
          <a:p>
            <a:pPr>
              <a:lnSpc>
                <a:spcPts val="1000"/>
              </a:lnSpc>
            </a:pPr>
            <a:endParaRPr lang="ru-RU" sz="1400" b="1" dirty="0">
              <a:solidFill>
                <a:srgbClr val="003981"/>
              </a:solidFill>
              <a:latin typeface="Arial"/>
              <a:cs typeface="Arial"/>
            </a:endParaRPr>
          </a:p>
          <a:p>
            <a:pPr>
              <a:lnSpc>
                <a:spcPts val="1000"/>
              </a:lnSpc>
            </a:pPr>
            <a:endParaRPr lang="ru-RU" sz="1400" b="1" dirty="0" smtClean="0">
              <a:solidFill>
                <a:srgbClr val="003981"/>
              </a:solidFill>
              <a:latin typeface="Arial"/>
              <a:cs typeface="Arial"/>
            </a:endParaRPr>
          </a:p>
          <a:p>
            <a:pPr>
              <a:lnSpc>
                <a:spcPts val="1000"/>
              </a:lnSpc>
            </a:pPr>
            <a:endParaRPr lang="ru-RU" sz="1400" b="1" dirty="0">
              <a:solidFill>
                <a:srgbClr val="003981"/>
              </a:solidFill>
              <a:latin typeface="Arial"/>
              <a:cs typeface="Arial"/>
            </a:endParaRPr>
          </a:p>
          <a:p>
            <a:pPr>
              <a:lnSpc>
                <a:spcPts val="1000"/>
              </a:lnSpc>
            </a:pPr>
            <a:endParaRPr lang="ru-RU" sz="1400" b="1" dirty="0" smtClean="0">
              <a:solidFill>
                <a:srgbClr val="003981"/>
              </a:solidFill>
              <a:latin typeface="Arial"/>
              <a:cs typeface="Arial"/>
            </a:endParaRPr>
          </a:p>
          <a:p>
            <a:pPr>
              <a:lnSpc>
                <a:spcPts val="1000"/>
              </a:lnSpc>
            </a:pPr>
            <a:endParaRPr lang="ru-RU" sz="1400" b="1" dirty="0">
              <a:solidFill>
                <a:srgbClr val="003981"/>
              </a:solidFill>
              <a:latin typeface="Arial"/>
              <a:cs typeface="Arial"/>
            </a:endParaRPr>
          </a:p>
          <a:p>
            <a:pPr>
              <a:lnSpc>
                <a:spcPts val="1000"/>
              </a:lnSpc>
            </a:pPr>
            <a:endParaRPr lang="ru-RU" sz="1400" b="1" dirty="0" smtClean="0">
              <a:solidFill>
                <a:srgbClr val="003981"/>
              </a:solidFill>
              <a:latin typeface="Arial"/>
              <a:cs typeface="Arial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48" y="980733"/>
            <a:ext cx="9070910" cy="5743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3585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019443" y="476672"/>
            <a:ext cx="7098418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 indent="635" algn="ctr"/>
            <a:r>
              <a:rPr sz="4000" b="1" dirty="0">
                <a:solidFill>
                  <a:srgbClr val="003981"/>
                </a:solidFill>
                <a:latin typeface="Arial"/>
                <a:cs typeface="Arial"/>
              </a:rPr>
              <a:t>СП</a:t>
            </a:r>
            <a:r>
              <a:rPr sz="4000" b="1" spc="-75" dirty="0">
                <a:solidFill>
                  <a:srgbClr val="003981"/>
                </a:solidFill>
                <a:latin typeface="Arial"/>
                <a:cs typeface="Arial"/>
              </a:rPr>
              <a:t>А</a:t>
            </a:r>
            <a:r>
              <a:rPr sz="4000" b="1" dirty="0">
                <a:solidFill>
                  <a:srgbClr val="003981"/>
                </a:solidFill>
                <a:latin typeface="Arial"/>
                <a:cs typeface="Arial"/>
              </a:rPr>
              <a:t>СИБО </a:t>
            </a:r>
            <a:r>
              <a:rPr sz="4000" b="1" spc="-5" dirty="0">
                <a:solidFill>
                  <a:srgbClr val="003981"/>
                </a:solidFill>
                <a:latin typeface="Arial"/>
                <a:cs typeface="Arial"/>
              </a:rPr>
              <a:t>ЗА </a:t>
            </a:r>
            <a:r>
              <a:rPr sz="4000" b="1" dirty="0">
                <a:solidFill>
                  <a:srgbClr val="003981"/>
                </a:solidFill>
                <a:latin typeface="Arial"/>
                <a:cs typeface="Arial"/>
              </a:rPr>
              <a:t>В</a:t>
            </a:r>
            <a:r>
              <a:rPr sz="4000" b="1" spc="-10" dirty="0">
                <a:solidFill>
                  <a:srgbClr val="003981"/>
                </a:solidFill>
                <a:latin typeface="Arial"/>
                <a:cs typeface="Arial"/>
              </a:rPr>
              <a:t>Н</a:t>
            </a:r>
            <a:r>
              <a:rPr sz="4000" b="1" dirty="0">
                <a:solidFill>
                  <a:srgbClr val="003981"/>
                </a:solidFill>
                <a:latin typeface="Arial"/>
                <a:cs typeface="Arial"/>
              </a:rPr>
              <a:t>ИМА</a:t>
            </a:r>
            <a:r>
              <a:rPr sz="4000" b="1" spc="-10" dirty="0">
                <a:solidFill>
                  <a:srgbClr val="003981"/>
                </a:solidFill>
                <a:latin typeface="Arial"/>
                <a:cs typeface="Arial"/>
              </a:rPr>
              <a:t>Н</a:t>
            </a:r>
            <a:r>
              <a:rPr sz="4000" b="1" dirty="0">
                <a:solidFill>
                  <a:srgbClr val="003981"/>
                </a:solidFill>
                <a:latin typeface="Arial"/>
                <a:cs typeface="Arial"/>
              </a:rPr>
              <a:t>ИЕ!</a:t>
            </a:r>
            <a:endParaRPr sz="40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63652" y="5529073"/>
            <a:ext cx="2321814" cy="276999"/>
          </a:xfrm>
          <a:custGeom>
            <a:avLst/>
            <a:gdLst/>
            <a:ahLst/>
            <a:cxnLst/>
            <a:rect l="l" t="t" r="r" b="b"/>
            <a:pathLst>
              <a:path w="2321814">
                <a:moveTo>
                  <a:pt x="0" y="0"/>
                </a:moveTo>
                <a:lnTo>
                  <a:pt x="2321814" y="0"/>
                </a:lnTo>
              </a:path>
            </a:pathLst>
          </a:custGeom>
          <a:ln w="12192">
            <a:solidFill>
              <a:srgbClr val="003981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>
              <a:solidFill>
                <a:prstClr val="black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119" y="1558351"/>
            <a:ext cx="5697066" cy="5299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4127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307</Words>
  <Application>Microsoft Office PowerPoint</Application>
  <PresentationFormat>Экран (4:3)</PresentationFormat>
  <Paragraphs>90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Тема Office</vt:lpstr>
      <vt:lpstr>Office Theme</vt:lpstr>
      <vt:lpstr>1_Office Theme</vt:lpstr>
      <vt:lpstr>2_Office Theme</vt:lpstr>
      <vt:lpstr>3_Office Theme</vt:lpstr>
      <vt:lpstr>4_Office Theme</vt:lpstr>
      <vt:lpstr>Презентация PowerPoint</vt:lpstr>
      <vt:lpstr>РЕЗЮМЕ ИССЛЕДОВАНИЙ</vt:lpstr>
      <vt:lpstr>КОМАНДА</vt:lpstr>
      <vt:lpstr>АКТУАЛЬНОСТЬ </vt:lpstr>
      <vt:lpstr>Направление/сфера/индустрия</vt:lpstr>
      <vt:lpstr>Презентация PowerPoint</vt:lpstr>
      <vt:lpstr>Презентация PowerPoint</vt:lpstr>
      <vt:lpstr>Способ применения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Марина</dc:creator>
  <cp:lastModifiedBy>Марина</cp:lastModifiedBy>
  <cp:revision>27</cp:revision>
  <dcterms:created xsi:type="dcterms:W3CDTF">2023-10-13T17:40:41Z</dcterms:created>
  <dcterms:modified xsi:type="dcterms:W3CDTF">2023-10-13T19:23:09Z</dcterms:modified>
</cp:coreProperties>
</file>