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74" r:id="rId5"/>
  </p:sldMasterIdLst>
  <p:notesMasterIdLst>
    <p:notesMasterId r:id="rId15"/>
  </p:notesMasterIdLst>
  <p:handoutMasterIdLst>
    <p:handoutMasterId r:id="rId16"/>
  </p:handoutMasterIdLst>
  <p:sldIdLst>
    <p:sldId id="323" r:id="rId6"/>
    <p:sldId id="314" r:id="rId7"/>
    <p:sldId id="327" r:id="rId8"/>
    <p:sldId id="318" r:id="rId9"/>
    <p:sldId id="317" r:id="rId10"/>
    <p:sldId id="316" r:id="rId11"/>
    <p:sldId id="329" r:id="rId12"/>
    <p:sldId id="321" r:id="rId13"/>
    <p:sldId id="324" r:id="rId14"/>
  </p:sldIdLst>
  <p:sldSz cx="9906000" cy="6858000" type="A4"/>
  <p:notesSz cx="6797675" cy="9926638"/>
  <p:defaultTextStyle>
    <a:defPPr>
      <a:defRPr lang="ru-RU"/>
    </a:defPPr>
    <a:lvl1pPr marL="0" algn="l" defTabSz="914321" rtl="0" eaLnBrk="1" latinLnBrk="0" hangingPunct="1">
      <a:defRPr sz="1800" kern="1200">
        <a:solidFill>
          <a:schemeClr val="tx1"/>
        </a:solidFill>
        <a:latin typeface="+mn-lt"/>
        <a:ea typeface="+mn-ea"/>
        <a:cs typeface="+mn-cs"/>
      </a:defRPr>
    </a:lvl1pPr>
    <a:lvl2pPr marL="457159" algn="l" defTabSz="914321" rtl="0" eaLnBrk="1" latinLnBrk="0" hangingPunct="1">
      <a:defRPr sz="1800" kern="1200">
        <a:solidFill>
          <a:schemeClr val="tx1"/>
        </a:solidFill>
        <a:latin typeface="+mn-lt"/>
        <a:ea typeface="+mn-ea"/>
        <a:cs typeface="+mn-cs"/>
      </a:defRPr>
    </a:lvl2pPr>
    <a:lvl3pPr marL="914321" algn="l" defTabSz="914321" rtl="0" eaLnBrk="1" latinLnBrk="0" hangingPunct="1">
      <a:defRPr sz="1800" kern="1200">
        <a:solidFill>
          <a:schemeClr val="tx1"/>
        </a:solidFill>
        <a:latin typeface="+mn-lt"/>
        <a:ea typeface="+mn-ea"/>
        <a:cs typeface="+mn-cs"/>
      </a:defRPr>
    </a:lvl3pPr>
    <a:lvl4pPr marL="1371480" algn="l" defTabSz="914321" rtl="0" eaLnBrk="1" latinLnBrk="0" hangingPunct="1">
      <a:defRPr sz="1800" kern="1200">
        <a:solidFill>
          <a:schemeClr val="tx1"/>
        </a:solidFill>
        <a:latin typeface="+mn-lt"/>
        <a:ea typeface="+mn-ea"/>
        <a:cs typeface="+mn-cs"/>
      </a:defRPr>
    </a:lvl4pPr>
    <a:lvl5pPr marL="1828641" algn="l" defTabSz="914321" rtl="0" eaLnBrk="1" latinLnBrk="0" hangingPunct="1">
      <a:defRPr sz="1800" kern="1200">
        <a:solidFill>
          <a:schemeClr val="tx1"/>
        </a:solidFill>
        <a:latin typeface="+mn-lt"/>
        <a:ea typeface="+mn-ea"/>
        <a:cs typeface="+mn-cs"/>
      </a:defRPr>
    </a:lvl5pPr>
    <a:lvl6pPr marL="2285799" algn="l" defTabSz="914321" rtl="0" eaLnBrk="1" latinLnBrk="0" hangingPunct="1">
      <a:defRPr sz="1800" kern="1200">
        <a:solidFill>
          <a:schemeClr val="tx1"/>
        </a:solidFill>
        <a:latin typeface="+mn-lt"/>
        <a:ea typeface="+mn-ea"/>
        <a:cs typeface="+mn-cs"/>
      </a:defRPr>
    </a:lvl6pPr>
    <a:lvl7pPr marL="2742962" algn="l" defTabSz="914321" rtl="0" eaLnBrk="1" latinLnBrk="0" hangingPunct="1">
      <a:defRPr sz="1800" kern="1200">
        <a:solidFill>
          <a:schemeClr val="tx1"/>
        </a:solidFill>
        <a:latin typeface="+mn-lt"/>
        <a:ea typeface="+mn-ea"/>
        <a:cs typeface="+mn-cs"/>
      </a:defRPr>
    </a:lvl7pPr>
    <a:lvl8pPr marL="3200121" algn="l" defTabSz="914321" rtl="0" eaLnBrk="1" latinLnBrk="0" hangingPunct="1">
      <a:defRPr sz="1800" kern="1200">
        <a:solidFill>
          <a:schemeClr val="tx1"/>
        </a:solidFill>
        <a:latin typeface="+mn-lt"/>
        <a:ea typeface="+mn-ea"/>
        <a:cs typeface="+mn-cs"/>
      </a:defRPr>
    </a:lvl8pPr>
    <a:lvl9pPr marL="3657281" algn="l" defTabSz="91432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7DA2"/>
    <a:srgbClr val="E93B47"/>
    <a:srgbClr val="FFD05B"/>
    <a:srgbClr val="6DA3C0"/>
    <a:srgbClr val="D1E2EB"/>
    <a:srgbClr val="FFFFFF"/>
    <a:srgbClr val="F75931"/>
    <a:srgbClr val="68BBCB"/>
    <a:srgbClr val="FFC072"/>
    <a:srgbClr val="F75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99" autoAdjust="0"/>
    <p:restoredTop sz="96271"/>
  </p:normalViewPr>
  <p:slideViewPr>
    <p:cSldViewPr snapToGrid="0">
      <p:cViewPr varScale="1">
        <p:scale>
          <a:sx n="89" d="100"/>
          <a:sy n="89" d="100"/>
        </p:scale>
        <p:origin x="1258" y="96"/>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2" d="100"/>
          <a:sy n="82" d="100"/>
        </p:scale>
        <p:origin x="-3168"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viewProps" Target="viewProps.xml" /><Relationship Id="rId3" Type="http://schemas.openxmlformats.org/officeDocument/2006/relationships/customXml" Target="../customXml/item3.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presProps" Target="presProps.xml" /><Relationship Id="rId2" Type="http://schemas.openxmlformats.org/officeDocument/2006/relationships/customXml" Target="../customXml/item2.xml" /><Relationship Id="rId16" Type="http://schemas.openxmlformats.org/officeDocument/2006/relationships/handoutMaster" Target="handoutMasters/handoutMaster1.xml" /><Relationship Id="rId20"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5" Type="http://schemas.openxmlformats.org/officeDocument/2006/relationships/slideMaster" Target="slideMasters/slideMaster2.xml" /><Relationship Id="rId15" Type="http://schemas.openxmlformats.org/officeDocument/2006/relationships/notesMaster" Target="notesMasters/notesMaster1.xml" /><Relationship Id="rId10" Type="http://schemas.openxmlformats.org/officeDocument/2006/relationships/slide" Target="slides/slide5.xml" /><Relationship Id="rId19" Type="http://schemas.openxmlformats.org/officeDocument/2006/relationships/theme" Target="theme/theme1.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spPr>
            <a:solidFill>
              <a:schemeClr val="accent5">
                <a:lumMod val="75000"/>
              </a:schemeClr>
            </a:solidFill>
          </c:spPr>
          <c:dPt>
            <c:idx val="0"/>
            <c:bubble3D val="0"/>
            <c:spPr>
              <a:solidFill>
                <a:schemeClr val="bg1">
                  <a:lumMod val="50000"/>
                </a:schemeClr>
              </a:solidFill>
            </c:spPr>
            <c:extLst>
              <c:ext xmlns:c16="http://schemas.microsoft.com/office/drawing/2014/chart" uri="{C3380CC4-5D6E-409C-BE32-E72D297353CC}">
                <c16:uniqueId val="{00000001-FD20-49AE-BC40-AEDDED7D1FD1}"/>
              </c:ext>
            </c:extLst>
          </c:dPt>
          <c:cat>
            <c:strRef>
              <c:f>Лист1!$A$2:$A$3</c:f>
              <c:strCache>
                <c:ptCount val="2"/>
                <c:pt idx="0">
                  <c:v>Бюджетные средства</c:v>
                </c:pt>
                <c:pt idx="1">
                  <c:v>Внебюджетные средства</c:v>
                </c:pt>
              </c:strCache>
            </c:strRef>
          </c:cat>
          <c:val>
            <c:numRef>
              <c:f>Лист1!$B$2:$B$3</c:f>
              <c:numCache>
                <c:formatCode>General</c:formatCode>
                <c:ptCount val="2"/>
                <c:pt idx="0">
                  <c:v>174</c:v>
                </c:pt>
                <c:pt idx="1">
                  <c:v>386</c:v>
                </c:pt>
              </c:numCache>
            </c:numRef>
          </c:val>
          <c:extLst>
            <c:ext xmlns:c16="http://schemas.microsoft.com/office/drawing/2014/chart" uri="{C3380CC4-5D6E-409C-BE32-E72D297353CC}">
              <c16:uniqueId val="{00000002-FD20-49AE-BC40-AEDDED7D1FD1}"/>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ru-RU"/>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A0C4BAA-E369-44AD-87C0-64F34E7C73DA}" type="datetimeFigureOut">
              <a:rPr lang="ru-RU" smtClean="0"/>
              <a:pPr/>
              <a:t>23.11.2023</a:t>
            </a:fld>
            <a:endParaRPr lang="ru-RU"/>
          </a:p>
        </p:txBody>
      </p:sp>
      <p:sp>
        <p:nvSpPr>
          <p:cNvPr id="4" name="Нижний колонтитул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CB2E880-491A-4E3B-8D0D-90D32A07181F}" type="slidenum">
              <a:rPr lang="ru-RU" smtClean="0"/>
              <a:pPr/>
              <a:t>‹#›</a:t>
            </a:fld>
            <a:endParaRPr lang="ru-RU"/>
          </a:p>
        </p:txBody>
      </p:sp>
    </p:spTree>
    <p:extLst>
      <p:ext uri="{BB962C8B-B14F-4D97-AF65-F5344CB8AC3E}">
        <p14:creationId xmlns:p14="http://schemas.microsoft.com/office/powerpoint/2010/main" val="250912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D3BA728-D73C-E140-8099-AC13A4281303}" type="datetimeFigureOut">
              <a:rPr lang="ru-RU" smtClean="0"/>
              <a:pPr/>
              <a:t>23.11.2023</a:t>
            </a:fld>
            <a:endParaRPr lang="ru-RU"/>
          </a:p>
        </p:txBody>
      </p:sp>
      <p:sp>
        <p:nvSpPr>
          <p:cNvPr id="4" name="Образ слайда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CD2A862-1F40-B349-91D5-3B9B128B79E4}" type="slidenum">
              <a:rPr lang="ru-RU" smtClean="0"/>
              <a:pPr/>
              <a:t>‹#›</a:t>
            </a:fld>
            <a:endParaRPr lang="ru-RU"/>
          </a:p>
        </p:txBody>
      </p:sp>
    </p:spTree>
    <p:extLst>
      <p:ext uri="{BB962C8B-B14F-4D97-AF65-F5344CB8AC3E}">
        <p14:creationId xmlns:p14="http://schemas.microsoft.com/office/powerpoint/2010/main" val="2065993211"/>
      </p:ext>
    </p:extLst>
  </p:cSld>
  <p:clrMap bg1="lt1" tx1="dk1" bg2="lt2" tx2="dk2" accent1="accent1" accent2="accent2" accent3="accent3" accent4="accent4" accent5="accent5" accent6="accent6" hlink="hlink" folHlink="folHlink"/>
  <p:notesStyle>
    <a:lvl1pPr marL="0" algn="l" defTabSz="914321" rtl="0" eaLnBrk="1" latinLnBrk="0" hangingPunct="1">
      <a:defRPr sz="1200" kern="1200">
        <a:solidFill>
          <a:schemeClr val="tx1"/>
        </a:solidFill>
        <a:latin typeface="+mn-lt"/>
        <a:ea typeface="+mn-ea"/>
        <a:cs typeface="+mn-cs"/>
      </a:defRPr>
    </a:lvl1pPr>
    <a:lvl2pPr marL="457159" algn="l" defTabSz="914321" rtl="0" eaLnBrk="1" latinLnBrk="0" hangingPunct="1">
      <a:defRPr sz="1200" kern="1200">
        <a:solidFill>
          <a:schemeClr val="tx1"/>
        </a:solidFill>
        <a:latin typeface="+mn-lt"/>
        <a:ea typeface="+mn-ea"/>
        <a:cs typeface="+mn-cs"/>
      </a:defRPr>
    </a:lvl2pPr>
    <a:lvl3pPr marL="914321" algn="l" defTabSz="914321" rtl="0" eaLnBrk="1" latinLnBrk="0" hangingPunct="1">
      <a:defRPr sz="1200" kern="1200">
        <a:solidFill>
          <a:schemeClr val="tx1"/>
        </a:solidFill>
        <a:latin typeface="+mn-lt"/>
        <a:ea typeface="+mn-ea"/>
        <a:cs typeface="+mn-cs"/>
      </a:defRPr>
    </a:lvl3pPr>
    <a:lvl4pPr marL="1371480" algn="l" defTabSz="914321" rtl="0" eaLnBrk="1" latinLnBrk="0" hangingPunct="1">
      <a:defRPr sz="1200" kern="1200">
        <a:solidFill>
          <a:schemeClr val="tx1"/>
        </a:solidFill>
        <a:latin typeface="+mn-lt"/>
        <a:ea typeface="+mn-ea"/>
        <a:cs typeface="+mn-cs"/>
      </a:defRPr>
    </a:lvl4pPr>
    <a:lvl5pPr marL="1828641" algn="l" defTabSz="914321" rtl="0" eaLnBrk="1" latinLnBrk="0" hangingPunct="1">
      <a:defRPr sz="1200" kern="1200">
        <a:solidFill>
          <a:schemeClr val="tx1"/>
        </a:solidFill>
        <a:latin typeface="+mn-lt"/>
        <a:ea typeface="+mn-ea"/>
        <a:cs typeface="+mn-cs"/>
      </a:defRPr>
    </a:lvl5pPr>
    <a:lvl6pPr marL="2285799" algn="l" defTabSz="914321" rtl="0" eaLnBrk="1" latinLnBrk="0" hangingPunct="1">
      <a:defRPr sz="1200" kern="1200">
        <a:solidFill>
          <a:schemeClr val="tx1"/>
        </a:solidFill>
        <a:latin typeface="+mn-lt"/>
        <a:ea typeface="+mn-ea"/>
        <a:cs typeface="+mn-cs"/>
      </a:defRPr>
    </a:lvl6pPr>
    <a:lvl7pPr marL="2742962" algn="l" defTabSz="914321" rtl="0" eaLnBrk="1" latinLnBrk="0" hangingPunct="1">
      <a:defRPr sz="1200" kern="1200">
        <a:solidFill>
          <a:schemeClr val="tx1"/>
        </a:solidFill>
        <a:latin typeface="+mn-lt"/>
        <a:ea typeface="+mn-ea"/>
        <a:cs typeface="+mn-cs"/>
      </a:defRPr>
    </a:lvl7pPr>
    <a:lvl8pPr marL="3200121" algn="l" defTabSz="914321" rtl="0" eaLnBrk="1" latinLnBrk="0" hangingPunct="1">
      <a:defRPr sz="1200" kern="1200">
        <a:solidFill>
          <a:schemeClr val="tx1"/>
        </a:solidFill>
        <a:latin typeface="+mn-lt"/>
        <a:ea typeface="+mn-ea"/>
        <a:cs typeface="+mn-cs"/>
      </a:defRPr>
    </a:lvl8pPr>
    <a:lvl9pPr marL="3657281" algn="l" defTabSz="914321"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2.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2.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Master" Target="../slideMasters/slideMaster2.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1690" y="2847059"/>
            <a:ext cx="8641984" cy="1456767"/>
          </a:xfrm>
        </p:spPr>
        <p:txBody>
          <a:bodyPr anchor="t">
            <a:normAutofit/>
          </a:bodyPr>
          <a:lstStyle>
            <a:lvl1pPr algn="l">
              <a:lnSpc>
                <a:spcPct val="100000"/>
              </a:lnSpc>
              <a:defRPr sz="3700" b="0" i="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Подзаголовок 2"/>
          <p:cNvSpPr>
            <a:spLocks noGrp="1"/>
          </p:cNvSpPr>
          <p:nvPr>
            <p:ph type="subTitle" idx="1"/>
          </p:nvPr>
        </p:nvSpPr>
        <p:spPr>
          <a:xfrm>
            <a:off x="581690" y="4429134"/>
            <a:ext cx="8641984" cy="1314450"/>
          </a:xfrm>
        </p:spPr>
        <p:txBody>
          <a:bodyPr>
            <a:normAutofit/>
          </a:bodyPr>
          <a:lstStyle>
            <a:lvl1pPr marL="0" indent="0" algn="l">
              <a:buNone/>
              <a:defRPr sz="1700" b="0" i="0">
                <a:solidFill>
                  <a:schemeClr val="tx1"/>
                </a:solidFill>
                <a:latin typeface="+mj-lt"/>
                <a:ea typeface="Chevin Pro Thin" charset="0"/>
                <a:cs typeface="Chevin Pro Thin" charset="0"/>
              </a:defRPr>
            </a:lvl1pPr>
            <a:lvl2pPr marL="419913" indent="0" algn="ctr">
              <a:buNone/>
              <a:defRPr sz="1800"/>
            </a:lvl2pPr>
            <a:lvl3pPr marL="839828" indent="0" algn="ctr">
              <a:buNone/>
              <a:defRPr sz="1700"/>
            </a:lvl3pPr>
            <a:lvl4pPr marL="1259742" indent="0" algn="ctr">
              <a:buNone/>
              <a:defRPr sz="1500"/>
            </a:lvl4pPr>
            <a:lvl5pPr marL="1679655" indent="0" algn="ctr">
              <a:buNone/>
              <a:defRPr sz="1500"/>
            </a:lvl5pPr>
            <a:lvl6pPr marL="2099569" indent="0" algn="ctr">
              <a:buNone/>
              <a:defRPr sz="1500"/>
            </a:lvl6pPr>
            <a:lvl7pPr marL="2519483" indent="0" algn="ctr">
              <a:buNone/>
              <a:defRPr sz="1500"/>
            </a:lvl7pPr>
            <a:lvl8pPr marL="2939397" indent="0" algn="ctr">
              <a:buNone/>
              <a:defRPr sz="1500"/>
            </a:lvl8pPr>
            <a:lvl9pPr marL="3359310" indent="0" algn="ctr">
              <a:buNone/>
              <a:defRPr sz="1500"/>
            </a:lvl9pPr>
          </a:lstStyle>
          <a:p>
            <a:r>
              <a:rPr lang="ru-RU"/>
              <a:t>Образец подзаголовка</a:t>
            </a:r>
          </a:p>
        </p:txBody>
      </p:sp>
      <p:cxnSp>
        <p:nvCxnSpPr>
          <p:cNvPr id="26" name="Прямая соединительная линия 25"/>
          <p:cNvCxnSpPr/>
          <p:nvPr/>
        </p:nvCxnSpPr>
        <p:spPr>
          <a:xfrm flipV="1">
            <a:off x="682331" y="4303843"/>
            <a:ext cx="2709080" cy="1"/>
          </a:xfrm>
          <a:prstGeom prst="line">
            <a:avLst/>
          </a:prstGeom>
          <a:ln>
            <a:solidFill>
              <a:schemeClr val="tx1">
                <a:alpha val="29804"/>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682328" y="4303832"/>
            <a:ext cx="526666"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15"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2673"/>
          <a:stretch/>
        </p:blipFill>
        <p:spPr>
          <a:xfrm>
            <a:off x="680633" y="852941"/>
            <a:ext cx="1852881" cy="346527"/>
          </a:xfrm>
          <a:prstGeom prst="rect">
            <a:avLst/>
          </a:prstGeom>
        </p:spPr>
      </p:pic>
      <p:grpSp>
        <p:nvGrpSpPr>
          <p:cNvPr id="12" name="Группа 11"/>
          <p:cNvGrpSpPr/>
          <p:nvPr userDrawn="1"/>
        </p:nvGrpSpPr>
        <p:grpSpPr>
          <a:xfrm>
            <a:off x="702967" y="709768"/>
            <a:ext cx="526666" cy="8"/>
            <a:chOff x="839788" y="214466"/>
            <a:chExt cx="648204" cy="8"/>
          </a:xfrm>
        </p:grpSpPr>
        <p:cxnSp>
          <p:nvCxnSpPr>
            <p:cNvPr id="16" name="Прямая соединительная линия 15"/>
            <p:cNvCxnSpPr/>
            <p:nvPr userDrawn="1"/>
          </p:nvCxnSpPr>
          <p:spPr>
            <a:xfrm>
              <a:off x="839789" y="214474"/>
              <a:ext cx="648203" cy="0"/>
            </a:xfrm>
            <a:prstGeom prst="line">
              <a:avLst/>
            </a:prstGeom>
            <a:ln>
              <a:solidFill>
                <a:schemeClr val="tx1">
                  <a:alpha val="29804"/>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userDrawn="1"/>
          </p:nvCxnSpPr>
          <p:spPr>
            <a:xfrm>
              <a:off x="839788" y="214466"/>
              <a:ext cx="265112"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3628960"/>
      </p:ext>
    </p:extLst>
  </p:cSld>
  <p:clrMapOvr>
    <a:masterClrMapping/>
  </p:clrMapOvr>
  <p:extLst>
    <p:ext uri="{DCECCB84-F9BA-43D5-87BE-67443E8EF086}">
      <p15:sldGuideLst xmlns:p15="http://schemas.microsoft.com/office/powerpoint/2012/main">
        <p15:guide id="1" pos="529" userDrawn="1">
          <p15:clr>
            <a:srgbClr val="FBAE40"/>
          </p15:clr>
        </p15:guide>
        <p15:guide id="2" pos="7151" userDrawn="1">
          <p15:clr>
            <a:srgbClr val="FBAE40"/>
          </p15:clr>
        </p15:guide>
        <p15:guide id="3" orient="horz" pos="404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ацентный под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2619" y="234062"/>
            <a:ext cx="6756127" cy="662780"/>
          </a:xfrm>
        </p:spPr>
        <p:txBody>
          <a:bodyPr>
            <a:normAutofit/>
          </a:bodyPr>
          <a:lstStyle>
            <a:lvl1pPr>
              <a:defRPr sz="260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Объект 2"/>
          <p:cNvSpPr>
            <a:spLocks noGrp="1"/>
          </p:cNvSpPr>
          <p:nvPr>
            <p:ph idx="1"/>
          </p:nvPr>
        </p:nvSpPr>
        <p:spPr>
          <a:xfrm>
            <a:off x="596397" y="1736728"/>
            <a:ext cx="8721437" cy="4351338"/>
          </a:xfrm>
        </p:spPr>
        <p:txBody>
          <a:bodyPr/>
          <a:lstStyle>
            <a:lvl1pPr marL="330642" indent="-330642">
              <a:lnSpc>
                <a:spcPct val="100000"/>
              </a:lnSpc>
              <a:spcBef>
                <a:spcPts val="0"/>
              </a:spcBef>
              <a:spcAft>
                <a:spcPts val="1109"/>
              </a:spcAft>
              <a:buFont typeface="Arial" panose="020B0604020202020204" pitchFamily="34" charset="0"/>
              <a:buChar char="•"/>
              <a:defRPr sz="1800" b="0" i="0">
                <a:latin typeface="+mj-lt"/>
                <a:ea typeface="Calibri" charset="0"/>
                <a:cs typeface="Calibri" charset="0"/>
              </a:defRPr>
            </a:lvl1pPr>
            <a:lvl2pPr marL="714184" indent="-274432">
              <a:lnSpc>
                <a:spcPct val="100000"/>
              </a:lnSpc>
              <a:spcBef>
                <a:spcPts val="0"/>
              </a:spcBef>
              <a:spcAft>
                <a:spcPts val="924"/>
              </a:spcAft>
              <a:buSzPct val="100000"/>
              <a:buFont typeface="Calibri Light" panose="020F0302020204030204" pitchFamily="34" charset="0"/>
              <a:buChar char="-"/>
              <a:defRPr sz="1700" b="0" i="0">
                <a:latin typeface="+mj-lt"/>
                <a:ea typeface="Calibri" charset="0"/>
                <a:cs typeface="Calibri" charset="0"/>
              </a:defRPr>
            </a:lvl2pPr>
            <a:lvl3pPr marL="1101034" indent="-221529">
              <a:spcBef>
                <a:spcPts val="0"/>
              </a:spcBef>
              <a:spcAft>
                <a:spcPts val="831"/>
              </a:spcAft>
              <a:buSzPct val="85000"/>
              <a:buFont typeface="Wingdings" panose="05000000000000000000" pitchFamily="2" charset="2"/>
              <a:buChar char="§"/>
              <a:defRPr sz="1500" b="0" i="0">
                <a:latin typeface="+mj-lt"/>
                <a:ea typeface="Calibri" charset="0"/>
                <a:cs typeface="Calibri" charset="0"/>
              </a:defRPr>
            </a:lvl3pPr>
            <a:lvl4pPr marL="1469698" indent="-209957">
              <a:lnSpc>
                <a:spcPct val="100000"/>
              </a:lnSpc>
              <a:spcBef>
                <a:spcPts val="0"/>
              </a:spcBef>
              <a:buFont typeface="Wingdings" panose="05000000000000000000" pitchFamily="2" charset="2"/>
              <a:buChar char="ü"/>
              <a:defRPr sz="1300" b="0" i="0" baseline="0">
                <a:latin typeface="+mj-lt"/>
                <a:ea typeface="Calibri" charset="0"/>
                <a:cs typeface="Calibri" charset="0"/>
              </a:defRPr>
            </a:lvl4pPr>
            <a:lvl5pPr>
              <a:defRPr sz="1300" b="0" i="0">
                <a:latin typeface="+mj-lt"/>
                <a:ea typeface="Calibri" charset="0"/>
                <a:cs typeface="Calibri" charset="0"/>
              </a:defRPr>
            </a:lvl5pPr>
          </a:lstStyle>
          <a:p>
            <a:pPr lvl="0"/>
            <a:r>
              <a:rPr lang="ru-RU" dirty="0"/>
              <a:t>Образец текста</a:t>
            </a:r>
          </a:p>
          <a:p>
            <a:pPr lvl="1"/>
            <a:r>
              <a:rPr lang="ru-RU" dirty="0"/>
              <a:t>Второй уровень</a:t>
            </a:r>
          </a:p>
          <a:p>
            <a:pPr lvl="2"/>
            <a:r>
              <a:rPr lang="ru-RU" dirty="0"/>
              <a:t>Третий уровень</a:t>
            </a:r>
            <a:endParaRPr lang="en-US" dirty="0"/>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a:xfrm>
            <a:off x="611254" y="6412485"/>
            <a:ext cx="2228850" cy="365125"/>
          </a:xfrm>
        </p:spPr>
        <p:txBody>
          <a:bodyPr/>
          <a:lstStyle>
            <a:lvl1pPr>
              <a:defRPr b="0" i="0">
                <a:latin typeface="+mj-lt"/>
                <a:ea typeface="Chevin Pro Light" charset="0"/>
                <a:cs typeface="Chevin Pro Light" charset="0"/>
              </a:defRPr>
            </a:lvl1pPr>
          </a:lstStyle>
          <a:p>
            <a:fld id="{9F9FE868-178E-0F4D-8A9A-79941EADC299}" type="datetime1">
              <a:rPr lang="ru-RU" smtClean="0">
                <a:solidFill>
                  <a:srgbClr val="0C0C0C">
                    <a:tint val="75000"/>
                  </a:srgbClr>
                </a:solidFill>
              </a:rPr>
              <a:pPr/>
              <a:t>23.11.2023</a:t>
            </a:fld>
            <a:endParaRPr lang="ru-RU">
              <a:solidFill>
                <a:srgbClr val="0C0C0C">
                  <a:tint val="75000"/>
                </a:srgbClr>
              </a:solidFill>
            </a:endParaRPr>
          </a:p>
        </p:txBody>
      </p:sp>
      <p:sp>
        <p:nvSpPr>
          <p:cNvPr id="5" name="Нижний колонтитул 4"/>
          <p:cNvSpPr>
            <a:spLocks noGrp="1"/>
          </p:cNvSpPr>
          <p:nvPr>
            <p:ph type="ftr" sz="quarter" idx="11"/>
          </p:nvPr>
        </p:nvSpPr>
        <p:spPr>
          <a:xfrm>
            <a:off x="3281365" y="6412485"/>
            <a:ext cx="3343275" cy="365125"/>
          </a:xfrm>
        </p:spPr>
        <p:txBody>
          <a:bodyPr/>
          <a:lstStyle>
            <a:lvl1pPr>
              <a:defRPr>
                <a:latin typeface="+mj-lt"/>
              </a:defRPr>
            </a:lvl1pPr>
          </a:lstStyle>
          <a:p>
            <a:r>
              <a:rPr lang="ru-RU" dirty="0">
                <a:solidFill>
                  <a:srgbClr val="0C0C0C">
                    <a:tint val="75000"/>
                  </a:srgbClr>
                </a:solidFill>
              </a:rPr>
              <a:t>Национальная технологическая инициатива</a:t>
            </a:r>
          </a:p>
        </p:txBody>
      </p:sp>
      <p:sp>
        <p:nvSpPr>
          <p:cNvPr id="6" name="Номер слайда 5"/>
          <p:cNvSpPr>
            <a:spLocks noGrp="1"/>
          </p:cNvSpPr>
          <p:nvPr>
            <p:ph type="sldNum" sz="quarter" idx="12"/>
          </p:nvPr>
        </p:nvSpPr>
        <p:spPr>
          <a:xfrm>
            <a:off x="7091220" y="6412485"/>
            <a:ext cx="2228850" cy="365125"/>
          </a:xfrm>
        </p:spPr>
        <p:txBody>
          <a:bodyPr/>
          <a:lstStyle>
            <a:lvl1pPr>
              <a:defRPr b="0" i="0">
                <a:latin typeface="+mj-lt"/>
                <a:ea typeface="Chevin Pro Light" charset="0"/>
                <a:cs typeface="Chevin Pro Light" charset="0"/>
              </a:defRPr>
            </a:lvl1pPr>
          </a:lstStyle>
          <a:p>
            <a:fld id="{3EF660E9-E116-4F2D-91B7-27BAC0D3A970}" type="slidenum">
              <a:rPr lang="ru-RU" smtClean="0">
                <a:solidFill>
                  <a:srgbClr val="0C0C0C">
                    <a:tint val="75000"/>
                  </a:srgbClr>
                </a:solidFill>
              </a:rPr>
              <a:pPr/>
              <a:t>‹#›</a:t>
            </a:fld>
            <a:endParaRPr lang="ru-RU" dirty="0">
              <a:solidFill>
                <a:srgbClr val="0C0C0C">
                  <a:tint val="75000"/>
                </a:srgbClr>
              </a:solidFill>
            </a:endParaRPr>
          </a:p>
        </p:txBody>
      </p:sp>
      <p:grpSp>
        <p:nvGrpSpPr>
          <p:cNvPr id="7" name="Группа 6"/>
          <p:cNvGrpSpPr/>
          <p:nvPr userDrawn="1"/>
        </p:nvGrpSpPr>
        <p:grpSpPr>
          <a:xfrm>
            <a:off x="681038" y="846046"/>
            <a:ext cx="8540566" cy="1"/>
            <a:chOff x="658813" y="800103"/>
            <a:chExt cx="10511466" cy="1"/>
          </a:xfrm>
        </p:grpSpPr>
        <p:cxnSp>
          <p:nvCxnSpPr>
            <p:cNvPr id="8" name="Прямая соединительная линия 7"/>
            <p:cNvCxnSpPr/>
            <p:nvPr/>
          </p:nvCxnSpPr>
          <p:spPr>
            <a:xfrm flipV="1">
              <a:off x="658814" y="800103"/>
              <a:ext cx="1051146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a:off x="1357457" y="101459"/>
              <a:ext cx="0" cy="1397287"/>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pic>
        <p:nvPicPr>
          <p:cNvPr id="10"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75"/>
          <a:stretch/>
        </p:blipFill>
        <p:spPr>
          <a:xfrm>
            <a:off x="7449373" y="422524"/>
            <a:ext cx="1777754" cy="321108"/>
          </a:xfrm>
          <a:prstGeom prst="rect">
            <a:avLst/>
          </a:prstGeom>
        </p:spPr>
      </p:pic>
      <p:grpSp>
        <p:nvGrpSpPr>
          <p:cNvPr id="11" name="Группа 10"/>
          <p:cNvGrpSpPr/>
          <p:nvPr userDrawn="1"/>
        </p:nvGrpSpPr>
        <p:grpSpPr>
          <a:xfrm>
            <a:off x="8723399" y="6426969"/>
            <a:ext cx="502330" cy="3"/>
            <a:chOff x="658813" y="800103"/>
            <a:chExt cx="618252" cy="3"/>
          </a:xfrm>
        </p:grpSpPr>
        <p:cxnSp>
          <p:nvCxnSpPr>
            <p:cNvPr id="12" name="Прямая соединительная линия 11"/>
            <p:cNvCxnSpPr/>
            <p:nvPr/>
          </p:nvCxnSpPr>
          <p:spPr>
            <a:xfrm flipV="1">
              <a:off x="658814" y="800105"/>
              <a:ext cx="618251"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Группа 13"/>
          <p:cNvGrpSpPr/>
          <p:nvPr userDrawn="1"/>
        </p:nvGrpSpPr>
        <p:grpSpPr>
          <a:xfrm>
            <a:off x="687128" y="6426965"/>
            <a:ext cx="677581" cy="4"/>
            <a:chOff x="658813" y="800103"/>
            <a:chExt cx="833946" cy="4"/>
          </a:xfrm>
        </p:grpSpPr>
        <p:cxnSp>
          <p:nvCxnSpPr>
            <p:cNvPr id="15" name="Прямая соединительная линия 14"/>
            <p:cNvCxnSpPr/>
            <p:nvPr/>
          </p:nvCxnSpPr>
          <p:spPr>
            <a:xfrm flipV="1">
              <a:off x="658814" y="800106"/>
              <a:ext cx="83394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8" name="Текст 17"/>
          <p:cNvSpPr>
            <a:spLocks noGrp="1"/>
          </p:cNvSpPr>
          <p:nvPr>
            <p:ph type="body" sz="quarter" idx="13" hasCustomPrompt="1"/>
          </p:nvPr>
        </p:nvSpPr>
        <p:spPr>
          <a:xfrm>
            <a:off x="577853" y="1192099"/>
            <a:ext cx="4789309" cy="437244"/>
          </a:xfrm>
          <a:solidFill>
            <a:srgbClr val="ED1C24"/>
          </a:solidFill>
        </p:spPr>
        <p:txBody>
          <a:bodyPr anchor="ctr">
            <a:noAutofit/>
          </a:bodyPr>
          <a:lstStyle>
            <a:lvl1pPr marL="33064" indent="0">
              <a:buNone/>
              <a:defRPr sz="1800">
                <a:solidFill>
                  <a:schemeClr val="bg1"/>
                </a:solidFill>
              </a:defRPr>
            </a:lvl1pPr>
          </a:lstStyle>
          <a:p>
            <a:pPr lvl="0"/>
            <a:r>
              <a:rPr lang="ru-RU" dirty="0"/>
              <a:t>Подзаголовок слайда (опционально)</a:t>
            </a:r>
          </a:p>
        </p:txBody>
      </p:sp>
    </p:spTree>
    <p:extLst>
      <p:ext uri="{BB962C8B-B14F-4D97-AF65-F5344CB8AC3E}">
        <p14:creationId xmlns:p14="http://schemas.microsoft.com/office/powerpoint/2010/main" val="1136535092"/>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4042" userDrawn="1">
          <p15:clr>
            <a:srgbClr val="FBAE40"/>
          </p15:clr>
        </p15:guide>
        <p15:guide id="3" pos="715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2619" y="234062"/>
            <a:ext cx="6756127" cy="662780"/>
          </a:xfrm>
        </p:spPr>
        <p:txBody>
          <a:bodyPr>
            <a:normAutofit/>
          </a:bodyPr>
          <a:lstStyle>
            <a:lvl1pPr>
              <a:defRPr sz="260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Объект 2"/>
          <p:cNvSpPr>
            <a:spLocks noGrp="1"/>
          </p:cNvSpPr>
          <p:nvPr>
            <p:ph idx="1"/>
          </p:nvPr>
        </p:nvSpPr>
        <p:spPr>
          <a:xfrm>
            <a:off x="596397" y="1156156"/>
            <a:ext cx="8721437" cy="5041446"/>
          </a:xfrm>
        </p:spPr>
        <p:txBody>
          <a:bodyPr/>
          <a:lstStyle>
            <a:lvl1pPr marL="330642" indent="-330642">
              <a:lnSpc>
                <a:spcPct val="100000"/>
              </a:lnSpc>
              <a:spcBef>
                <a:spcPts val="0"/>
              </a:spcBef>
              <a:spcAft>
                <a:spcPts val="1109"/>
              </a:spcAft>
              <a:buFont typeface="Arial" panose="020B0604020202020204" pitchFamily="34" charset="0"/>
              <a:buChar char="•"/>
              <a:defRPr sz="1800" b="0" i="0">
                <a:latin typeface="+mj-lt"/>
                <a:ea typeface="Calibri" charset="0"/>
                <a:cs typeface="Calibri" charset="0"/>
              </a:defRPr>
            </a:lvl1pPr>
            <a:lvl2pPr marL="714184" indent="-274432">
              <a:lnSpc>
                <a:spcPct val="100000"/>
              </a:lnSpc>
              <a:spcBef>
                <a:spcPts val="0"/>
              </a:spcBef>
              <a:spcAft>
                <a:spcPts val="924"/>
              </a:spcAft>
              <a:buFont typeface="Calibri Light" panose="020F0302020204030204" pitchFamily="34" charset="0"/>
              <a:buChar char="-"/>
              <a:defRPr sz="1700" b="0" i="0">
                <a:latin typeface="+mj-lt"/>
                <a:ea typeface="Calibri" charset="0"/>
                <a:cs typeface="Calibri" charset="0"/>
              </a:defRPr>
            </a:lvl2pPr>
            <a:lvl3pPr marL="1101034" indent="-221529">
              <a:spcBef>
                <a:spcPts val="0"/>
              </a:spcBef>
              <a:spcAft>
                <a:spcPts val="831"/>
              </a:spcAft>
              <a:buSzPct val="85000"/>
              <a:buFont typeface="Wingdings" panose="05000000000000000000" pitchFamily="2" charset="2"/>
              <a:buChar char="§"/>
              <a:defRPr sz="1500" b="0" i="0">
                <a:latin typeface="+mj-lt"/>
                <a:ea typeface="Calibri" charset="0"/>
                <a:cs typeface="Calibri" charset="0"/>
              </a:defRPr>
            </a:lvl3pPr>
            <a:lvl4pPr marL="1469698" indent="-209957">
              <a:lnSpc>
                <a:spcPct val="100000"/>
              </a:lnSpc>
              <a:spcBef>
                <a:spcPts val="0"/>
              </a:spcBef>
              <a:buFont typeface="Wingdings" panose="05000000000000000000" pitchFamily="2" charset="2"/>
              <a:buChar char="ü"/>
              <a:defRPr sz="1300" b="0" i="0" baseline="0">
                <a:latin typeface="+mj-lt"/>
                <a:ea typeface="Calibri" charset="0"/>
                <a:cs typeface="Calibri" charset="0"/>
              </a:defRPr>
            </a:lvl4pPr>
            <a:lvl5pPr marL="1889612" indent="-209957">
              <a:buFont typeface="Arial" panose="020B0604020202020204" pitchFamily="34" charset="0"/>
              <a:buChar char="•"/>
              <a:defRPr sz="1300" b="0" i="0">
                <a:latin typeface="+mj-lt"/>
                <a:ea typeface="Calibri" charset="0"/>
                <a:cs typeface="Calibri" charset="0"/>
              </a:defRPr>
            </a:lvl5pPr>
          </a:lstStyle>
          <a:p>
            <a:pPr lvl="0"/>
            <a:r>
              <a:rPr lang="ru-RU" dirty="0"/>
              <a:t>Образец текста</a:t>
            </a:r>
          </a:p>
          <a:p>
            <a:pPr lvl="1"/>
            <a:r>
              <a:rPr lang="ru-RU" dirty="0"/>
              <a:t>Второй уровень</a:t>
            </a:r>
          </a:p>
          <a:p>
            <a:pPr lvl="2"/>
            <a:r>
              <a:rPr lang="ru-RU" dirty="0"/>
              <a:t>Третий уровень</a:t>
            </a:r>
            <a:endParaRPr lang="en-US" dirty="0"/>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a:xfrm>
            <a:off x="611254" y="6412485"/>
            <a:ext cx="2228850" cy="365125"/>
          </a:xfrm>
        </p:spPr>
        <p:txBody>
          <a:bodyPr/>
          <a:lstStyle>
            <a:lvl1pPr>
              <a:defRPr b="0" i="0">
                <a:latin typeface="+mj-lt"/>
                <a:ea typeface="Chevin Pro Light" charset="0"/>
                <a:cs typeface="Chevin Pro Light" charset="0"/>
              </a:defRPr>
            </a:lvl1pPr>
          </a:lstStyle>
          <a:p>
            <a:fld id="{9F9FE868-178E-0F4D-8A9A-79941EADC299}" type="datetime1">
              <a:rPr lang="ru-RU" smtClean="0">
                <a:solidFill>
                  <a:srgbClr val="0C0C0C">
                    <a:tint val="75000"/>
                  </a:srgbClr>
                </a:solidFill>
              </a:rPr>
              <a:pPr/>
              <a:t>23.11.2023</a:t>
            </a:fld>
            <a:endParaRPr lang="ru-RU">
              <a:solidFill>
                <a:srgbClr val="0C0C0C">
                  <a:tint val="75000"/>
                </a:srgbClr>
              </a:solidFill>
            </a:endParaRPr>
          </a:p>
        </p:txBody>
      </p:sp>
      <p:sp>
        <p:nvSpPr>
          <p:cNvPr id="5" name="Нижний колонтитул 4"/>
          <p:cNvSpPr>
            <a:spLocks noGrp="1"/>
          </p:cNvSpPr>
          <p:nvPr>
            <p:ph type="ftr" sz="quarter" idx="11"/>
          </p:nvPr>
        </p:nvSpPr>
        <p:spPr>
          <a:xfrm>
            <a:off x="3281365" y="6412485"/>
            <a:ext cx="3343275" cy="365125"/>
          </a:xfrm>
        </p:spPr>
        <p:txBody>
          <a:bodyPr/>
          <a:lstStyle>
            <a:lvl1pPr>
              <a:defRPr>
                <a:latin typeface="+mj-lt"/>
              </a:defRPr>
            </a:lvl1pPr>
          </a:lstStyle>
          <a:p>
            <a:r>
              <a:rPr lang="ru-RU" dirty="0">
                <a:solidFill>
                  <a:srgbClr val="0C0C0C">
                    <a:tint val="75000"/>
                  </a:srgbClr>
                </a:solidFill>
              </a:rPr>
              <a:t>Национальная технологическая инициатива</a:t>
            </a:r>
          </a:p>
        </p:txBody>
      </p:sp>
      <p:sp>
        <p:nvSpPr>
          <p:cNvPr id="6" name="Номер слайда 5"/>
          <p:cNvSpPr>
            <a:spLocks noGrp="1"/>
          </p:cNvSpPr>
          <p:nvPr>
            <p:ph type="sldNum" sz="quarter" idx="12"/>
          </p:nvPr>
        </p:nvSpPr>
        <p:spPr>
          <a:xfrm>
            <a:off x="7091220" y="6412485"/>
            <a:ext cx="2228850" cy="365125"/>
          </a:xfrm>
        </p:spPr>
        <p:txBody>
          <a:bodyPr/>
          <a:lstStyle>
            <a:lvl1pPr>
              <a:defRPr b="0" i="0">
                <a:latin typeface="+mj-lt"/>
                <a:ea typeface="Chevin Pro Light" charset="0"/>
                <a:cs typeface="Chevin Pro Light" charset="0"/>
              </a:defRPr>
            </a:lvl1pPr>
          </a:lstStyle>
          <a:p>
            <a:fld id="{3EF660E9-E116-4F2D-91B7-27BAC0D3A970}" type="slidenum">
              <a:rPr lang="ru-RU" smtClean="0">
                <a:solidFill>
                  <a:srgbClr val="0C0C0C">
                    <a:tint val="75000"/>
                  </a:srgbClr>
                </a:solidFill>
              </a:rPr>
              <a:pPr/>
              <a:t>‹#›</a:t>
            </a:fld>
            <a:endParaRPr lang="ru-RU" dirty="0">
              <a:solidFill>
                <a:srgbClr val="0C0C0C">
                  <a:tint val="75000"/>
                </a:srgbClr>
              </a:solidFill>
            </a:endParaRPr>
          </a:p>
        </p:txBody>
      </p:sp>
      <p:grpSp>
        <p:nvGrpSpPr>
          <p:cNvPr id="7" name="Группа 6"/>
          <p:cNvGrpSpPr/>
          <p:nvPr userDrawn="1"/>
        </p:nvGrpSpPr>
        <p:grpSpPr>
          <a:xfrm>
            <a:off x="681038" y="846046"/>
            <a:ext cx="8540566" cy="1"/>
            <a:chOff x="658813" y="800103"/>
            <a:chExt cx="10511466" cy="1"/>
          </a:xfrm>
        </p:grpSpPr>
        <p:cxnSp>
          <p:nvCxnSpPr>
            <p:cNvPr id="8" name="Прямая соединительная линия 7"/>
            <p:cNvCxnSpPr/>
            <p:nvPr/>
          </p:nvCxnSpPr>
          <p:spPr>
            <a:xfrm flipV="1">
              <a:off x="658814" y="800103"/>
              <a:ext cx="1051146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a:off x="1357457" y="101459"/>
              <a:ext cx="0" cy="1397287"/>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1" name="Группа 10"/>
          <p:cNvGrpSpPr/>
          <p:nvPr userDrawn="1"/>
        </p:nvGrpSpPr>
        <p:grpSpPr>
          <a:xfrm>
            <a:off x="8723399" y="6426969"/>
            <a:ext cx="502330" cy="3"/>
            <a:chOff x="658813" y="800103"/>
            <a:chExt cx="618252" cy="3"/>
          </a:xfrm>
        </p:grpSpPr>
        <p:cxnSp>
          <p:nvCxnSpPr>
            <p:cNvPr id="12" name="Прямая соединительная линия 11"/>
            <p:cNvCxnSpPr/>
            <p:nvPr/>
          </p:nvCxnSpPr>
          <p:spPr>
            <a:xfrm flipV="1">
              <a:off x="658814" y="800105"/>
              <a:ext cx="618251"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Группа 13"/>
          <p:cNvGrpSpPr/>
          <p:nvPr userDrawn="1"/>
        </p:nvGrpSpPr>
        <p:grpSpPr>
          <a:xfrm>
            <a:off x="687128" y="6426965"/>
            <a:ext cx="677581" cy="4"/>
            <a:chOff x="658813" y="800103"/>
            <a:chExt cx="833946" cy="4"/>
          </a:xfrm>
        </p:grpSpPr>
        <p:cxnSp>
          <p:nvCxnSpPr>
            <p:cNvPr id="15" name="Прямая соединительная линия 14"/>
            <p:cNvCxnSpPr/>
            <p:nvPr/>
          </p:nvCxnSpPr>
          <p:spPr>
            <a:xfrm flipV="1">
              <a:off x="658814" y="800106"/>
              <a:ext cx="83394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pic>
        <p:nvPicPr>
          <p:cNvPr id="17"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75"/>
          <a:stretch/>
        </p:blipFill>
        <p:spPr>
          <a:xfrm>
            <a:off x="7449373" y="422524"/>
            <a:ext cx="1777754" cy="321108"/>
          </a:xfrm>
          <a:prstGeom prst="rect">
            <a:avLst/>
          </a:prstGeom>
        </p:spPr>
      </p:pic>
    </p:spTree>
    <p:extLst>
      <p:ext uri="{BB962C8B-B14F-4D97-AF65-F5344CB8AC3E}">
        <p14:creationId xmlns:p14="http://schemas.microsoft.com/office/powerpoint/2010/main" val="2938029093"/>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4042" userDrawn="1">
          <p15:clr>
            <a:srgbClr val="FBAE40"/>
          </p15:clr>
        </p15:guide>
        <p15:guide id="3" pos="715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1690" y="2847059"/>
            <a:ext cx="8641984" cy="1456767"/>
          </a:xfrm>
        </p:spPr>
        <p:txBody>
          <a:bodyPr anchor="t">
            <a:normAutofit/>
          </a:bodyPr>
          <a:lstStyle>
            <a:lvl1pPr algn="l">
              <a:lnSpc>
                <a:spcPct val="100000"/>
              </a:lnSpc>
              <a:defRPr sz="3700" b="0" i="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Подзаголовок 2"/>
          <p:cNvSpPr>
            <a:spLocks noGrp="1"/>
          </p:cNvSpPr>
          <p:nvPr>
            <p:ph type="subTitle" idx="1"/>
          </p:nvPr>
        </p:nvSpPr>
        <p:spPr>
          <a:xfrm>
            <a:off x="581690" y="4429134"/>
            <a:ext cx="8641984" cy="1314450"/>
          </a:xfrm>
        </p:spPr>
        <p:txBody>
          <a:bodyPr>
            <a:normAutofit/>
          </a:bodyPr>
          <a:lstStyle>
            <a:lvl1pPr marL="0" indent="0" algn="l">
              <a:buNone/>
              <a:defRPr sz="1700" b="0" i="0">
                <a:solidFill>
                  <a:schemeClr val="tx1"/>
                </a:solidFill>
                <a:latin typeface="+mj-lt"/>
                <a:ea typeface="Chevin Pro Thin" charset="0"/>
                <a:cs typeface="Chevin Pro Thin" charset="0"/>
              </a:defRPr>
            </a:lvl1pPr>
            <a:lvl2pPr marL="419938" indent="0" algn="ctr">
              <a:buNone/>
              <a:defRPr sz="1800"/>
            </a:lvl2pPr>
            <a:lvl3pPr marL="839876" indent="0" algn="ctr">
              <a:buNone/>
              <a:defRPr sz="1700"/>
            </a:lvl3pPr>
            <a:lvl4pPr marL="1259815" indent="0" algn="ctr">
              <a:buNone/>
              <a:defRPr sz="1500"/>
            </a:lvl4pPr>
            <a:lvl5pPr marL="1679753" indent="0" algn="ctr">
              <a:buNone/>
              <a:defRPr sz="1500"/>
            </a:lvl5pPr>
            <a:lvl6pPr marL="2099691" indent="0" algn="ctr">
              <a:buNone/>
              <a:defRPr sz="1500"/>
            </a:lvl6pPr>
            <a:lvl7pPr marL="2519629" indent="0" algn="ctr">
              <a:buNone/>
              <a:defRPr sz="1500"/>
            </a:lvl7pPr>
            <a:lvl8pPr marL="2939567" indent="0" algn="ctr">
              <a:buNone/>
              <a:defRPr sz="1500"/>
            </a:lvl8pPr>
            <a:lvl9pPr marL="3359506" indent="0" algn="ctr">
              <a:buNone/>
              <a:defRPr sz="1500"/>
            </a:lvl9pPr>
          </a:lstStyle>
          <a:p>
            <a:r>
              <a:rPr lang="ru-RU"/>
              <a:t>Образец подзаголовка</a:t>
            </a:r>
          </a:p>
        </p:txBody>
      </p:sp>
      <p:cxnSp>
        <p:nvCxnSpPr>
          <p:cNvPr id="26" name="Прямая соединительная линия 25"/>
          <p:cNvCxnSpPr/>
          <p:nvPr/>
        </p:nvCxnSpPr>
        <p:spPr>
          <a:xfrm flipV="1">
            <a:off x="682331" y="4303841"/>
            <a:ext cx="2709080" cy="1"/>
          </a:xfrm>
          <a:prstGeom prst="line">
            <a:avLst/>
          </a:prstGeom>
          <a:ln>
            <a:solidFill>
              <a:schemeClr val="tx1">
                <a:alpha val="29804"/>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682328" y="4303832"/>
            <a:ext cx="526666"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15"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2673"/>
          <a:stretch/>
        </p:blipFill>
        <p:spPr>
          <a:xfrm>
            <a:off x="680631" y="852941"/>
            <a:ext cx="1852881" cy="346527"/>
          </a:xfrm>
          <a:prstGeom prst="rect">
            <a:avLst/>
          </a:prstGeom>
        </p:spPr>
      </p:pic>
      <p:grpSp>
        <p:nvGrpSpPr>
          <p:cNvPr id="12" name="Группа 11"/>
          <p:cNvGrpSpPr/>
          <p:nvPr userDrawn="1"/>
        </p:nvGrpSpPr>
        <p:grpSpPr>
          <a:xfrm>
            <a:off x="702967" y="709768"/>
            <a:ext cx="526666" cy="8"/>
            <a:chOff x="839788" y="214466"/>
            <a:chExt cx="648204" cy="8"/>
          </a:xfrm>
        </p:grpSpPr>
        <p:cxnSp>
          <p:nvCxnSpPr>
            <p:cNvPr id="16" name="Прямая соединительная линия 15"/>
            <p:cNvCxnSpPr/>
            <p:nvPr userDrawn="1"/>
          </p:nvCxnSpPr>
          <p:spPr>
            <a:xfrm>
              <a:off x="839789" y="214474"/>
              <a:ext cx="648203" cy="0"/>
            </a:xfrm>
            <a:prstGeom prst="line">
              <a:avLst/>
            </a:prstGeom>
            <a:ln>
              <a:solidFill>
                <a:schemeClr val="tx1">
                  <a:alpha val="29804"/>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userDrawn="1"/>
          </p:nvCxnSpPr>
          <p:spPr>
            <a:xfrm>
              <a:off x="839788" y="214466"/>
              <a:ext cx="265112"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41595050"/>
      </p:ext>
    </p:extLst>
  </p:cSld>
  <p:clrMapOvr>
    <a:masterClrMapping/>
  </p:clrMapOvr>
  <p:extLst>
    <p:ext uri="{DCECCB84-F9BA-43D5-87BE-67443E8EF086}">
      <p15:sldGuideLst xmlns:p15="http://schemas.microsoft.com/office/powerpoint/2012/main">
        <p15:guide id="1" pos="529" userDrawn="1">
          <p15:clr>
            <a:srgbClr val="FBAE40"/>
          </p15:clr>
        </p15:guide>
        <p15:guide id="2" pos="7151" userDrawn="1">
          <p15:clr>
            <a:srgbClr val="FBAE40"/>
          </p15:clr>
        </p15:guide>
        <p15:guide id="3" orient="horz" pos="404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ацентный под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2617" y="234062"/>
            <a:ext cx="6756127" cy="662780"/>
          </a:xfrm>
        </p:spPr>
        <p:txBody>
          <a:bodyPr>
            <a:normAutofit/>
          </a:bodyPr>
          <a:lstStyle>
            <a:lvl1pPr>
              <a:defRPr sz="260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Объект 2"/>
          <p:cNvSpPr>
            <a:spLocks noGrp="1"/>
          </p:cNvSpPr>
          <p:nvPr>
            <p:ph idx="1"/>
          </p:nvPr>
        </p:nvSpPr>
        <p:spPr>
          <a:xfrm>
            <a:off x="596395" y="1736727"/>
            <a:ext cx="8721437" cy="4351338"/>
          </a:xfrm>
        </p:spPr>
        <p:txBody>
          <a:bodyPr/>
          <a:lstStyle>
            <a:lvl1pPr marL="330660" indent="-330660">
              <a:lnSpc>
                <a:spcPct val="100000"/>
              </a:lnSpc>
              <a:spcBef>
                <a:spcPts val="0"/>
              </a:spcBef>
              <a:spcAft>
                <a:spcPts val="1109"/>
              </a:spcAft>
              <a:buFont typeface="Arial" panose="020B0604020202020204" pitchFamily="34" charset="0"/>
              <a:buChar char="•"/>
              <a:defRPr sz="1800" b="0" i="0">
                <a:latin typeface="+mj-lt"/>
                <a:ea typeface="Calibri" charset="0"/>
                <a:cs typeface="Calibri" charset="0"/>
              </a:defRPr>
            </a:lvl1pPr>
            <a:lvl2pPr marL="714226" indent="-274448">
              <a:lnSpc>
                <a:spcPct val="100000"/>
              </a:lnSpc>
              <a:spcBef>
                <a:spcPts val="0"/>
              </a:spcBef>
              <a:spcAft>
                <a:spcPts val="924"/>
              </a:spcAft>
              <a:buSzPct val="100000"/>
              <a:buFont typeface="Calibri Light" panose="020F0302020204030204" pitchFamily="34" charset="0"/>
              <a:buChar char="-"/>
              <a:defRPr sz="1700" b="0" i="0">
                <a:latin typeface="+mj-lt"/>
                <a:ea typeface="Calibri" charset="0"/>
                <a:cs typeface="Calibri" charset="0"/>
              </a:defRPr>
            </a:lvl2pPr>
            <a:lvl3pPr marL="1101098" indent="-221542">
              <a:spcBef>
                <a:spcPts val="0"/>
              </a:spcBef>
              <a:spcAft>
                <a:spcPts val="831"/>
              </a:spcAft>
              <a:buSzPct val="85000"/>
              <a:buFont typeface="Wingdings" panose="05000000000000000000" pitchFamily="2" charset="2"/>
              <a:buChar char="§"/>
              <a:defRPr sz="1500" b="0" i="0">
                <a:latin typeface="+mj-lt"/>
                <a:ea typeface="Calibri" charset="0"/>
                <a:cs typeface="Calibri" charset="0"/>
              </a:defRPr>
            </a:lvl3pPr>
            <a:lvl4pPr marL="1469784" indent="-209969">
              <a:lnSpc>
                <a:spcPct val="100000"/>
              </a:lnSpc>
              <a:spcBef>
                <a:spcPts val="0"/>
              </a:spcBef>
              <a:buFont typeface="Wingdings" panose="05000000000000000000" pitchFamily="2" charset="2"/>
              <a:buChar char="ü"/>
              <a:defRPr sz="1300" b="0" i="0" baseline="0">
                <a:latin typeface="+mj-lt"/>
                <a:ea typeface="Calibri" charset="0"/>
                <a:cs typeface="Calibri" charset="0"/>
              </a:defRPr>
            </a:lvl4pPr>
            <a:lvl5pPr>
              <a:defRPr sz="1300" b="0" i="0">
                <a:latin typeface="+mj-lt"/>
                <a:ea typeface="Calibri" charset="0"/>
                <a:cs typeface="Calibri" charset="0"/>
              </a:defRPr>
            </a:lvl5pPr>
          </a:lstStyle>
          <a:p>
            <a:pPr lvl="0"/>
            <a:r>
              <a:rPr lang="ru-RU" dirty="0"/>
              <a:t>Образец текста</a:t>
            </a:r>
          </a:p>
          <a:p>
            <a:pPr lvl="1"/>
            <a:r>
              <a:rPr lang="ru-RU" dirty="0"/>
              <a:t>Второй уровень</a:t>
            </a:r>
          </a:p>
          <a:p>
            <a:pPr lvl="2"/>
            <a:r>
              <a:rPr lang="ru-RU" dirty="0"/>
              <a:t>Третий уровень</a:t>
            </a:r>
            <a:endParaRPr lang="en-US" dirty="0"/>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a:xfrm>
            <a:off x="611254" y="6412485"/>
            <a:ext cx="2228850" cy="365125"/>
          </a:xfrm>
        </p:spPr>
        <p:txBody>
          <a:bodyPr/>
          <a:lstStyle>
            <a:lvl1pPr>
              <a:defRPr b="0" i="0">
                <a:latin typeface="+mj-lt"/>
                <a:ea typeface="Chevin Pro Light" charset="0"/>
                <a:cs typeface="Chevin Pro Light" charset="0"/>
              </a:defRPr>
            </a:lvl1pPr>
          </a:lstStyle>
          <a:p>
            <a:fld id="{9F9FE868-178E-0F4D-8A9A-79941EADC299}" type="datetime1">
              <a:rPr lang="ru-RU" smtClean="0">
                <a:solidFill>
                  <a:srgbClr val="0C0C0C">
                    <a:tint val="75000"/>
                  </a:srgbClr>
                </a:solidFill>
              </a:rPr>
              <a:pPr/>
              <a:t>23.11.2023</a:t>
            </a:fld>
            <a:endParaRPr lang="ru-RU">
              <a:solidFill>
                <a:srgbClr val="0C0C0C">
                  <a:tint val="75000"/>
                </a:srgbClr>
              </a:solidFill>
            </a:endParaRPr>
          </a:p>
        </p:txBody>
      </p:sp>
      <p:sp>
        <p:nvSpPr>
          <p:cNvPr id="5" name="Нижний колонтитул 4"/>
          <p:cNvSpPr>
            <a:spLocks noGrp="1"/>
          </p:cNvSpPr>
          <p:nvPr>
            <p:ph type="ftr" sz="quarter" idx="11"/>
          </p:nvPr>
        </p:nvSpPr>
        <p:spPr>
          <a:xfrm>
            <a:off x="3281363" y="6412485"/>
            <a:ext cx="3343275" cy="365125"/>
          </a:xfrm>
        </p:spPr>
        <p:txBody>
          <a:bodyPr/>
          <a:lstStyle>
            <a:lvl1pPr>
              <a:defRPr>
                <a:latin typeface="+mj-lt"/>
              </a:defRPr>
            </a:lvl1pPr>
          </a:lstStyle>
          <a:p>
            <a:r>
              <a:rPr lang="ru-RU" dirty="0">
                <a:solidFill>
                  <a:srgbClr val="0C0C0C">
                    <a:tint val="75000"/>
                  </a:srgbClr>
                </a:solidFill>
              </a:rPr>
              <a:t>Национальная технологическая инициатива</a:t>
            </a:r>
          </a:p>
        </p:txBody>
      </p:sp>
      <p:sp>
        <p:nvSpPr>
          <p:cNvPr id="6" name="Номер слайда 5"/>
          <p:cNvSpPr>
            <a:spLocks noGrp="1"/>
          </p:cNvSpPr>
          <p:nvPr>
            <p:ph type="sldNum" sz="quarter" idx="12"/>
          </p:nvPr>
        </p:nvSpPr>
        <p:spPr>
          <a:xfrm>
            <a:off x="7091220" y="6412485"/>
            <a:ext cx="2228850" cy="365125"/>
          </a:xfrm>
        </p:spPr>
        <p:txBody>
          <a:bodyPr/>
          <a:lstStyle>
            <a:lvl1pPr>
              <a:defRPr b="0" i="0">
                <a:latin typeface="+mj-lt"/>
                <a:ea typeface="Chevin Pro Light" charset="0"/>
                <a:cs typeface="Chevin Pro Light" charset="0"/>
              </a:defRPr>
            </a:lvl1pPr>
          </a:lstStyle>
          <a:p>
            <a:fld id="{3EF660E9-E116-4F2D-91B7-27BAC0D3A970}" type="slidenum">
              <a:rPr lang="ru-RU" smtClean="0">
                <a:solidFill>
                  <a:srgbClr val="0C0C0C">
                    <a:tint val="75000"/>
                  </a:srgbClr>
                </a:solidFill>
              </a:rPr>
              <a:pPr/>
              <a:t>‹#›</a:t>
            </a:fld>
            <a:endParaRPr lang="ru-RU" dirty="0">
              <a:solidFill>
                <a:srgbClr val="0C0C0C">
                  <a:tint val="75000"/>
                </a:srgbClr>
              </a:solidFill>
            </a:endParaRPr>
          </a:p>
        </p:txBody>
      </p:sp>
      <p:grpSp>
        <p:nvGrpSpPr>
          <p:cNvPr id="7" name="Группа 6"/>
          <p:cNvGrpSpPr/>
          <p:nvPr userDrawn="1"/>
        </p:nvGrpSpPr>
        <p:grpSpPr>
          <a:xfrm>
            <a:off x="681038" y="846044"/>
            <a:ext cx="8540566" cy="1"/>
            <a:chOff x="658813" y="800103"/>
            <a:chExt cx="10511466" cy="1"/>
          </a:xfrm>
        </p:grpSpPr>
        <p:cxnSp>
          <p:nvCxnSpPr>
            <p:cNvPr id="8" name="Прямая соединительная линия 7"/>
            <p:cNvCxnSpPr/>
            <p:nvPr/>
          </p:nvCxnSpPr>
          <p:spPr>
            <a:xfrm flipV="1">
              <a:off x="658814" y="800103"/>
              <a:ext cx="1051146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a:off x="1357457" y="101459"/>
              <a:ext cx="0" cy="1397287"/>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pic>
        <p:nvPicPr>
          <p:cNvPr id="10"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75"/>
          <a:stretch/>
        </p:blipFill>
        <p:spPr>
          <a:xfrm>
            <a:off x="7449373" y="422524"/>
            <a:ext cx="1777754" cy="321108"/>
          </a:xfrm>
          <a:prstGeom prst="rect">
            <a:avLst/>
          </a:prstGeom>
        </p:spPr>
      </p:pic>
      <p:grpSp>
        <p:nvGrpSpPr>
          <p:cNvPr id="11" name="Группа 10"/>
          <p:cNvGrpSpPr/>
          <p:nvPr userDrawn="1"/>
        </p:nvGrpSpPr>
        <p:grpSpPr>
          <a:xfrm>
            <a:off x="8723399" y="6426967"/>
            <a:ext cx="502330" cy="3"/>
            <a:chOff x="658813" y="800103"/>
            <a:chExt cx="618252" cy="3"/>
          </a:xfrm>
        </p:grpSpPr>
        <p:cxnSp>
          <p:nvCxnSpPr>
            <p:cNvPr id="12" name="Прямая соединительная линия 11"/>
            <p:cNvCxnSpPr/>
            <p:nvPr/>
          </p:nvCxnSpPr>
          <p:spPr>
            <a:xfrm flipV="1">
              <a:off x="658814" y="800105"/>
              <a:ext cx="618251"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Группа 13"/>
          <p:cNvGrpSpPr/>
          <p:nvPr userDrawn="1"/>
        </p:nvGrpSpPr>
        <p:grpSpPr>
          <a:xfrm>
            <a:off x="687128" y="6426965"/>
            <a:ext cx="677581" cy="4"/>
            <a:chOff x="658813" y="800103"/>
            <a:chExt cx="833946" cy="4"/>
          </a:xfrm>
        </p:grpSpPr>
        <p:cxnSp>
          <p:nvCxnSpPr>
            <p:cNvPr id="15" name="Прямая соединительная линия 14"/>
            <p:cNvCxnSpPr/>
            <p:nvPr/>
          </p:nvCxnSpPr>
          <p:spPr>
            <a:xfrm flipV="1">
              <a:off x="658814" y="800106"/>
              <a:ext cx="83394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8" name="Текст 17"/>
          <p:cNvSpPr>
            <a:spLocks noGrp="1"/>
          </p:cNvSpPr>
          <p:nvPr>
            <p:ph type="body" sz="quarter" idx="13" hasCustomPrompt="1"/>
          </p:nvPr>
        </p:nvSpPr>
        <p:spPr>
          <a:xfrm>
            <a:off x="577851" y="1192099"/>
            <a:ext cx="4789309" cy="437244"/>
          </a:xfrm>
          <a:solidFill>
            <a:srgbClr val="ED1C24"/>
          </a:solidFill>
        </p:spPr>
        <p:txBody>
          <a:bodyPr anchor="ctr">
            <a:noAutofit/>
          </a:bodyPr>
          <a:lstStyle>
            <a:lvl1pPr marL="33066" indent="0">
              <a:buNone/>
              <a:defRPr sz="1800">
                <a:solidFill>
                  <a:schemeClr val="bg1"/>
                </a:solidFill>
              </a:defRPr>
            </a:lvl1pPr>
          </a:lstStyle>
          <a:p>
            <a:pPr lvl="0"/>
            <a:r>
              <a:rPr lang="ru-RU" dirty="0"/>
              <a:t>Подзаголовок слайда (опционально)</a:t>
            </a:r>
          </a:p>
        </p:txBody>
      </p:sp>
    </p:spTree>
    <p:extLst>
      <p:ext uri="{BB962C8B-B14F-4D97-AF65-F5344CB8AC3E}">
        <p14:creationId xmlns:p14="http://schemas.microsoft.com/office/powerpoint/2010/main" val="979317203"/>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4042" userDrawn="1">
          <p15:clr>
            <a:srgbClr val="FBAE40"/>
          </p15:clr>
        </p15:guide>
        <p15:guide id="3" pos="715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2617" y="234062"/>
            <a:ext cx="6756127" cy="662780"/>
          </a:xfrm>
        </p:spPr>
        <p:txBody>
          <a:bodyPr>
            <a:normAutofit/>
          </a:bodyPr>
          <a:lstStyle>
            <a:lvl1pPr>
              <a:defRPr sz="2600" cap="all" baseline="0">
                <a:solidFill>
                  <a:schemeClr val="tx1"/>
                </a:solidFill>
                <a:latin typeface="Calibri" charset="0"/>
                <a:ea typeface="Calibri" charset="0"/>
                <a:cs typeface="Calibri" charset="0"/>
              </a:defRPr>
            </a:lvl1pPr>
          </a:lstStyle>
          <a:p>
            <a:r>
              <a:rPr lang="ru-RU" dirty="0"/>
              <a:t>Образец заголовка</a:t>
            </a:r>
          </a:p>
        </p:txBody>
      </p:sp>
      <p:sp>
        <p:nvSpPr>
          <p:cNvPr id="3" name="Объект 2"/>
          <p:cNvSpPr>
            <a:spLocks noGrp="1"/>
          </p:cNvSpPr>
          <p:nvPr>
            <p:ph idx="1"/>
          </p:nvPr>
        </p:nvSpPr>
        <p:spPr>
          <a:xfrm>
            <a:off x="596395" y="1156156"/>
            <a:ext cx="8721437" cy="5041446"/>
          </a:xfrm>
        </p:spPr>
        <p:txBody>
          <a:bodyPr/>
          <a:lstStyle>
            <a:lvl1pPr marL="330660" indent="-330660">
              <a:lnSpc>
                <a:spcPct val="100000"/>
              </a:lnSpc>
              <a:spcBef>
                <a:spcPts val="0"/>
              </a:spcBef>
              <a:spcAft>
                <a:spcPts val="1109"/>
              </a:spcAft>
              <a:buFont typeface="Arial" panose="020B0604020202020204" pitchFamily="34" charset="0"/>
              <a:buChar char="•"/>
              <a:defRPr sz="1800" b="0" i="0">
                <a:latin typeface="+mj-lt"/>
                <a:ea typeface="Calibri" charset="0"/>
                <a:cs typeface="Calibri" charset="0"/>
              </a:defRPr>
            </a:lvl1pPr>
            <a:lvl2pPr marL="714226" indent="-274448">
              <a:lnSpc>
                <a:spcPct val="100000"/>
              </a:lnSpc>
              <a:spcBef>
                <a:spcPts val="0"/>
              </a:spcBef>
              <a:spcAft>
                <a:spcPts val="924"/>
              </a:spcAft>
              <a:buFont typeface="Calibri Light" panose="020F0302020204030204" pitchFamily="34" charset="0"/>
              <a:buChar char="-"/>
              <a:defRPr sz="1700" b="0" i="0">
                <a:latin typeface="+mj-lt"/>
                <a:ea typeface="Calibri" charset="0"/>
                <a:cs typeface="Calibri" charset="0"/>
              </a:defRPr>
            </a:lvl2pPr>
            <a:lvl3pPr marL="1101098" indent="-221542">
              <a:spcBef>
                <a:spcPts val="0"/>
              </a:spcBef>
              <a:spcAft>
                <a:spcPts val="831"/>
              </a:spcAft>
              <a:buSzPct val="85000"/>
              <a:buFont typeface="Wingdings" panose="05000000000000000000" pitchFamily="2" charset="2"/>
              <a:buChar char="§"/>
              <a:defRPr sz="1500" b="0" i="0">
                <a:latin typeface="+mj-lt"/>
                <a:ea typeface="Calibri" charset="0"/>
                <a:cs typeface="Calibri" charset="0"/>
              </a:defRPr>
            </a:lvl3pPr>
            <a:lvl4pPr marL="1469784" indent="-209969">
              <a:lnSpc>
                <a:spcPct val="100000"/>
              </a:lnSpc>
              <a:spcBef>
                <a:spcPts val="0"/>
              </a:spcBef>
              <a:buFont typeface="Wingdings" panose="05000000000000000000" pitchFamily="2" charset="2"/>
              <a:buChar char="ü"/>
              <a:defRPr sz="1300" b="0" i="0" baseline="0">
                <a:latin typeface="+mj-lt"/>
                <a:ea typeface="Calibri" charset="0"/>
                <a:cs typeface="Calibri" charset="0"/>
              </a:defRPr>
            </a:lvl4pPr>
            <a:lvl5pPr marL="1889722" indent="-209969">
              <a:buFont typeface="Arial" panose="020B0604020202020204" pitchFamily="34" charset="0"/>
              <a:buChar char="•"/>
              <a:defRPr sz="1300" b="0" i="0">
                <a:latin typeface="+mj-lt"/>
                <a:ea typeface="Calibri" charset="0"/>
                <a:cs typeface="Calibri" charset="0"/>
              </a:defRPr>
            </a:lvl5pPr>
          </a:lstStyle>
          <a:p>
            <a:pPr lvl="0"/>
            <a:r>
              <a:rPr lang="ru-RU" dirty="0"/>
              <a:t>Образец текста</a:t>
            </a:r>
          </a:p>
          <a:p>
            <a:pPr lvl="1"/>
            <a:r>
              <a:rPr lang="ru-RU" dirty="0"/>
              <a:t>Второй уровень</a:t>
            </a:r>
          </a:p>
          <a:p>
            <a:pPr lvl="2"/>
            <a:r>
              <a:rPr lang="ru-RU" dirty="0"/>
              <a:t>Третий уровень</a:t>
            </a:r>
            <a:endParaRPr lang="en-US" dirty="0"/>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a:xfrm>
            <a:off x="611254" y="6412485"/>
            <a:ext cx="2228850" cy="365125"/>
          </a:xfrm>
        </p:spPr>
        <p:txBody>
          <a:bodyPr/>
          <a:lstStyle>
            <a:lvl1pPr>
              <a:defRPr b="0" i="0">
                <a:latin typeface="+mj-lt"/>
                <a:ea typeface="Chevin Pro Light" charset="0"/>
                <a:cs typeface="Chevin Pro Light" charset="0"/>
              </a:defRPr>
            </a:lvl1pPr>
          </a:lstStyle>
          <a:p>
            <a:fld id="{9F9FE868-178E-0F4D-8A9A-79941EADC299}" type="datetime1">
              <a:rPr lang="ru-RU" smtClean="0">
                <a:solidFill>
                  <a:srgbClr val="0C0C0C">
                    <a:tint val="75000"/>
                  </a:srgbClr>
                </a:solidFill>
              </a:rPr>
              <a:pPr/>
              <a:t>23.11.2023</a:t>
            </a:fld>
            <a:endParaRPr lang="ru-RU">
              <a:solidFill>
                <a:srgbClr val="0C0C0C">
                  <a:tint val="75000"/>
                </a:srgbClr>
              </a:solidFill>
            </a:endParaRPr>
          </a:p>
        </p:txBody>
      </p:sp>
      <p:sp>
        <p:nvSpPr>
          <p:cNvPr id="5" name="Нижний колонтитул 4"/>
          <p:cNvSpPr>
            <a:spLocks noGrp="1"/>
          </p:cNvSpPr>
          <p:nvPr>
            <p:ph type="ftr" sz="quarter" idx="11"/>
          </p:nvPr>
        </p:nvSpPr>
        <p:spPr>
          <a:xfrm>
            <a:off x="3281363" y="6412485"/>
            <a:ext cx="3343275" cy="365125"/>
          </a:xfrm>
        </p:spPr>
        <p:txBody>
          <a:bodyPr/>
          <a:lstStyle>
            <a:lvl1pPr>
              <a:defRPr>
                <a:latin typeface="+mj-lt"/>
              </a:defRPr>
            </a:lvl1pPr>
          </a:lstStyle>
          <a:p>
            <a:r>
              <a:rPr lang="ru-RU" dirty="0">
                <a:solidFill>
                  <a:srgbClr val="0C0C0C">
                    <a:tint val="75000"/>
                  </a:srgbClr>
                </a:solidFill>
              </a:rPr>
              <a:t>Национальная технологическая инициатива</a:t>
            </a:r>
          </a:p>
        </p:txBody>
      </p:sp>
      <p:sp>
        <p:nvSpPr>
          <p:cNvPr id="6" name="Номер слайда 5"/>
          <p:cNvSpPr>
            <a:spLocks noGrp="1"/>
          </p:cNvSpPr>
          <p:nvPr>
            <p:ph type="sldNum" sz="quarter" idx="12"/>
          </p:nvPr>
        </p:nvSpPr>
        <p:spPr>
          <a:xfrm>
            <a:off x="7091220" y="6412485"/>
            <a:ext cx="2228850" cy="365125"/>
          </a:xfrm>
        </p:spPr>
        <p:txBody>
          <a:bodyPr/>
          <a:lstStyle>
            <a:lvl1pPr>
              <a:defRPr b="0" i="0">
                <a:latin typeface="+mj-lt"/>
                <a:ea typeface="Chevin Pro Light" charset="0"/>
                <a:cs typeface="Chevin Pro Light" charset="0"/>
              </a:defRPr>
            </a:lvl1pPr>
          </a:lstStyle>
          <a:p>
            <a:fld id="{3EF660E9-E116-4F2D-91B7-27BAC0D3A970}" type="slidenum">
              <a:rPr lang="ru-RU" smtClean="0">
                <a:solidFill>
                  <a:srgbClr val="0C0C0C">
                    <a:tint val="75000"/>
                  </a:srgbClr>
                </a:solidFill>
              </a:rPr>
              <a:pPr/>
              <a:t>‹#›</a:t>
            </a:fld>
            <a:endParaRPr lang="ru-RU" dirty="0">
              <a:solidFill>
                <a:srgbClr val="0C0C0C">
                  <a:tint val="75000"/>
                </a:srgbClr>
              </a:solidFill>
            </a:endParaRPr>
          </a:p>
        </p:txBody>
      </p:sp>
      <p:grpSp>
        <p:nvGrpSpPr>
          <p:cNvPr id="7" name="Группа 6"/>
          <p:cNvGrpSpPr/>
          <p:nvPr userDrawn="1"/>
        </p:nvGrpSpPr>
        <p:grpSpPr>
          <a:xfrm>
            <a:off x="681038" y="846044"/>
            <a:ext cx="8540566" cy="1"/>
            <a:chOff x="658813" y="800103"/>
            <a:chExt cx="10511466" cy="1"/>
          </a:xfrm>
        </p:grpSpPr>
        <p:cxnSp>
          <p:nvCxnSpPr>
            <p:cNvPr id="8" name="Прямая соединительная линия 7"/>
            <p:cNvCxnSpPr/>
            <p:nvPr/>
          </p:nvCxnSpPr>
          <p:spPr>
            <a:xfrm flipV="1">
              <a:off x="658814" y="800103"/>
              <a:ext cx="1051146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a:off x="1357457" y="101459"/>
              <a:ext cx="0" cy="1397287"/>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1" name="Группа 10"/>
          <p:cNvGrpSpPr/>
          <p:nvPr userDrawn="1"/>
        </p:nvGrpSpPr>
        <p:grpSpPr>
          <a:xfrm>
            <a:off x="8723399" y="6426967"/>
            <a:ext cx="502330" cy="3"/>
            <a:chOff x="658813" y="800103"/>
            <a:chExt cx="618252" cy="3"/>
          </a:xfrm>
        </p:grpSpPr>
        <p:cxnSp>
          <p:nvCxnSpPr>
            <p:cNvPr id="12" name="Прямая соединительная линия 11"/>
            <p:cNvCxnSpPr/>
            <p:nvPr/>
          </p:nvCxnSpPr>
          <p:spPr>
            <a:xfrm flipV="1">
              <a:off x="658814" y="800105"/>
              <a:ext cx="618251"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Группа 13"/>
          <p:cNvGrpSpPr/>
          <p:nvPr userDrawn="1"/>
        </p:nvGrpSpPr>
        <p:grpSpPr>
          <a:xfrm>
            <a:off x="687128" y="6426965"/>
            <a:ext cx="677581" cy="4"/>
            <a:chOff x="658813" y="800103"/>
            <a:chExt cx="833946" cy="4"/>
          </a:xfrm>
        </p:grpSpPr>
        <p:cxnSp>
          <p:nvCxnSpPr>
            <p:cNvPr id="15" name="Прямая соединительная линия 14"/>
            <p:cNvCxnSpPr/>
            <p:nvPr/>
          </p:nvCxnSpPr>
          <p:spPr>
            <a:xfrm flipV="1">
              <a:off x="658814" y="800106"/>
              <a:ext cx="833945" cy="1"/>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58813" y="800103"/>
              <a:ext cx="256367"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pic>
        <p:nvPicPr>
          <p:cNvPr id="17" name="Изображение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75"/>
          <a:stretch/>
        </p:blipFill>
        <p:spPr>
          <a:xfrm>
            <a:off x="7449373" y="422524"/>
            <a:ext cx="1777754" cy="321108"/>
          </a:xfrm>
          <a:prstGeom prst="rect">
            <a:avLst/>
          </a:prstGeom>
        </p:spPr>
      </p:pic>
    </p:spTree>
    <p:extLst>
      <p:ext uri="{BB962C8B-B14F-4D97-AF65-F5344CB8AC3E}">
        <p14:creationId xmlns:p14="http://schemas.microsoft.com/office/powerpoint/2010/main" val="3642139239"/>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4042" userDrawn="1">
          <p15:clr>
            <a:srgbClr val="FBAE40"/>
          </p15:clr>
        </p15:guide>
        <p15:guide id="3" pos="715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4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06712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4" Type="http://schemas.openxmlformats.org/officeDocument/2006/relationships/theme" Target="../theme/theme1.xml" /></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 /><Relationship Id="rId2" Type="http://schemas.openxmlformats.org/officeDocument/2006/relationships/slideLayout" Target="../slideLayouts/slideLayout5.xml" /><Relationship Id="rId1" Type="http://schemas.openxmlformats.org/officeDocument/2006/relationships/slideLayout" Target="../slideLayouts/slideLayout4.xml" /><Relationship Id="rId5" Type="http://schemas.openxmlformats.org/officeDocument/2006/relationships/theme" Target="../theme/theme2.xml" /><Relationship Id="rId4" Type="http://schemas.openxmlformats.org/officeDocument/2006/relationships/slideLayout" Target="../slideLayouts/slideLayout7.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1038" y="365128"/>
            <a:ext cx="8543925" cy="1325563"/>
          </a:xfrm>
          <a:prstGeom prst="rect">
            <a:avLst/>
          </a:prstGeom>
        </p:spPr>
        <p:txBody>
          <a:bodyPr vert="horz" lIns="83984" tIns="41992" rIns="83984" bIns="41992" rtlCol="0" anchor="ctr">
            <a:normAutofit/>
          </a:bodyPr>
          <a:lstStyle/>
          <a:p>
            <a:r>
              <a:rPr lang="ru-RU" dirty="0"/>
              <a:t>Образец заголовка</a:t>
            </a:r>
          </a:p>
        </p:txBody>
      </p:sp>
      <p:sp>
        <p:nvSpPr>
          <p:cNvPr id="3" name="Текст 2"/>
          <p:cNvSpPr>
            <a:spLocks noGrp="1"/>
          </p:cNvSpPr>
          <p:nvPr>
            <p:ph type="body" idx="1"/>
          </p:nvPr>
        </p:nvSpPr>
        <p:spPr>
          <a:xfrm>
            <a:off x="681038" y="1825628"/>
            <a:ext cx="8543925" cy="4351338"/>
          </a:xfrm>
          <a:prstGeom prst="rect">
            <a:avLst/>
          </a:prstGeom>
        </p:spPr>
        <p:txBody>
          <a:bodyPr vert="horz" lIns="83984" tIns="41992" rIns="83984" bIns="41992"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81038" y="6356351"/>
            <a:ext cx="2228850" cy="365125"/>
          </a:xfrm>
          <a:prstGeom prst="rect">
            <a:avLst/>
          </a:prstGeom>
        </p:spPr>
        <p:txBody>
          <a:bodyPr vert="horz" lIns="83984" tIns="41992" rIns="83984" bIns="41992" rtlCol="0" anchor="ctr"/>
          <a:lstStyle>
            <a:lvl1pPr algn="l">
              <a:defRPr sz="1100">
                <a:solidFill>
                  <a:schemeClr val="tx1">
                    <a:tint val="75000"/>
                  </a:schemeClr>
                </a:solidFill>
              </a:defRPr>
            </a:lvl1pPr>
          </a:lstStyle>
          <a:p>
            <a:pPr defTabSz="457159"/>
            <a:fld id="{72E54A96-148C-F54C-A0C8-C109EC283038}" type="datetime1">
              <a:rPr lang="ru-RU" smtClean="0">
                <a:solidFill>
                  <a:srgbClr val="0C0C0C">
                    <a:tint val="75000"/>
                  </a:srgbClr>
                </a:solidFill>
              </a:rPr>
              <a:pPr defTabSz="457159"/>
              <a:t>23.11.2023</a:t>
            </a:fld>
            <a:endParaRPr lang="ru-RU">
              <a:solidFill>
                <a:srgbClr val="0C0C0C">
                  <a:tint val="75000"/>
                </a:srgbClr>
              </a:solidFill>
            </a:endParaRPr>
          </a:p>
        </p:txBody>
      </p:sp>
      <p:sp>
        <p:nvSpPr>
          <p:cNvPr id="5" name="Нижний колонтитул 4"/>
          <p:cNvSpPr>
            <a:spLocks noGrp="1"/>
          </p:cNvSpPr>
          <p:nvPr>
            <p:ph type="ftr" sz="quarter" idx="3"/>
          </p:nvPr>
        </p:nvSpPr>
        <p:spPr>
          <a:xfrm>
            <a:off x="3281365" y="6356351"/>
            <a:ext cx="3343275" cy="365125"/>
          </a:xfrm>
          <a:prstGeom prst="rect">
            <a:avLst/>
          </a:prstGeom>
        </p:spPr>
        <p:txBody>
          <a:bodyPr vert="horz" lIns="83984" tIns="41992" rIns="83984" bIns="41992" rtlCol="0" anchor="ctr"/>
          <a:lstStyle>
            <a:lvl1pPr algn="ctr">
              <a:defRPr sz="1100">
                <a:solidFill>
                  <a:schemeClr val="tx1">
                    <a:tint val="75000"/>
                  </a:schemeClr>
                </a:solidFill>
              </a:defRPr>
            </a:lvl1pPr>
          </a:lstStyle>
          <a:p>
            <a:pPr defTabSz="457159"/>
            <a:r>
              <a:rPr lang="ru-RU">
                <a:solidFill>
                  <a:srgbClr val="0C0C0C">
                    <a:tint val="75000"/>
                  </a:srgbClr>
                </a:solidFill>
              </a:rPr>
              <a:t>2016 © Национальная технологическая инициатива</a:t>
            </a:r>
          </a:p>
        </p:txBody>
      </p:sp>
      <p:sp>
        <p:nvSpPr>
          <p:cNvPr id="6" name="Номер слайда 5"/>
          <p:cNvSpPr>
            <a:spLocks noGrp="1"/>
          </p:cNvSpPr>
          <p:nvPr>
            <p:ph type="sldNum" sz="quarter" idx="4"/>
          </p:nvPr>
        </p:nvSpPr>
        <p:spPr>
          <a:xfrm>
            <a:off x="6996112" y="6356351"/>
            <a:ext cx="2228850" cy="365125"/>
          </a:xfrm>
          <a:prstGeom prst="rect">
            <a:avLst/>
          </a:prstGeom>
        </p:spPr>
        <p:txBody>
          <a:bodyPr vert="horz" lIns="83984" tIns="41992" rIns="83984" bIns="41992" rtlCol="0" anchor="ctr"/>
          <a:lstStyle>
            <a:lvl1pPr algn="r">
              <a:defRPr sz="1100">
                <a:solidFill>
                  <a:schemeClr val="tx1">
                    <a:tint val="75000"/>
                  </a:schemeClr>
                </a:solidFill>
              </a:defRPr>
            </a:lvl1pPr>
          </a:lstStyle>
          <a:p>
            <a:pPr defTabSz="457159"/>
            <a:fld id="{3EF660E9-E116-4F2D-91B7-27BAC0D3A970}" type="slidenum">
              <a:rPr lang="ru-RU" smtClean="0">
                <a:solidFill>
                  <a:srgbClr val="0C0C0C">
                    <a:tint val="75000"/>
                  </a:srgbClr>
                </a:solidFill>
              </a:rPr>
              <a:pPr defTabSz="457159"/>
              <a:t>‹#›</a:t>
            </a:fld>
            <a:endParaRPr lang="ru-RU">
              <a:solidFill>
                <a:srgbClr val="0C0C0C">
                  <a:tint val="75000"/>
                </a:srgbClr>
              </a:solidFill>
            </a:endParaRPr>
          </a:p>
        </p:txBody>
      </p:sp>
    </p:spTree>
    <p:extLst>
      <p:ext uri="{BB962C8B-B14F-4D97-AF65-F5344CB8AC3E}">
        <p14:creationId xmlns:p14="http://schemas.microsoft.com/office/powerpoint/2010/main" val="394511178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ftr="0"/>
  <p:txStyles>
    <p:titleStyle>
      <a:lvl1pPr algn="l" defTabSz="839828"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09957" indent="-209957" algn="l" defTabSz="839828" rtl="0" eaLnBrk="1" latinLnBrk="0" hangingPunct="1">
        <a:lnSpc>
          <a:spcPct val="90000"/>
        </a:lnSpc>
        <a:spcBef>
          <a:spcPts val="919"/>
        </a:spcBef>
        <a:buFont typeface="Arial" panose="020B0604020202020204" pitchFamily="34" charset="0"/>
        <a:buChar char="•"/>
        <a:defRPr sz="2600" kern="1200">
          <a:solidFill>
            <a:schemeClr val="tx1"/>
          </a:solidFill>
          <a:latin typeface="+mn-lt"/>
          <a:ea typeface="+mn-ea"/>
          <a:cs typeface="+mn-cs"/>
        </a:defRPr>
      </a:lvl1pPr>
      <a:lvl2pPr marL="629871" indent="-209957" algn="l" defTabSz="839828" rtl="0" eaLnBrk="1" latinLnBrk="0" hangingPunct="1">
        <a:lnSpc>
          <a:spcPct val="90000"/>
        </a:lnSpc>
        <a:spcBef>
          <a:spcPts val="459"/>
        </a:spcBef>
        <a:buFont typeface="Arial" panose="020B0604020202020204" pitchFamily="34" charset="0"/>
        <a:buChar char="•"/>
        <a:defRPr sz="2200" kern="1200">
          <a:solidFill>
            <a:schemeClr val="tx1"/>
          </a:solidFill>
          <a:latin typeface="+mn-lt"/>
          <a:ea typeface="+mn-ea"/>
          <a:cs typeface="+mn-cs"/>
        </a:defRPr>
      </a:lvl2pPr>
      <a:lvl3pPr marL="1049785" indent="-209957" algn="l" defTabSz="839828" rtl="0" eaLnBrk="1" latinLnBrk="0" hangingPunct="1">
        <a:lnSpc>
          <a:spcPct val="90000"/>
        </a:lnSpc>
        <a:spcBef>
          <a:spcPts val="459"/>
        </a:spcBef>
        <a:buFont typeface="Arial" panose="020B0604020202020204" pitchFamily="34" charset="0"/>
        <a:buChar char="•"/>
        <a:defRPr sz="1800" kern="1200">
          <a:solidFill>
            <a:schemeClr val="tx1"/>
          </a:solidFill>
          <a:latin typeface="+mn-lt"/>
          <a:ea typeface="+mn-ea"/>
          <a:cs typeface="+mn-cs"/>
        </a:defRPr>
      </a:lvl3pPr>
      <a:lvl4pPr marL="1469698"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4pPr>
      <a:lvl5pPr marL="1889612"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5pPr>
      <a:lvl6pPr marL="2309526"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6pPr>
      <a:lvl7pPr marL="2729438"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7pPr>
      <a:lvl8pPr marL="3149355"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8pPr>
      <a:lvl9pPr marL="3569267" indent="-209957" algn="l" defTabSz="839828"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9pPr>
    </p:bodyStyle>
    <p:otherStyle>
      <a:defPPr>
        <a:defRPr lang="ru-RU"/>
      </a:defPPr>
      <a:lvl1pPr marL="0" algn="l" defTabSz="839828" rtl="0" eaLnBrk="1" latinLnBrk="0" hangingPunct="1">
        <a:defRPr sz="1700" kern="1200">
          <a:solidFill>
            <a:schemeClr val="tx1"/>
          </a:solidFill>
          <a:latin typeface="+mn-lt"/>
          <a:ea typeface="+mn-ea"/>
          <a:cs typeface="+mn-cs"/>
        </a:defRPr>
      </a:lvl1pPr>
      <a:lvl2pPr marL="419913" algn="l" defTabSz="839828" rtl="0" eaLnBrk="1" latinLnBrk="0" hangingPunct="1">
        <a:defRPr sz="1700" kern="1200">
          <a:solidFill>
            <a:schemeClr val="tx1"/>
          </a:solidFill>
          <a:latin typeface="+mn-lt"/>
          <a:ea typeface="+mn-ea"/>
          <a:cs typeface="+mn-cs"/>
        </a:defRPr>
      </a:lvl2pPr>
      <a:lvl3pPr marL="839828" algn="l" defTabSz="839828" rtl="0" eaLnBrk="1" latinLnBrk="0" hangingPunct="1">
        <a:defRPr sz="1700" kern="1200">
          <a:solidFill>
            <a:schemeClr val="tx1"/>
          </a:solidFill>
          <a:latin typeface="+mn-lt"/>
          <a:ea typeface="+mn-ea"/>
          <a:cs typeface="+mn-cs"/>
        </a:defRPr>
      </a:lvl3pPr>
      <a:lvl4pPr marL="1259742" algn="l" defTabSz="839828" rtl="0" eaLnBrk="1" latinLnBrk="0" hangingPunct="1">
        <a:defRPr sz="1700" kern="1200">
          <a:solidFill>
            <a:schemeClr val="tx1"/>
          </a:solidFill>
          <a:latin typeface="+mn-lt"/>
          <a:ea typeface="+mn-ea"/>
          <a:cs typeface="+mn-cs"/>
        </a:defRPr>
      </a:lvl4pPr>
      <a:lvl5pPr marL="1679655" algn="l" defTabSz="839828" rtl="0" eaLnBrk="1" latinLnBrk="0" hangingPunct="1">
        <a:defRPr sz="1700" kern="1200">
          <a:solidFill>
            <a:schemeClr val="tx1"/>
          </a:solidFill>
          <a:latin typeface="+mn-lt"/>
          <a:ea typeface="+mn-ea"/>
          <a:cs typeface="+mn-cs"/>
        </a:defRPr>
      </a:lvl5pPr>
      <a:lvl6pPr marL="2099569" algn="l" defTabSz="839828" rtl="0" eaLnBrk="1" latinLnBrk="0" hangingPunct="1">
        <a:defRPr sz="1700" kern="1200">
          <a:solidFill>
            <a:schemeClr val="tx1"/>
          </a:solidFill>
          <a:latin typeface="+mn-lt"/>
          <a:ea typeface="+mn-ea"/>
          <a:cs typeface="+mn-cs"/>
        </a:defRPr>
      </a:lvl6pPr>
      <a:lvl7pPr marL="2519483" algn="l" defTabSz="839828" rtl="0" eaLnBrk="1" latinLnBrk="0" hangingPunct="1">
        <a:defRPr sz="1700" kern="1200">
          <a:solidFill>
            <a:schemeClr val="tx1"/>
          </a:solidFill>
          <a:latin typeface="+mn-lt"/>
          <a:ea typeface="+mn-ea"/>
          <a:cs typeface="+mn-cs"/>
        </a:defRPr>
      </a:lvl7pPr>
      <a:lvl8pPr marL="2939397" algn="l" defTabSz="839828" rtl="0" eaLnBrk="1" latinLnBrk="0" hangingPunct="1">
        <a:defRPr sz="1700" kern="1200">
          <a:solidFill>
            <a:schemeClr val="tx1"/>
          </a:solidFill>
          <a:latin typeface="+mn-lt"/>
          <a:ea typeface="+mn-ea"/>
          <a:cs typeface="+mn-cs"/>
        </a:defRPr>
      </a:lvl8pPr>
      <a:lvl9pPr marL="3359310" algn="l" defTabSz="839828"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1038" y="365126"/>
            <a:ext cx="8543925" cy="1325563"/>
          </a:xfrm>
          <a:prstGeom prst="rect">
            <a:avLst/>
          </a:prstGeom>
        </p:spPr>
        <p:txBody>
          <a:bodyPr vert="horz" lIns="83988" tIns="41994" rIns="83988" bIns="41994" rtlCol="0" anchor="ctr">
            <a:normAutofit/>
          </a:bodyPr>
          <a:lstStyle/>
          <a:p>
            <a:r>
              <a:rPr lang="ru-RU" dirty="0"/>
              <a:t>Образец заголовка</a:t>
            </a:r>
          </a:p>
        </p:txBody>
      </p:sp>
      <p:sp>
        <p:nvSpPr>
          <p:cNvPr id="3" name="Текст 2"/>
          <p:cNvSpPr>
            <a:spLocks noGrp="1"/>
          </p:cNvSpPr>
          <p:nvPr>
            <p:ph type="body" idx="1"/>
          </p:nvPr>
        </p:nvSpPr>
        <p:spPr>
          <a:xfrm>
            <a:off x="681038" y="1825626"/>
            <a:ext cx="8543925" cy="4351338"/>
          </a:xfrm>
          <a:prstGeom prst="rect">
            <a:avLst/>
          </a:prstGeom>
        </p:spPr>
        <p:txBody>
          <a:bodyPr vert="horz" lIns="83988" tIns="41994" rIns="83988" bIns="41994"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81038" y="6356351"/>
            <a:ext cx="2228850" cy="365125"/>
          </a:xfrm>
          <a:prstGeom prst="rect">
            <a:avLst/>
          </a:prstGeom>
        </p:spPr>
        <p:txBody>
          <a:bodyPr vert="horz" lIns="83988" tIns="41994" rIns="83988" bIns="41994" rtlCol="0" anchor="ctr"/>
          <a:lstStyle>
            <a:lvl1pPr algn="l">
              <a:defRPr sz="1100">
                <a:solidFill>
                  <a:schemeClr val="tx1">
                    <a:tint val="75000"/>
                  </a:schemeClr>
                </a:solidFill>
              </a:defRPr>
            </a:lvl1pPr>
          </a:lstStyle>
          <a:p>
            <a:pPr defTabSz="457187"/>
            <a:fld id="{72E54A96-148C-F54C-A0C8-C109EC283038}" type="datetime1">
              <a:rPr lang="ru-RU" smtClean="0">
                <a:solidFill>
                  <a:srgbClr val="0C0C0C">
                    <a:tint val="75000"/>
                  </a:srgbClr>
                </a:solidFill>
              </a:rPr>
              <a:pPr defTabSz="457187"/>
              <a:t>23.11.2023</a:t>
            </a:fld>
            <a:endParaRPr lang="ru-RU">
              <a:solidFill>
                <a:srgbClr val="0C0C0C">
                  <a:tint val="75000"/>
                </a:srgbClr>
              </a:solidFill>
            </a:endParaRPr>
          </a:p>
        </p:txBody>
      </p:sp>
      <p:sp>
        <p:nvSpPr>
          <p:cNvPr id="5" name="Нижний колонтитул 4"/>
          <p:cNvSpPr>
            <a:spLocks noGrp="1"/>
          </p:cNvSpPr>
          <p:nvPr>
            <p:ph type="ftr" sz="quarter" idx="3"/>
          </p:nvPr>
        </p:nvSpPr>
        <p:spPr>
          <a:xfrm>
            <a:off x="3281363" y="6356351"/>
            <a:ext cx="3343275" cy="365125"/>
          </a:xfrm>
          <a:prstGeom prst="rect">
            <a:avLst/>
          </a:prstGeom>
        </p:spPr>
        <p:txBody>
          <a:bodyPr vert="horz" lIns="83988" tIns="41994" rIns="83988" bIns="41994" rtlCol="0" anchor="ctr"/>
          <a:lstStyle>
            <a:lvl1pPr algn="ctr">
              <a:defRPr sz="1100">
                <a:solidFill>
                  <a:schemeClr val="tx1">
                    <a:tint val="75000"/>
                  </a:schemeClr>
                </a:solidFill>
              </a:defRPr>
            </a:lvl1pPr>
          </a:lstStyle>
          <a:p>
            <a:pPr defTabSz="457187"/>
            <a:r>
              <a:rPr lang="ru-RU">
                <a:solidFill>
                  <a:srgbClr val="0C0C0C">
                    <a:tint val="75000"/>
                  </a:srgbClr>
                </a:solidFill>
              </a:rPr>
              <a:t>2016 © Национальная технологическая инициатива</a:t>
            </a:r>
          </a:p>
        </p:txBody>
      </p:sp>
      <p:sp>
        <p:nvSpPr>
          <p:cNvPr id="6" name="Номер слайда 5"/>
          <p:cNvSpPr>
            <a:spLocks noGrp="1"/>
          </p:cNvSpPr>
          <p:nvPr>
            <p:ph type="sldNum" sz="quarter" idx="4"/>
          </p:nvPr>
        </p:nvSpPr>
        <p:spPr>
          <a:xfrm>
            <a:off x="6996112" y="6356351"/>
            <a:ext cx="2228850" cy="365125"/>
          </a:xfrm>
          <a:prstGeom prst="rect">
            <a:avLst/>
          </a:prstGeom>
        </p:spPr>
        <p:txBody>
          <a:bodyPr vert="horz" lIns="83988" tIns="41994" rIns="83988" bIns="41994" rtlCol="0" anchor="ctr"/>
          <a:lstStyle>
            <a:lvl1pPr algn="r">
              <a:defRPr sz="1100">
                <a:solidFill>
                  <a:schemeClr val="tx1">
                    <a:tint val="75000"/>
                  </a:schemeClr>
                </a:solidFill>
              </a:defRPr>
            </a:lvl1pPr>
          </a:lstStyle>
          <a:p>
            <a:pPr defTabSz="457187"/>
            <a:fld id="{3EF660E9-E116-4F2D-91B7-27BAC0D3A970}" type="slidenum">
              <a:rPr lang="ru-RU" smtClean="0">
                <a:solidFill>
                  <a:srgbClr val="0C0C0C">
                    <a:tint val="75000"/>
                  </a:srgbClr>
                </a:solidFill>
              </a:rPr>
              <a:pPr defTabSz="457187"/>
              <a:t>‹#›</a:t>
            </a:fld>
            <a:endParaRPr lang="ru-RU">
              <a:solidFill>
                <a:srgbClr val="0C0C0C">
                  <a:tint val="75000"/>
                </a:srgbClr>
              </a:solidFill>
            </a:endParaRPr>
          </a:p>
        </p:txBody>
      </p:sp>
    </p:spTree>
    <p:extLst>
      <p:ext uri="{BB962C8B-B14F-4D97-AF65-F5344CB8AC3E}">
        <p14:creationId xmlns:p14="http://schemas.microsoft.com/office/powerpoint/2010/main" val="64274721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hf hdr="0" ftr="0"/>
  <p:txStyles>
    <p:titleStyle>
      <a:lvl1pPr algn="l" defTabSz="839876"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09969" indent="-209969" algn="l" defTabSz="839876" rtl="0" eaLnBrk="1" latinLnBrk="0" hangingPunct="1">
        <a:lnSpc>
          <a:spcPct val="90000"/>
        </a:lnSpc>
        <a:spcBef>
          <a:spcPts val="919"/>
        </a:spcBef>
        <a:buFont typeface="Arial" panose="020B0604020202020204" pitchFamily="34" charset="0"/>
        <a:buChar char="•"/>
        <a:defRPr sz="2600" kern="1200">
          <a:solidFill>
            <a:schemeClr val="tx1"/>
          </a:solidFill>
          <a:latin typeface="+mn-lt"/>
          <a:ea typeface="+mn-ea"/>
          <a:cs typeface="+mn-cs"/>
        </a:defRPr>
      </a:lvl1pPr>
      <a:lvl2pPr marL="629907" indent="-209969" algn="l" defTabSz="839876" rtl="0" eaLnBrk="1" latinLnBrk="0" hangingPunct="1">
        <a:lnSpc>
          <a:spcPct val="90000"/>
        </a:lnSpc>
        <a:spcBef>
          <a:spcPts val="459"/>
        </a:spcBef>
        <a:buFont typeface="Arial" panose="020B0604020202020204" pitchFamily="34" charset="0"/>
        <a:buChar char="•"/>
        <a:defRPr sz="2200" kern="1200">
          <a:solidFill>
            <a:schemeClr val="tx1"/>
          </a:solidFill>
          <a:latin typeface="+mn-lt"/>
          <a:ea typeface="+mn-ea"/>
          <a:cs typeface="+mn-cs"/>
        </a:defRPr>
      </a:lvl2pPr>
      <a:lvl3pPr marL="1049846" indent="-209969" algn="l" defTabSz="839876" rtl="0" eaLnBrk="1" latinLnBrk="0" hangingPunct="1">
        <a:lnSpc>
          <a:spcPct val="90000"/>
        </a:lnSpc>
        <a:spcBef>
          <a:spcPts val="459"/>
        </a:spcBef>
        <a:buFont typeface="Arial" panose="020B0604020202020204" pitchFamily="34" charset="0"/>
        <a:buChar char="•"/>
        <a:defRPr sz="1800" kern="1200">
          <a:solidFill>
            <a:schemeClr val="tx1"/>
          </a:solidFill>
          <a:latin typeface="+mn-lt"/>
          <a:ea typeface="+mn-ea"/>
          <a:cs typeface="+mn-cs"/>
        </a:defRPr>
      </a:lvl3pPr>
      <a:lvl4pPr marL="1469784"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4pPr>
      <a:lvl5pPr marL="1889722"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5pPr>
      <a:lvl6pPr marL="2309660"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6pPr>
      <a:lvl7pPr marL="2729598"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7pPr>
      <a:lvl8pPr marL="3149537"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8pPr>
      <a:lvl9pPr marL="3569475" indent="-209969" algn="l" defTabSz="839876" rtl="0" eaLnBrk="1" latinLnBrk="0" hangingPunct="1">
        <a:lnSpc>
          <a:spcPct val="90000"/>
        </a:lnSpc>
        <a:spcBef>
          <a:spcPts val="459"/>
        </a:spcBef>
        <a:buFont typeface="Arial" panose="020B0604020202020204" pitchFamily="34" charset="0"/>
        <a:buChar char="•"/>
        <a:defRPr sz="1700" kern="1200">
          <a:solidFill>
            <a:schemeClr val="tx1"/>
          </a:solidFill>
          <a:latin typeface="+mn-lt"/>
          <a:ea typeface="+mn-ea"/>
          <a:cs typeface="+mn-cs"/>
        </a:defRPr>
      </a:lvl9pPr>
    </p:bodyStyle>
    <p:otherStyle>
      <a:defPPr>
        <a:defRPr lang="ru-RU"/>
      </a:defPPr>
      <a:lvl1pPr marL="0" algn="l" defTabSz="839876" rtl="0" eaLnBrk="1" latinLnBrk="0" hangingPunct="1">
        <a:defRPr sz="1700" kern="1200">
          <a:solidFill>
            <a:schemeClr val="tx1"/>
          </a:solidFill>
          <a:latin typeface="+mn-lt"/>
          <a:ea typeface="+mn-ea"/>
          <a:cs typeface="+mn-cs"/>
        </a:defRPr>
      </a:lvl1pPr>
      <a:lvl2pPr marL="419938" algn="l" defTabSz="839876" rtl="0" eaLnBrk="1" latinLnBrk="0" hangingPunct="1">
        <a:defRPr sz="1700" kern="1200">
          <a:solidFill>
            <a:schemeClr val="tx1"/>
          </a:solidFill>
          <a:latin typeface="+mn-lt"/>
          <a:ea typeface="+mn-ea"/>
          <a:cs typeface="+mn-cs"/>
        </a:defRPr>
      </a:lvl2pPr>
      <a:lvl3pPr marL="839876" algn="l" defTabSz="839876" rtl="0" eaLnBrk="1" latinLnBrk="0" hangingPunct="1">
        <a:defRPr sz="1700" kern="1200">
          <a:solidFill>
            <a:schemeClr val="tx1"/>
          </a:solidFill>
          <a:latin typeface="+mn-lt"/>
          <a:ea typeface="+mn-ea"/>
          <a:cs typeface="+mn-cs"/>
        </a:defRPr>
      </a:lvl3pPr>
      <a:lvl4pPr marL="1259815" algn="l" defTabSz="839876" rtl="0" eaLnBrk="1" latinLnBrk="0" hangingPunct="1">
        <a:defRPr sz="1700" kern="1200">
          <a:solidFill>
            <a:schemeClr val="tx1"/>
          </a:solidFill>
          <a:latin typeface="+mn-lt"/>
          <a:ea typeface="+mn-ea"/>
          <a:cs typeface="+mn-cs"/>
        </a:defRPr>
      </a:lvl4pPr>
      <a:lvl5pPr marL="1679753" algn="l" defTabSz="839876" rtl="0" eaLnBrk="1" latinLnBrk="0" hangingPunct="1">
        <a:defRPr sz="1700" kern="1200">
          <a:solidFill>
            <a:schemeClr val="tx1"/>
          </a:solidFill>
          <a:latin typeface="+mn-lt"/>
          <a:ea typeface="+mn-ea"/>
          <a:cs typeface="+mn-cs"/>
        </a:defRPr>
      </a:lvl5pPr>
      <a:lvl6pPr marL="2099691" algn="l" defTabSz="839876" rtl="0" eaLnBrk="1" latinLnBrk="0" hangingPunct="1">
        <a:defRPr sz="1700" kern="1200">
          <a:solidFill>
            <a:schemeClr val="tx1"/>
          </a:solidFill>
          <a:latin typeface="+mn-lt"/>
          <a:ea typeface="+mn-ea"/>
          <a:cs typeface="+mn-cs"/>
        </a:defRPr>
      </a:lvl6pPr>
      <a:lvl7pPr marL="2519629" algn="l" defTabSz="839876" rtl="0" eaLnBrk="1" latinLnBrk="0" hangingPunct="1">
        <a:defRPr sz="1700" kern="1200">
          <a:solidFill>
            <a:schemeClr val="tx1"/>
          </a:solidFill>
          <a:latin typeface="+mn-lt"/>
          <a:ea typeface="+mn-ea"/>
          <a:cs typeface="+mn-cs"/>
        </a:defRPr>
      </a:lvl7pPr>
      <a:lvl8pPr marL="2939567" algn="l" defTabSz="839876" rtl="0" eaLnBrk="1" latinLnBrk="0" hangingPunct="1">
        <a:defRPr sz="1700" kern="1200">
          <a:solidFill>
            <a:schemeClr val="tx1"/>
          </a:solidFill>
          <a:latin typeface="+mn-lt"/>
          <a:ea typeface="+mn-ea"/>
          <a:cs typeface="+mn-cs"/>
        </a:defRPr>
      </a:lvl8pPr>
      <a:lvl9pPr marL="3359506" algn="l" defTabSz="839876"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 /><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Layout" Target="../slideLayouts/slideLayout4.xml" /><Relationship Id="rId6" Type="http://schemas.openxmlformats.org/officeDocument/2006/relationships/image" Target="../media/image7.png" /><Relationship Id="rId5" Type="http://schemas.openxmlformats.org/officeDocument/2006/relationships/image" Target="../media/image6.png" /><Relationship Id="rId4" Type="http://schemas.openxmlformats.org/officeDocument/2006/relationships/chart" Target="../charts/chart1.xml" /></Relationships>
</file>

<file path=ppt/slides/_rels/slide3.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8.png"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 /><Relationship Id="rId2" Type="http://schemas.openxmlformats.org/officeDocument/2006/relationships/slideLayout" Target="../slideLayouts/slideLayout7.xml" /><Relationship Id="rId1" Type="http://schemas.openxmlformats.org/officeDocument/2006/relationships/tags" Target="../tags/tag1.xml" /><Relationship Id="rId4" Type="http://schemas.openxmlformats.org/officeDocument/2006/relationships/image" Target="../media/image10.emf" /></Relationships>
</file>

<file path=ppt/slides/_rels/slide9.xml.rels><?xml version="1.0" encoding="UTF-8" standalone="yes"?>
<Relationships xmlns="http://schemas.openxmlformats.org/package/2006/relationships"><Relationship Id="rId3" Type="http://schemas.openxmlformats.org/officeDocument/2006/relationships/image" Target="../media/image3.gif" /><Relationship Id="rId2" Type="http://schemas.openxmlformats.org/officeDocument/2006/relationships/image" Target="../media/image2.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101645" y="1495140"/>
            <a:ext cx="7447133" cy="1121711"/>
          </a:xfrm>
          <a:prstGeom prst="rect">
            <a:avLst/>
          </a:prstGeom>
        </p:spPr>
        <p:txBody>
          <a:bodyPr>
            <a:noAutofit/>
          </a:bodyPr>
          <a:lstStyle>
            <a:lvl1pPr algn="l" defTabSz="839876" rtl="0" eaLnBrk="1" latinLnBrk="0" hangingPunct="1">
              <a:lnSpc>
                <a:spcPct val="90000"/>
              </a:lnSpc>
              <a:spcBef>
                <a:spcPct val="0"/>
              </a:spcBef>
              <a:buNone/>
              <a:defRPr sz="4000" kern="1200">
                <a:solidFill>
                  <a:schemeClr val="tx1"/>
                </a:solidFill>
                <a:latin typeface="+mj-lt"/>
                <a:ea typeface="+mj-ea"/>
                <a:cs typeface="+mj-cs"/>
              </a:defRPr>
            </a:lvl1pPr>
          </a:lstStyle>
          <a:p>
            <a:pPr marL="39108" marR="18146">
              <a:lnSpc>
                <a:spcPct val="111800"/>
              </a:lnSpc>
              <a:spcBef>
                <a:spcPts val="628"/>
              </a:spcBef>
            </a:pPr>
            <a:r>
              <a:rPr lang="ru-RU" spc="-44" dirty="0">
                <a:solidFill>
                  <a:schemeClr val="accent2">
                    <a:lumMod val="50000"/>
                  </a:schemeClr>
                </a:solidFill>
                <a:latin typeface="Lato Black"/>
                <a:cs typeface="Lato Black"/>
              </a:rPr>
              <a:t>Автоматизированный комплекс контроля состояния твердотельных поверхностей</a:t>
            </a:r>
            <a:br>
              <a:rPr lang="ru-RU" sz="3200" b="1" dirty="0">
                <a:solidFill>
                  <a:schemeClr val="accent2">
                    <a:lumMod val="50000"/>
                  </a:schemeClr>
                </a:solidFill>
                <a:latin typeface="Calibri Light" panose="020F0302020204030204" pitchFamily="34" charset="0"/>
                <a:cs typeface="Calibri Light" panose="020F0302020204030204" pitchFamily="34" charset="0"/>
              </a:rPr>
            </a:br>
            <a:endParaRPr lang="ru-RU" sz="1800" spc="-2" dirty="0">
              <a:solidFill>
                <a:schemeClr val="accent2">
                  <a:lumMod val="50000"/>
                </a:schemeClr>
              </a:solidFill>
              <a:latin typeface="Lato"/>
              <a:cs typeface="Lato"/>
            </a:endParaRPr>
          </a:p>
        </p:txBody>
      </p:sp>
      <p:sp>
        <p:nvSpPr>
          <p:cNvPr id="3" name="Нижний колонтитул 3"/>
          <p:cNvSpPr txBox="1">
            <a:spLocks/>
          </p:cNvSpPr>
          <p:nvPr/>
        </p:nvSpPr>
        <p:spPr>
          <a:xfrm>
            <a:off x="581085" y="6235102"/>
            <a:ext cx="2843428" cy="267737"/>
          </a:xfrm>
          <a:prstGeom prst="rect">
            <a:avLst/>
          </a:prstGeom>
        </p:spPr>
        <p:txBody>
          <a:bodyPr vert="horz" lIns="83988" tIns="41994" rIns="83988" bIns="41994" rtlCol="0" anchor="ctr"/>
          <a:lstStyle>
            <a:defPPr>
              <a:defRPr lang="ru-RU"/>
            </a:defPPr>
            <a:lvl1pPr marL="0" algn="ctr" defTabSz="914321" rtl="0" eaLnBrk="1" latinLnBrk="0" hangingPunct="1">
              <a:defRPr sz="1100" kern="1200">
                <a:solidFill>
                  <a:schemeClr val="tx1">
                    <a:tint val="75000"/>
                  </a:schemeClr>
                </a:solidFill>
                <a:latin typeface="+mn-lt"/>
                <a:ea typeface="+mn-ea"/>
                <a:cs typeface="+mn-cs"/>
              </a:defRPr>
            </a:lvl1pPr>
            <a:lvl2pPr marL="457159" algn="l" defTabSz="914321" rtl="0" eaLnBrk="1" latinLnBrk="0" hangingPunct="1">
              <a:defRPr sz="1800" kern="1200">
                <a:solidFill>
                  <a:schemeClr val="tx1"/>
                </a:solidFill>
                <a:latin typeface="+mn-lt"/>
                <a:ea typeface="+mn-ea"/>
                <a:cs typeface="+mn-cs"/>
              </a:defRPr>
            </a:lvl2pPr>
            <a:lvl3pPr marL="914321" algn="l" defTabSz="914321" rtl="0" eaLnBrk="1" latinLnBrk="0" hangingPunct="1">
              <a:defRPr sz="1800" kern="1200">
                <a:solidFill>
                  <a:schemeClr val="tx1"/>
                </a:solidFill>
                <a:latin typeface="+mn-lt"/>
                <a:ea typeface="+mn-ea"/>
                <a:cs typeface="+mn-cs"/>
              </a:defRPr>
            </a:lvl3pPr>
            <a:lvl4pPr marL="1371480" algn="l" defTabSz="914321" rtl="0" eaLnBrk="1" latinLnBrk="0" hangingPunct="1">
              <a:defRPr sz="1800" kern="1200">
                <a:solidFill>
                  <a:schemeClr val="tx1"/>
                </a:solidFill>
                <a:latin typeface="+mn-lt"/>
                <a:ea typeface="+mn-ea"/>
                <a:cs typeface="+mn-cs"/>
              </a:defRPr>
            </a:lvl4pPr>
            <a:lvl5pPr marL="1828641" algn="l" defTabSz="914321" rtl="0" eaLnBrk="1" latinLnBrk="0" hangingPunct="1">
              <a:defRPr sz="1800" kern="1200">
                <a:solidFill>
                  <a:schemeClr val="tx1"/>
                </a:solidFill>
                <a:latin typeface="+mn-lt"/>
                <a:ea typeface="+mn-ea"/>
                <a:cs typeface="+mn-cs"/>
              </a:defRPr>
            </a:lvl5pPr>
            <a:lvl6pPr marL="2285799" algn="l" defTabSz="914321" rtl="0" eaLnBrk="1" latinLnBrk="0" hangingPunct="1">
              <a:defRPr sz="1800" kern="1200">
                <a:solidFill>
                  <a:schemeClr val="tx1"/>
                </a:solidFill>
                <a:latin typeface="+mn-lt"/>
                <a:ea typeface="+mn-ea"/>
                <a:cs typeface="+mn-cs"/>
              </a:defRPr>
            </a:lvl6pPr>
            <a:lvl7pPr marL="2742962" algn="l" defTabSz="914321" rtl="0" eaLnBrk="1" latinLnBrk="0" hangingPunct="1">
              <a:defRPr sz="1800" kern="1200">
                <a:solidFill>
                  <a:schemeClr val="tx1"/>
                </a:solidFill>
                <a:latin typeface="+mn-lt"/>
                <a:ea typeface="+mn-ea"/>
                <a:cs typeface="+mn-cs"/>
              </a:defRPr>
            </a:lvl7pPr>
            <a:lvl8pPr marL="3200121" algn="l" defTabSz="914321" rtl="0" eaLnBrk="1" latinLnBrk="0" hangingPunct="1">
              <a:defRPr sz="1800" kern="1200">
                <a:solidFill>
                  <a:schemeClr val="tx1"/>
                </a:solidFill>
                <a:latin typeface="+mn-lt"/>
                <a:ea typeface="+mn-ea"/>
                <a:cs typeface="+mn-cs"/>
              </a:defRPr>
            </a:lvl8pPr>
            <a:lvl9pPr marL="3657281" algn="l" defTabSz="914321" rtl="0" eaLnBrk="1" latinLnBrk="0" hangingPunct="1">
              <a:defRPr sz="1800" kern="1200">
                <a:solidFill>
                  <a:schemeClr val="tx1"/>
                </a:solidFill>
                <a:latin typeface="+mn-lt"/>
                <a:ea typeface="+mn-ea"/>
                <a:cs typeface="+mn-cs"/>
              </a:defRPr>
            </a:lvl9pPr>
          </a:lstStyle>
          <a:p>
            <a:pPr algn="l"/>
            <a:r>
              <a:rPr lang="ru-RU" sz="1600" dirty="0">
                <a:solidFill>
                  <a:schemeClr val="accent4">
                    <a:lumMod val="50000"/>
                  </a:schemeClr>
                </a:solidFill>
              </a:rPr>
              <a:t>2023, РГРТУ</a:t>
            </a:r>
          </a:p>
        </p:txBody>
      </p:sp>
      <p:sp>
        <p:nvSpPr>
          <p:cNvPr id="4" name="TextBox 3"/>
          <p:cNvSpPr txBox="1"/>
          <p:nvPr/>
        </p:nvSpPr>
        <p:spPr>
          <a:xfrm>
            <a:off x="502923" y="5237732"/>
            <a:ext cx="9471993" cy="584775"/>
          </a:xfrm>
          <a:prstGeom prst="rect">
            <a:avLst/>
          </a:prstGeom>
          <a:noFill/>
        </p:spPr>
        <p:txBody>
          <a:bodyPr wrap="square" rtlCol="0">
            <a:spAutoFit/>
          </a:bodyPr>
          <a:lstStyle/>
          <a:p>
            <a:pPr marL="6257" marR="2503" defTabSz="839876"/>
            <a:r>
              <a:rPr lang="ru-RU" sz="1600" b="1" spc="-5" dirty="0">
                <a:solidFill>
                  <a:schemeClr val="accent2">
                    <a:lumMod val="50000"/>
                  </a:schemeClr>
                </a:solidFill>
                <a:latin typeface="Lato Black"/>
                <a:ea typeface="+mj-ea"/>
                <a:cs typeface="Lato Black"/>
              </a:rPr>
              <a:t>Акселерационная программа: </a:t>
            </a:r>
          </a:p>
          <a:p>
            <a:pPr marL="6257" marR="2503" defTabSz="839876"/>
            <a:r>
              <a:rPr lang="ru-RU" sz="1600" b="1" spc="-5" dirty="0">
                <a:solidFill>
                  <a:schemeClr val="accent2">
                    <a:lumMod val="50000"/>
                  </a:schemeClr>
                </a:solidFill>
                <a:latin typeface="Lato Black"/>
                <a:ea typeface="+mj-ea"/>
                <a:cs typeface="Lato Black"/>
              </a:rPr>
              <a:t>Школа студенческого технологического предпринимательства «Мой </a:t>
            </a:r>
            <a:r>
              <a:rPr lang="ru-RU" sz="1600" b="1" spc="-5" dirty="0" err="1">
                <a:solidFill>
                  <a:schemeClr val="accent2">
                    <a:lumMod val="50000"/>
                  </a:schemeClr>
                </a:solidFill>
                <a:latin typeface="Lato Black"/>
                <a:ea typeface="+mj-ea"/>
                <a:cs typeface="Lato Black"/>
              </a:rPr>
              <a:t>стартап</a:t>
            </a:r>
            <a:r>
              <a:rPr lang="ru-RU" sz="1600" b="1" spc="-5" dirty="0">
                <a:solidFill>
                  <a:schemeClr val="accent2">
                    <a:lumMod val="50000"/>
                  </a:schemeClr>
                </a:solidFill>
                <a:latin typeface="Lato Black"/>
                <a:ea typeface="+mj-ea"/>
                <a:cs typeface="Lato Black"/>
              </a:rPr>
              <a:t>» </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4463" y="5845148"/>
            <a:ext cx="1661692" cy="950259"/>
          </a:xfrm>
          <a:prstGeom prst="rect">
            <a:avLst/>
          </a:prstGeom>
        </p:spPr>
      </p:pic>
      <p:grpSp>
        <p:nvGrpSpPr>
          <p:cNvPr id="12" name="Группа 11"/>
          <p:cNvGrpSpPr/>
          <p:nvPr/>
        </p:nvGrpSpPr>
        <p:grpSpPr>
          <a:xfrm>
            <a:off x="8229599" y="49163"/>
            <a:ext cx="1667433" cy="2521509"/>
            <a:chOff x="5699037" y="1158679"/>
            <a:chExt cx="4207116" cy="4540492"/>
          </a:xfrm>
        </p:grpSpPr>
        <p:grpSp>
          <p:nvGrpSpPr>
            <p:cNvPr id="13" name="object 10"/>
            <p:cNvGrpSpPr/>
            <p:nvPr/>
          </p:nvGrpSpPr>
          <p:grpSpPr>
            <a:xfrm>
              <a:off x="5699037" y="1158679"/>
              <a:ext cx="4207078" cy="3613531"/>
              <a:chOff x="11566123" y="1047087"/>
              <a:chExt cx="8538210" cy="7333615"/>
            </a:xfrm>
          </p:grpSpPr>
          <p:sp>
            <p:nvSpPr>
              <p:cNvPr id="15" name="object 11"/>
              <p:cNvSpPr/>
              <p:nvPr/>
            </p:nvSpPr>
            <p:spPr>
              <a:xfrm>
                <a:off x="12830283" y="1108417"/>
                <a:ext cx="7273925" cy="7272655"/>
              </a:xfrm>
              <a:custGeom>
                <a:avLst/>
                <a:gdLst/>
                <a:ahLst/>
                <a:cxnLst/>
                <a:rect l="l" t="t" r="r" b="b"/>
                <a:pathLst>
                  <a:path w="7273925" h="7272655">
                    <a:moveTo>
                      <a:pt x="7273809" y="0"/>
                    </a:moveTo>
                    <a:lnTo>
                      <a:pt x="5644561" y="0"/>
                    </a:lnTo>
                    <a:lnTo>
                      <a:pt x="5644561" y="2112050"/>
                    </a:lnTo>
                    <a:lnTo>
                      <a:pt x="2683876" y="2112050"/>
                    </a:lnTo>
                    <a:lnTo>
                      <a:pt x="2683876" y="3552080"/>
                    </a:lnTo>
                    <a:lnTo>
                      <a:pt x="12041" y="3552080"/>
                    </a:lnTo>
                    <a:lnTo>
                      <a:pt x="12041" y="5496115"/>
                    </a:lnTo>
                    <a:lnTo>
                      <a:pt x="0" y="5520125"/>
                    </a:lnTo>
                    <a:lnTo>
                      <a:pt x="2852373" y="5524093"/>
                    </a:lnTo>
                    <a:lnTo>
                      <a:pt x="2852373" y="7272155"/>
                    </a:lnTo>
                    <a:lnTo>
                      <a:pt x="7273809" y="7272155"/>
                    </a:lnTo>
                    <a:lnTo>
                      <a:pt x="7273809" y="0"/>
                    </a:lnTo>
                    <a:close/>
                  </a:path>
                </a:pathLst>
              </a:custGeom>
              <a:solidFill>
                <a:srgbClr val="457DA2"/>
              </a:solidFill>
            </p:spPr>
            <p:txBody>
              <a:bodyPr wrap="square" lIns="0" tIns="0" rIns="0" bIns="0" rtlCol="0"/>
              <a:lstStyle/>
              <a:p>
                <a:endParaRPr sz="887"/>
              </a:p>
            </p:txBody>
          </p:sp>
          <p:sp>
            <p:nvSpPr>
              <p:cNvPr id="16" name="object 12"/>
              <p:cNvSpPr/>
              <p:nvPr/>
            </p:nvSpPr>
            <p:spPr>
              <a:xfrm>
                <a:off x="11587065" y="1068029"/>
                <a:ext cx="6450330" cy="3185795"/>
              </a:xfrm>
              <a:custGeom>
                <a:avLst/>
                <a:gdLst/>
                <a:ahLst/>
                <a:cxnLst/>
                <a:rect l="l" t="t" r="r" b="b"/>
                <a:pathLst>
                  <a:path w="6450330" h="3185795">
                    <a:moveTo>
                      <a:pt x="6450002" y="1705937"/>
                    </a:moveTo>
                    <a:lnTo>
                      <a:pt x="3354002" y="1705937"/>
                    </a:lnTo>
                    <a:lnTo>
                      <a:pt x="3354002" y="3185295"/>
                    </a:lnTo>
                    <a:lnTo>
                      <a:pt x="0" y="3185295"/>
                    </a:lnTo>
                    <a:lnTo>
                      <a:pt x="0" y="990912"/>
                    </a:lnTo>
                    <a:lnTo>
                      <a:pt x="5136545" y="990912"/>
                    </a:lnTo>
                    <a:lnTo>
                      <a:pt x="5136545" y="0"/>
                    </a:lnTo>
                    <a:lnTo>
                      <a:pt x="6445112" y="0"/>
                    </a:lnTo>
                    <a:lnTo>
                      <a:pt x="6450002" y="1705937"/>
                    </a:lnTo>
                    <a:close/>
                  </a:path>
                </a:pathLst>
              </a:custGeom>
              <a:ln w="41883">
                <a:solidFill>
                  <a:srgbClr val="000000"/>
                </a:solidFill>
              </a:ln>
            </p:spPr>
            <p:txBody>
              <a:bodyPr wrap="square" lIns="0" tIns="0" rIns="0" bIns="0" rtlCol="0"/>
              <a:lstStyle/>
              <a:p>
                <a:endParaRPr sz="887"/>
              </a:p>
            </p:txBody>
          </p:sp>
        </p:grpSp>
        <p:sp>
          <p:nvSpPr>
            <p:cNvPr id="14" name="object 13"/>
            <p:cNvSpPr/>
            <p:nvPr/>
          </p:nvSpPr>
          <p:spPr>
            <a:xfrm>
              <a:off x="8208116" y="4991108"/>
              <a:ext cx="1698037" cy="708063"/>
            </a:xfrm>
            <a:custGeom>
              <a:avLst/>
              <a:gdLst/>
              <a:ahLst/>
              <a:cxnLst/>
              <a:rect l="l" t="t" r="r" b="b"/>
              <a:pathLst>
                <a:path w="3446144" h="1437004">
                  <a:moveTo>
                    <a:pt x="3445832" y="0"/>
                  </a:moveTo>
                  <a:lnTo>
                    <a:pt x="0" y="0"/>
                  </a:lnTo>
                  <a:lnTo>
                    <a:pt x="0" y="1436511"/>
                  </a:lnTo>
                  <a:lnTo>
                    <a:pt x="3445832" y="1436511"/>
                  </a:lnTo>
                  <a:lnTo>
                    <a:pt x="3445832" y="0"/>
                  </a:lnTo>
                  <a:close/>
                </a:path>
              </a:pathLst>
            </a:custGeom>
            <a:solidFill>
              <a:srgbClr val="E93B47"/>
            </a:solidFill>
          </p:spPr>
          <p:txBody>
            <a:bodyPr wrap="square" lIns="0" tIns="0" rIns="0" bIns="0" rtlCol="0"/>
            <a:lstStyle/>
            <a:p>
              <a:endParaRPr sz="887"/>
            </a:p>
          </p:txBody>
        </p:sp>
      </p:grpSp>
      <p:cxnSp>
        <p:nvCxnSpPr>
          <p:cNvPr id="20" name="Прямая соединительная линия 19"/>
          <p:cNvCxnSpPr/>
          <p:nvPr/>
        </p:nvCxnSpPr>
        <p:spPr>
          <a:xfrm>
            <a:off x="640567" y="-2313599"/>
            <a:ext cx="1677716"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434007" y="4524973"/>
            <a:ext cx="9609826" cy="712759"/>
          </a:xfrm>
          <a:prstGeom prst="rect">
            <a:avLst/>
          </a:prstGeom>
        </p:spPr>
        <p:txBody>
          <a:bodyPr wrap="square">
            <a:spAutoFit/>
          </a:bodyPr>
          <a:lstStyle/>
          <a:p>
            <a:pPr marL="39108" marR="18146">
              <a:lnSpc>
                <a:spcPct val="111800"/>
              </a:lnSpc>
              <a:spcBef>
                <a:spcPts val="628"/>
              </a:spcBef>
            </a:pPr>
            <a:r>
              <a:rPr lang="ru-RU" spc="-2" dirty="0">
                <a:solidFill>
                  <a:schemeClr val="accent2">
                    <a:lumMod val="50000"/>
                  </a:schemeClr>
                </a:solidFill>
                <a:latin typeface="Lato"/>
                <a:cs typeface="Lato"/>
              </a:rPr>
              <a:t>Рынок НТИ: «ТЕХНЕТ»</a:t>
            </a:r>
            <a:br>
              <a:rPr lang="ru-RU" spc="-2" dirty="0">
                <a:solidFill>
                  <a:schemeClr val="accent2">
                    <a:lumMod val="50000"/>
                  </a:schemeClr>
                </a:solidFill>
                <a:latin typeface="Lato"/>
                <a:cs typeface="Lato"/>
              </a:rPr>
            </a:br>
            <a:r>
              <a:rPr lang="ru-RU" spc="-2" dirty="0">
                <a:solidFill>
                  <a:schemeClr val="accent2">
                    <a:lumMod val="50000"/>
                  </a:schemeClr>
                </a:solidFill>
                <a:latin typeface="Lato"/>
                <a:cs typeface="Lato"/>
              </a:rPr>
              <a:t>Сквозная технология: «Технологии машинного обучения и когнитивные технологии»</a:t>
            </a:r>
          </a:p>
        </p:txBody>
      </p:sp>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296" y="29364"/>
            <a:ext cx="2538026" cy="1087323"/>
          </a:xfrm>
          <a:prstGeom prst="rect">
            <a:avLst/>
          </a:prstGeom>
        </p:spPr>
      </p:pic>
    </p:spTree>
    <p:extLst>
      <p:ext uri="{BB962C8B-B14F-4D97-AF65-F5344CB8AC3E}">
        <p14:creationId xmlns:p14="http://schemas.microsoft.com/office/powerpoint/2010/main" val="3272538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381000" y="754417"/>
            <a:ext cx="914400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pic>
        <p:nvPicPr>
          <p:cNvPr id="8" name="Shape 185" descr="C:\Users\pankratov.in\YandexDisk\!NTI\DOCS\ProjectPresentation\icons\PNG\256\19.png"/>
          <p:cNvPicPr preferRelativeResize="0"/>
          <p:nvPr/>
        </p:nvPicPr>
        <p:blipFill rotWithShape="1">
          <a:blip r:embed="rId2">
            <a:alphaModFix/>
          </a:blip>
          <a:srcRect/>
          <a:stretch/>
        </p:blipFill>
        <p:spPr>
          <a:xfrm>
            <a:off x="478217" y="840843"/>
            <a:ext cx="430058" cy="411474"/>
          </a:xfrm>
          <a:prstGeom prst="rect">
            <a:avLst/>
          </a:prstGeom>
          <a:noFill/>
          <a:ln>
            <a:noFill/>
          </a:ln>
        </p:spPr>
      </p:pic>
      <p:sp>
        <p:nvSpPr>
          <p:cNvPr id="9" name="TextBox 8"/>
          <p:cNvSpPr txBox="1"/>
          <p:nvPr/>
        </p:nvSpPr>
        <p:spPr>
          <a:xfrm>
            <a:off x="974720" y="860130"/>
            <a:ext cx="1676293" cy="369332"/>
          </a:xfrm>
          <a:prstGeom prst="rect">
            <a:avLst/>
          </a:prstGeom>
          <a:noFill/>
        </p:spPr>
        <p:txBody>
          <a:bodyPr wrap="none" rtlCol="0">
            <a:spAutoFit/>
          </a:bodyPr>
          <a:lstStyle/>
          <a:p>
            <a:r>
              <a:rPr lang="ru-RU" b="1" dirty="0"/>
              <a:t>ЦЕЛЬ ПРОЕКТА</a:t>
            </a:r>
          </a:p>
        </p:txBody>
      </p:sp>
      <p:sp>
        <p:nvSpPr>
          <p:cNvPr id="20" name="TextBox 19"/>
          <p:cNvSpPr txBox="1"/>
          <p:nvPr/>
        </p:nvSpPr>
        <p:spPr>
          <a:xfrm>
            <a:off x="1155874" y="2382995"/>
            <a:ext cx="2370970" cy="369332"/>
          </a:xfrm>
          <a:prstGeom prst="rect">
            <a:avLst/>
          </a:prstGeom>
          <a:noFill/>
        </p:spPr>
        <p:txBody>
          <a:bodyPr wrap="none" rtlCol="0">
            <a:spAutoFit/>
          </a:bodyPr>
          <a:lstStyle/>
          <a:p>
            <a:r>
              <a:rPr lang="ru-RU" b="1" dirty="0"/>
              <a:t>РЕЗУЛЬТАТЫ ПРОЕКТА</a:t>
            </a:r>
          </a:p>
        </p:txBody>
      </p:sp>
      <p:cxnSp>
        <p:nvCxnSpPr>
          <p:cNvPr id="22" name="Прямая соединительная линия 21"/>
          <p:cNvCxnSpPr/>
          <p:nvPr/>
        </p:nvCxnSpPr>
        <p:spPr>
          <a:xfrm flipH="1">
            <a:off x="375349" y="5229200"/>
            <a:ext cx="9149651"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pic>
        <p:nvPicPr>
          <p:cNvPr id="27" name="Shape 186" descr="C:\Users\pankratov.in\YandexDisk\!NTI\DOCS\ProjectPresentation\icons\PNG\256\246.png"/>
          <p:cNvPicPr preferRelativeResize="0"/>
          <p:nvPr/>
        </p:nvPicPr>
        <p:blipFill rotWithShape="1">
          <a:blip r:embed="rId3">
            <a:alphaModFix/>
          </a:blip>
          <a:srcRect/>
          <a:stretch/>
        </p:blipFill>
        <p:spPr>
          <a:xfrm>
            <a:off x="583655" y="5300038"/>
            <a:ext cx="649242" cy="649242"/>
          </a:xfrm>
          <a:prstGeom prst="rect">
            <a:avLst/>
          </a:prstGeom>
          <a:noFill/>
          <a:ln>
            <a:noFill/>
          </a:ln>
        </p:spPr>
      </p:pic>
      <p:sp>
        <p:nvSpPr>
          <p:cNvPr id="28" name="Shape 180"/>
          <p:cNvSpPr/>
          <p:nvPr/>
        </p:nvSpPr>
        <p:spPr>
          <a:xfrm>
            <a:off x="1422797" y="5388687"/>
            <a:ext cx="4613909" cy="290208"/>
          </a:xfrm>
          <a:prstGeom prst="rect">
            <a:avLst/>
          </a:prstGeom>
          <a:noFill/>
        </p:spPr>
        <p:txBody>
          <a:bodyPr wrap="square" rtlCol="0">
            <a:spAutoFit/>
          </a:bodyPr>
          <a:lstStyle/>
          <a:p>
            <a:r>
              <a:rPr lang="ru-RU" sz="1286" dirty="0">
                <a:sym typeface="Calibri"/>
              </a:rPr>
              <a:t>Общая стоимость проекта (тыс. рублей)</a:t>
            </a:r>
            <a:endParaRPr sz="1286" dirty="0"/>
          </a:p>
        </p:txBody>
      </p:sp>
      <p:sp>
        <p:nvSpPr>
          <p:cNvPr id="29" name="Shape 189"/>
          <p:cNvSpPr/>
          <p:nvPr/>
        </p:nvSpPr>
        <p:spPr>
          <a:xfrm>
            <a:off x="5261606" y="5400217"/>
            <a:ext cx="1134336" cy="312725"/>
          </a:xfrm>
          <a:prstGeom prst="rect">
            <a:avLst/>
          </a:prstGeom>
          <a:noFill/>
          <a:ln>
            <a:noFill/>
          </a:ln>
        </p:spPr>
        <p:txBody>
          <a:bodyPr spcFirstLastPara="1" wrap="square" lIns="65304" tIns="32643" rIns="65304" bIns="32643" anchor="t" anchorCtr="0">
            <a:noAutofit/>
          </a:bodyPr>
          <a:lstStyle/>
          <a:p>
            <a:pPr algn="ctr"/>
            <a:r>
              <a:rPr lang="ru-RU" sz="1286" b="1" dirty="0">
                <a:solidFill>
                  <a:schemeClr val="dk1"/>
                </a:solidFill>
                <a:latin typeface="Calibri"/>
                <a:ea typeface="Calibri"/>
                <a:cs typeface="Calibri"/>
                <a:sym typeface="Calibri"/>
              </a:rPr>
              <a:t>530 000</a:t>
            </a:r>
            <a:endParaRPr sz="1286" b="1" dirty="0">
              <a:solidFill>
                <a:schemeClr val="dk1"/>
              </a:solidFill>
              <a:latin typeface="Calibri"/>
              <a:ea typeface="Calibri"/>
              <a:cs typeface="Calibri"/>
              <a:sym typeface="Calibri"/>
            </a:endParaRPr>
          </a:p>
        </p:txBody>
      </p:sp>
      <p:sp>
        <p:nvSpPr>
          <p:cNvPr id="30" name="Shape 187"/>
          <p:cNvSpPr/>
          <p:nvPr/>
        </p:nvSpPr>
        <p:spPr>
          <a:xfrm>
            <a:off x="1605364" y="5980340"/>
            <a:ext cx="1598871" cy="439681"/>
          </a:xfrm>
          <a:prstGeom prst="rect">
            <a:avLst/>
          </a:prstGeom>
          <a:noFill/>
          <a:ln>
            <a:noFill/>
          </a:ln>
        </p:spPr>
        <p:txBody>
          <a:bodyPr spcFirstLastPara="1" wrap="square" lIns="65304" tIns="32643" rIns="65304" bIns="32643" anchor="t" anchorCtr="0">
            <a:noAutofit/>
          </a:bodyPr>
          <a:lstStyle/>
          <a:p>
            <a:pPr algn="ctr"/>
            <a:r>
              <a:rPr lang="ru-RU" sz="1143" b="1" dirty="0">
                <a:solidFill>
                  <a:schemeClr val="tx1">
                    <a:lumMod val="75000"/>
                    <a:lumOff val="25000"/>
                  </a:schemeClr>
                </a:solidFill>
                <a:latin typeface="Calibri"/>
                <a:ea typeface="Calibri"/>
                <a:cs typeface="Calibri"/>
                <a:sym typeface="Calibri"/>
              </a:rPr>
              <a:t>Собственные средства</a:t>
            </a:r>
            <a:br>
              <a:rPr lang="ru-RU" sz="1143" b="1" dirty="0">
                <a:solidFill>
                  <a:schemeClr val="tx1">
                    <a:lumMod val="75000"/>
                    <a:lumOff val="25000"/>
                  </a:schemeClr>
                </a:solidFill>
                <a:latin typeface="Calibri"/>
                <a:ea typeface="Calibri"/>
                <a:cs typeface="Calibri"/>
                <a:sym typeface="Calibri"/>
              </a:rPr>
            </a:br>
            <a:r>
              <a:rPr lang="ru-RU" sz="1143" b="1" dirty="0">
                <a:solidFill>
                  <a:schemeClr val="tx1">
                    <a:lumMod val="75000"/>
                    <a:lumOff val="25000"/>
                  </a:schemeClr>
                </a:solidFill>
                <a:latin typeface="Calibri"/>
                <a:ea typeface="Calibri"/>
                <a:cs typeface="Calibri"/>
                <a:sym typeface="Calibri"/>
              </a:rPr>
              <a:t>100 000</a:t>
            </a:r>
            <a:endParaRPr sz="1143" b="1" dirty="0">
              <a:solidFill>
                <a:schemeClr val="tx1">
                  <a:lumMod val="75000"/>
                  <a:lumOff val="25000"/>
                </a:schemeClr>
              </a:solidFill>
              <a:latin typeface="Calibri"/>
              <a:ea typeface="Calibri"/>
              <a:cs typeface="Calibri"/>
              <a:sym typeface="Calibri"/>
            </a:endParaRPr>
          </a:p>
        </p:txBody>
      </p:sp>
      <p:sp>
        <p:nvSpPr>
          <p:cNvPr id="31" name="Shape 190"/>
          <p:cNvSpPr/>
          <p:nvPr/>
        </p:nvSpPr>
        <p:spPr>
          <a:xfrm>
            <a:off x="4027183" y="5980742"/>
            <a:ext cx="1827836" cy="439714"/>
          </a:xfrm>
          <a:prstGeom prst="rect">
            <a:avLst/>
          </a:prstGeom>
          <a:noFill/>
          <a:ln>
            <a:noFill/>
          </a:ln>
        </p:spPr>
        <p:txBody>
          <a:bodyPr spcFirstLastPara="1" wrap="square" lIns="65304" tIns="32643" rIns="65304" bIns="32643" anchor="t" anchorCtr="0">
            <a:noAutofit/>
          </a:bodyPr>
          <a:lstStyle/>
          <a:p>
            <a:pPr algn="ctr"/>
            <a:r>
              <a:rPr lang="ru-RU" sz="1143" b="1" dirty="0">
                <a:solidFill>
                  <a:schemeClr val="accent5">
                    <a:lumMod val="75000"/>
                  </a:schemeClr>
                </a:solidFill>
                <a:latin typeface="Calibri"/>
                <a:ea typeface="Calibri"/>
                <a:cs typeface="Calibri"/>
                <a:sym typeface="Calibri"/>
              </a:rPr>
              <a:t>Привлекаемые средства</a:t>
            </a:r>
            <a:br>
              <a:rPr lang="ru-RU" sz="1143" b="1" dirty="0">
                <a:solidFill>
                  <a:schemeClr val="accent5">
                    <a:lumMod val="75000"/>
                  </a:schemeClr>
                </a:solidFill>
                <a:latin typeface="Calibri"/>
                <a:ea typeface="Calibri"/>
                <a:cs typeface="Calibri"/>
                <a:sym typeface="Calibri"/>
              </a:rPr>
            </a:br>
            <a:r>
              <a:rPr lang="ru-RU" sz="1143" b="1" dirty="0">
                <a:solidFill>
                  <a:schemeClr val="accent5">
                    <a:lumMod val="75000"/>
                  </a:schemeClr>
                </a:solidFill>
                <a:latin typeface="Calibri"/>
                <a:ea typeface="Calibri"/>
                <a:cs typeface="Calibri"/>
                <a:sym typeface="Calibri"/>
              </a:rPr>
              <a:t>430 000</a:t>
            </a:r>
            <a:endParaRPr sz="1143" b="1" dirty="0">
              <a:solidFill>
                <a:schemeClr val="accent5">
                  <a:lumMod val="75000"/>
                </a:schemeClr>
              </a:solidFill>
              <a:latin typeface="Calibri"/>
              <a:ea typeface="Calibri"/>
              <a:cs typeface="Calibri"/>
              <a:sym typeface="Calibri"/>
            </a:endParaRPr>
          </a:p>
        </p:txBody>
      </p:sp>
      <p:graphicFrame>
        <p:nvGraphicFramePr>
          <p:cNvPr id="32" name="Диаграмма 31"/>
          <p:cNvGraphicFramePr/>
          <p:nvPr>
            <p:extLst>
              <p:ext uri="{D42A27DB-BD31-4B8C-83A1-F6EECF244321}">
                <p14:modId xmlns:p14="http://schemas.microsoft.com/office/powerpoint/2010/main" val="1305041698"/>
              </p:ext>
            </p:extLst>
          </p:nvPr>
        </p:nvGraphicFramePr>
        <p:xfrm>
          <a:off x="3170395" y="5753834"/>
          <a:ext cx="965142" cy="915526"/>
        </p:xfrm>
        <a:graphic>
          <a:graphicData uri="http://schemas.openxmlformats.org/drawingml/2006/chart">
            <c:chart xmlns:c="http://schemas.openxmlformats.org/drawingml/2006/chart" xmlns:r="http://schemas.openxmlformats.org/officeDocument/2006/relationships" r:id="rId4"/>
          </a:graphicData>
        </a:graphic>
      </p:graphicFrame>
      <p:sp>
        <p:nvSpPr>
          <p:cNvPr id="35" name="Shape 208"/>
          <p:cNvSpPr/>
          <p:nvPr/>
        </p:nvSpPr>
        <p:spPr>
          <a:xfrm>
            <a:off x="478217" y="1271022"/>
            <a:ext cx="4989126" cy="1719969"/>
          </a:xfrm>
          <a:prstGeom prst="rect">
            <a:avLst/>
          </a:prstGeom>
          <a:noFill/>
          <a:ln>
            <a:noFill/>
          </a:ln>
        </p:spPr>
        <p:txBody>
          <a:bodyPr spcFirstLastPara="1" wrap="square" lIns="65304" tIns="32643" rIns="65304" bIns="32643" anchor="t" anchorCtr="0">
            <a:noAutofit/>
          </a:bodyPr>
          <a:lstStyle/>
          <a:p>
            <a:pPr lvl="0"/>
            <a:r>
              <a:rPr lang="ru-RU" dirty="0">
                <a:latin typeface="Calibri" panose="020F0502020204030204" pitchFamily="34" charset="0"/>
                <a:cs typeface="Calibri" panose="020F0502020204030204" pitchFamily="34" charset="0"/>
              </a:rPr>
              <a:t>Разработать макет программно-аппаратного комплекса для исследования качества поверхностей материалов.</a:t>
            </a:r>
          </a:p>
        </p:txBody>
      </p:sp>
      <p:sp>
        <p:nvSpPr>
          <p:cNvPr id="37" name="Shape 208"/>
          <p:cNvSpPr/>
          <p:nvPr/>
        </p:nvSpPr>
        <p:spPr>
          <a:xfrm>
            <a:off x="489314" y="2887614"/>
            <a:ext cx="4989126" cy="2140919"/>
          </a:xfrm>
          <a:prstGeom prst="rect">
            <a:avLst/>
          </a:prstGeom>
          <a:noFill/>
          <a:ln>
            <a:noFill/>
          </a:ln>
        </p:spPr>
        <p:txBody>
          <a:bodyPr spcFirstLastPara="1" wrap="square" lIns="65304" tIns="32643" rIns="65304" bIns="32643" anchor="t" anchorCtr="0">
            <a:noAutofit/>
          </a:bodyPr>
          <a:lstStyle/>
          <a:p>
            <a:pPr lvl="0"/>
            <a:r>
              <a:rPr lang="ru-RU" sz="1600" dirty="0"/>
              <a:t>1. Разработка алгоритма поиска и классификации дефектов поверхности твердотельных материалов;</a:t>
            </a:r>
            <a:br>
              <a:rPr lang="ru-RU" sz="1600" dirty="0"/>
            </a:br>
            <a:r>
              <a:rPr lang="ru-RU" sz="1600" dirty="0"/>
              <a:t>2. Тестирование алгоритма с использованием изображений поверхности материалов электроники с различными типами дефектов;</a:t>
            </a:r>
            <a:br>
              <a:rPr lang="ru-RU" sz="1600" dirty="0"/>
            </a:br>
            <a:r>
              <a:rPr lang="ru-RU" sz="1600" dirty="0"/>
              <a:t>3. Доработка алгоритма;</a:t>
            </a:r>
            <a:br>
              <a:rPr lang="ru-RU" sz="1600" dirty="0"/>
            </a:br>
            <a:r>
              <a:rPr lang="ru-RU" sz="1600" dirty="0"/>
              <a:t>4. Создание макета программно-аппаратного комплекса для контроля состояния поверхности</a:t>
            </a:r>
            <a:r>
              <a:rPr lang="ru-RU" sz="1200" dirty="0"/>
              <a:t>.</a:t>
            </a:r>
            <a:endParaRPr lang="ru-RU" sz="1100" dirty="0">
              <a:latin typeface="Calibri" panose="020F0502020204030204" pitchFamily="34" charset="0"/>
              <a:cs typeface="Calibri" panose="020F0502020204030204" pitchFamily="34" charset="0"/>
            </a:endParaRPr>
          </a:p>
        </p:txBody>
      </p:sp>
      <p:pic>
        <p:nvPicPr>
          <p:cNvPr id="39" name="Shape 177" descr="C:\Users\pankratov.in\YandexDisk\!NTI\DOCS\ProjectPresentation\icons\PNG\256\330.png"/>
          <p:cNvPicPr preferRelativeResize="0"/>
          <p:nvPr/>
        </p:nvPicPr>
        <p:blipFill rotWithShape="1">
          <a:blip r:embed="rId5">
            <a:alphaModFix/>
          </a:blip>
          <a:srcRect/>
          <a:stretch/>
        </p:blipFill>
        <p:spPr>
          <a:xfrm>
            <a:off x="481983" y="2387354"/>
            <a:ext cx="411831" cy="402970"/>
          </a:xfrm>
          <a:prstGeom prst="rect">
            <a:avLst/>
          </a:prstGeom>
          <a:noFill/>
          <a:ln>
            <a:noFill/>
          </a:ln>
        </p:spPr>
      </p:pic>
      <p:sp>
        <p:nvSpPr>
          <p:cNvPr id="45" name="TextBox 44"/>
          <p:cNvSpPr txBox="1"/>
          <p:nvPr/>
        </p:nvSpPr>
        <p:spPr>
          <a:xfrm>
            <a:off x="5695734" y="805852"/>
            <a:ext cx="1405449" cy="290208"/>
          </a:xfrm>
          <a:prstGeom prst="rect">
            <a:avLst/>
          </a:prstGeom>
          <a:noFill/>
        </p:spPr>
        <p:txBody>
          <a:bodyPr wrap="none" rtlCol="0">
            <a:spAutoFit/>
          </a:bodyPr>
          <a:lstStyle/>
          <a:p>
            <a:r>
              <a:rPr lang="ru-RU" sz="1286" dirty="0"/>
              <a:t>Команда проекта</a:t>
            </a:r>
          </a:p>
        </p:txBody>
      </p:sp>
      <p:sp>
        <p:nvSpPr>
          <p:cNvPr id="46" name="Shape 275"/>
          <p:cNvSpPr/>
          <p:nvPr/>
        </p:nvSpPr>
        <p:spPr>
          <a:xfrm>
            <a:off x="5961665" y="1922936"/>
            <a:ext cx="1562335" cy="373729"/>
          </a:xfrm>
          <a:prstGeom prst="rect">
            <a:avLst/>
          </a:prstGeom>
          <a:noFill/>
          <a:ln>
            <a:noFill/>
          </a:ln>
        </p:spPr>
        <p:txBody>
          <a:bodyPr spcFirstLastPara="1" wrap="square" lIns="65304" tIns="32643" rIns="65304" bIns="32643" anchor="t" anchorCtr="0">
            <a:noAutofit/>
          </a:bodyPr>
          <a:lstStyle/>
          <a:p>
            <a:r>
              <a:rPr lang="ru-RU" sz="1000" b="1" dirty="0">
                <a:solidFill>
                  <a:srgbClr val="003462"/>
                </a:solidFill>
                <a:ea typeface="Calibri"/>
                <a:cs typeface="Calibri"/>
                <a:sym typeface="Calibri"/>
              </a:rPr>
              <a:t>Маргарита Назарова</a:t>
            </a:r>
            <a:br>
              <a:rPr lang="ru-RU" sz="1000" b="1" dirty="0">
                <a:solidFill>
                  <a:srgbClr val="003462"/>
                </a:solidFill>
                <a:latin typeface="Calibri"/>
                <a:ea typeface="Calibri"/>
                <a:cs typeface="Calibri"/>
                <a:sym typeface="Calibri"/>
              </a:rPr>
            </a:br>
            <a:r>
              <a:rPr lang="ru-RU" sz="929" dirty="0">
                <a:latin typeface="Calibri"/>
                <a:ea typeface="Calibri"/>
                <a:cs typeface="Calibri"/>
                <a:sym typeface="Calibri"/>
              </a:rPr>
              <a:t>экономист</a:t>
            </a:r>
            <a:endParaRPr sz="929" dirty="0">
              <a:latin typeface="Calibri"/>
              <a:ea typeface="Calibri"/>
              <a:cs typeface="Calibri"/>
            </a:endParaRPr>
          </a:p>
        </p:txBody>
      </p:sp>
      <p:sp>
        <p:nvSpPr>
          <p:cNvPr id="48" name="Shape 275"/>
          <p:cNvSpPr/>
          <p:nvPr/>
        </p:nvSpPr>
        <p:spPr>
          <a:xfrm>
            <a:off x="5904521" y="1078112"/>
            <a:ext cx="1585940" cy="373729"/>
          </a:xfrm>
          <a:prstGeom prst="rect">
            <a:avLst/>
          </a:prstGeom>
          <a:noFill/>
          <a:ln>
            <a:noFill/>
          </a:ln>
        </p:spPr>
        <p:txBody>
          <a:bodyPr spcFirstLastPara="1" wrap="square" lIns="65304" tIns="32643" rIns="65304" bIns="32643" anchor="t" anchorCtr="0">
            <a:noAutofit/>
          </a:bodyPr>
          <a:lstStyle/>
          <a:p>
            <a:pPr lvl="0"/>
            <a:r>
              <a:rPr lang="ru-RU" sz="1200" b="1" dirty="0">
                <a:solidFill>
                  <a:srgbClr val="003462"/>
                </a:solidFill>
                <a:sym typeface="Calibri"/>
              </a:rPr>
              <a:t>Антонова Светлана</a:t>
            </a:r>
            <a:endParaRPr sz="1200" dirty="0"/>
          </a:p>
        </p:txBody>
      </p:sp>
      <p:sp>
        <p:nvSpPr>
          <p:cNvPr id="50" name="Shape 275"/>
          <p:cNvSpPr/>
          <p:nvPr/>
        </p:nvSpPr>
        <p:spPr>
          <a:xfrm>
            <a:off x="5961666" y="1549838"/>
            <a:ext cx="1585940" cy="373729"/>
          </a:xfrm>
          <a:prstGeom prst="rect">
            <a:avLst/>
          </a:prstGeom>
          <a:noFill/>
          <a:ln>
            <a:noFill/>
          </a:ln>
        </p:spPr>
        <p:txBody>
          <a:bodyPr spcFirstLastPara="1" wrap="square" lIns="65304" tIns="32643" rIns="65304" bIns="32643" anchor="t" anchorCtr="0">
            <a:noAutofit/>
          </a:bodyPr>
          <a:lstStyle/>
          <a:p>
            <a:r>
              <a:rPr lang="ru-RU" sz="1000" b="1" dirty="0">
                <a:solidFill>
                  <a:srgbClr val="003462"/>
                </a:solidFill>
                <a:ea typeface="Calibri"/>
                <a:cs typeface="Calibri"/>
                <a:sym typeface="Calibri"/>
              </a:rPr>
              <a:t>Ирина </a:t>
            </a:r>
            <a:r>
              <a:rPr lang="ru-RU" sz="1000" b="1" dirty="0" err="1">
                <a:solidFill>
                  <a:srgbClr val="003462"/>
                </a:solidFill>
                <a:ea typeface="Calibri"/>
                <a:cs typeface="Calibri"/>
                <a:sym typeface="Calibri"/>
              </a:rPr>
              <a:t>Трубак</a:t>
            </a:r>
            <a:br>
              <a:rPr lang="ru-RU" sz="1000" b="1" dirty="0">
                <a:solidFill>
                  <a:srgbClr val="003462"/>
                </a:solidFill>
                <a:latin typeface="Calibri"/>
                <a:ea typeface="Calibri"/>
                <a:cs typeface="Calibri"/>
                <a:sym typeface="Calibri"/>
              </a:rPr>
            </a:br>
            <a:r>
              <a:rPr lang="ru-RU" sz="929" dirty="0">
                <a:latin typeface="Calibri"/>
                <a:ea typeface="Calibri"/>
                <a:cs typeface="Calibri"/>
                <a:sym typeface="Calibri"/>
              </a:rPr>
              <a:t>экономист</a:t>
            </a:r>
            <a:endParaRPr sz="929" dirty="0">
              <a:latin typeface="Calibri"/>
              <a:ea typeface="Calibri"/>
              <a:cs typeface="Calibri"/>
            </a:endParaRPr>
          </a:p>
        </p:txBody>
      </p:sp>
      <p:sp>
        <p:nvSpPr>
          <p:cNvPr id="54" name="Rounded Rectangle 2099"/>
          <p:cNvSpPr/>
          <p:nvPr/>
        </p:nvSpPr>
        <p:spPr>
          <a:xfrm>
            <a:off x="5965866" y="1271766"/>
            <a:ext cx="1197820" cy="226960"/>
          </a:xfrm>
          <a:prstGeom prst="roundRect">
            <a:avLst>
              <a:gd name="adj" fmla="val 25436"/>
            </a:avLst>
          </a:prstGeom>
          <a:solidFill>
            <a:srgbClr val="D1E2EB">
              <a:alpha val="70980"/>
            </a:srgbClr>
          </a:solidFill>
          <a:ln w="6350">
            <a:solidFill>
              <a:schemeClr val="accent2">
                <a:lumMod val="75000"/>
              </a:schemeClr>
            </a:solidFill>
          </a:ln>
        </p:spPr>
        <p:txBody>
          <a:bodyPr wrap="square" lIns="0" tIns="25712" rIns="0" bIns="25712" anchor="ctr">
            <a:spAutoFit/>
          </a:bodyPr>
          <a:lstStyle/>
          <a:p>
            <a:pPr lvl="0" algn="ctr"/>
            <a:r>
              <a:rPr lang="ru-RU" sz="929" dirty="0">
                <a:latin typeface="Calibri"/>
                <a:ea typeface="Calibri"/>
                <a:cs typeface="Calibri"/>
              </a:rPr>
              <a:t>Руководитель проекта</a:t>
            </a:r>
          </a:p>
        </p:txBody>
      </p:sp>
      <p:sp>
        <p:nvSpPr>
          <p:cNvPr id="63" name="Shape 179"/>
          <p:cNvSpPr/>
          <p:nvPr/>
        </p:nvSpPr>
        <p:spPr>
          <a:xfrm>
            <a:off x="6852218" y="3284428"/>
            <a:ext cx="2672782" cy="1047857"/>
          </a:xfrm>
          <a:prstGeom prst="rect">
            <a:avLst/>
          </a:prstGeom>
          <a:noFill/>
          <a:ln>
            <a:noFill/>
          </a:ln>
        </p:spPr>
        <p:txBody>
          <a:bodyPr spcFirstLastPara="1" wrap="square" lIns="65304" tIns="32643" rIns="65304" bIns="32643" anchor="t" anchorCtr="0">
            <a:noAutofit/>
          </a:bodyPr>
          <a:lstStyle/>
          <a:p>
            <a:br>
              <a:rPr lang="ru-RU" sz="1600" b="1" dirty="0">
                <a:solidFill>
                  <a:schemeClr val="dk2"/>
                </a:solidFill>
                <a:latin typeface="Calibri"/>
                <a:ea typeface="Calibri"/>
                <a:cs typeface="Calibri"/>
                <a:sym typeface="Calibri"/>
              </a:rPr>
            </a:br>
            <a:r>
              <a:rPr lang="ru-RU" sz="1600" dirty="0">
                <a:latin typeface="Calibri" panose="020F0502020204030204" pitchFamily="34" charset="0"/>
                <a:cs typeface="Calibri" panose="020F0502020204030204" pitchFamily="34" charset="0"/>
                <a:sym typeface="Calibri"/>
              </a:rPr>
              <a:t>Этап 1. Пилот: 2023-2024</a:t>
            </a:r>
            <a:endParaRPr sz="1600" dirty="0">
              <a:latin typeface="Calibri" panose="020F0502020204030204" pitchFamily="34" charset="0"/>
              <a:cs typeface="Calibri" panose="020F0502020204030204" pitchFamily="34" charset="0"/>
            </a:endParaRPr>
          </a:p>
          <a:p>
            <a:pPr>
              <a:spcBef>
                <a:spcPts val="429"/>
              </a:spcBef>
            </a:pPr>
            <a:r>
              <a:rPr lang="ru-RU" sz="1600" dirty="0">
                <a:latin typeface="Calibri" panose="020F0502020204030204" pitchFamily="34" charset="0"/>
                <a:cs typeface="Calibri" panose="020F0502020204030204" pitchFamily="34" charset="0"/>
                <a:sym typeface="Calibri"/>
              </a:rPr>
              <a:t>Этап 2. Развитие: 2024</a:t>
            </a:r>
            <a:endParaRPr sz="1600" dirty="0">
              <a:latin typeface="Calibri" panose="020F0502020204030204" pitchFamily="34" charset="0"/>
              <a:cs typeface="Calibri" panose="020F0502020204030204" pitchFamily="34" charset="0"/>
            </a:endParaRPr>
          </a:p>
          <a:p>
            <a:pPr>
              <a:spcBef>
                <a:spcPts val="429"/>
              </a:spcBef>
            </a:pPr>
            <a:r>
              <a:rPr lang="ru-RU" sz="1600" dirty="0">
                <a:latin typeface="Calibri" panose="020F0502020204030204" pitchFamily="34" charset="0"/>
                <a:cs typeface="Calibri" panose="020F0502020204030204" pitchFamily="34" charset="0"/>
                <a:sym typeface="Calibri"/>
              </a:rPr>
              <a:t>Этап 3. Тираж: 2025</a:t>
            </a:r>
            <a:endParaRPr sz="1600" dirty="0">
              <a:latin typeface="Calibri" panose="020F0502020204030204" pitchFamily="34" charset="0"/>
              <a:cs typeface="Calibri" panose="020F0502020204030204" pitchFamily="34" charset="0"/>
            </a:endParaRPr>
          </a:p>
          <a:p>
            <a:endParaRPr sz="1071" dirty="0">
              <a:latin typeface="Calibri" panose="020F0502020204030204" pitchFamily="34" charset="0"/>
              <a:cs typeface="Calibri" panose="020F0502020204030204" pitchFamily="34" charset="0"/>
              <a:sym typeface="Calibri"/>
            </a:endParaRPr>
          </a:p>
        </p:txBody>
      </p:sp>
      <p:pic>
        <p:nvPicPr>
          <p:cNvPr id="64" name="Shape 191" descr="C:\Users\pankratov.in\YandexDisk\!NTI\DOCS\ProjectPresentation\icons\PNG\256\372.png"/>
          <p:cNvPicPr preferRelativeResize="0"/>
          <p:nvPr/>
        </p:nvPicPr>
        <p:blipFill rotWithShape="1">
          <a:blip r:embed="rId6">
            <a:alphaModFix/>
          </a:blip>
          <a:srcRect/>
          <a:stretch/>
        </p:blipFill>
        <p:spPr>
          <a:xfrm>
            <a:off x="6142008" y="3250810"/>
            <a:ext cx="633046" cy="627219"/>
          </a:xfrm>
          <a:prstGeom prst="rect">
            <a:avLst/>
          </a:prstGeom>
          <a:noFill/>
          <a:ln>
            <a:noFill/>
          </a:ln>
        </p:spPr>
      </p:pic>
      <p:grpSp>
        <p:nvGrpSpPr>
          <p:cNvPr id="66" name="Shape 203"/>
          <p:cNvGrpSpPr/>
          <p:nvPr/>
        </p:nvGrpSpPr>
        <p:grpSpPr>
          <a:xfrm>
            <a:off x="6395942" y="3171819"/>
            <a:ext cx="215490" cy="263809"/>
            <a:chOff x="8202534" y="1348519"/>
            <a:chExt cx="301686" cy="369332"/>
          </a:xfrm>
        </p:grpSpPr>
        <p:sp>
          <p:nvSpPr>
            <p:cNvPr id="67" name="Shape 204"/>
            <p:cNvSpPr/>
            <p:nvPr/>
          </p:nvSpPr>
          <p:spPr>
            <a:xfrm>
              <a:off x="8262938" y="1447963"/>
              <a:ext cx="173414" cy="173414"/>
            </a:xfrm>
            <a:prstGeom prst="roundRect">
              <a:avLst>
                <a:gd name="adj" fmla="val 50000"/>
              </a:avLst>
            </a:prstGeom>
            <a:solidFill>
              <a:srgbClr val="FFD05B"/>
            </a:solidFill>
            <a:ln>
              <a:noFill/>
            </a:ln>
          </p:spPr>
          <p:txBody>
            <a:bodyPr spcFirstLastPara="1" wrap="square" lIns="65304" tIns="32643" rIns="65304" bIns="32643" anchor="ctr" anchorCtr="0">
              <a:noAutofit/>
            </a:bodyPr>
            <a:lstStyle/>
            <a:p>
              <a:pPr algn="ctr"/>
              <a:endParaRPr sz="1286">
                <a:solidFill>
                  <a:schemeClr val="lt1"/>
                </a:solidFill>
                <a:latin typeface="Calibri"/>
                <a:ea typeface="Calibri"/>
                <a:cs typeface="Calibri"/>
                <a:sym typeface="Calibri"/>
              </a:endParaRPr>
            </a:p>
          </p:txBody>
        </p:sp>
        <p:sp>
          <p:nvSpPr>
            <p:cNvPr id="68" name="Shape 205"/>
            <p:cNvSpPr txBox="1"/>
            <p:nvPr/>
          </p:nvSpPr>
          <p:spPr>
            <a:xfrm>
              <a:off x="8202534" y="1348519"/>
              <a:ext cx="301686" cy="369332"/>
            </a:xfrm>
            <a:prstGeom prst="rect">
              <a:avLst/>
            </a:prstGeom>
            <a:noFill/>
            <a:ln>
              <a:noFill/>
            </a:ln>
          </p:spPr>
          <p:txBody>
            <a:bodyPr spcFirstLastPara="1" wrap="square" lIns="65304" tIns="32643" rIns="65304" bIns="32643" anchor="t" anchorCtr="0">
              <a:noAutofit/>
            </a:bodyPr>
            <a:lstStyle/>
            <a:p>
              <a:r>
                <a:rPr lang="ru-RU" sz="1286">
                  <a:solidFill>
                    <a:schemeClr val="dk1"/>
                  </a:solidFill>
                  <a:latin typeface="Calibri"/>
                  <a:ea typeface="Calibri"/>
                  <a:cs typeface="Calibri"/>
                  <a:sym typeface="Calibri"/>
                </a:rPr>
                <a:t>Р</a:t>
              </a:r>
              <a:endParaRPr sz="1286"/>
            </a:p>
          </p:txBody>
        </p:sp>
        <p:cxnSp>
          <p:nvCxnSpPr>
            <p:cNvPr id="69" name="Shape 206"/>
            <p:cNvCxnSpPr/>
            <p:nvPr/>
          </p:nvCxnSpPr>
          <p:spPr>
            <a:xfrm>
              <a:off x="8299637" y="1568905"/>
              <a:ext cx="89926" cy="0"/>
            </a:xfrm>
            <a:prstGeom prst="straightConnector1">
              <a:avLst/>
            </a:prstGeom>
            <a:noFill/>
            <a:ln w="9525" cap="rnd" cmpd="sng">
              <a:solidFill>
                <a:schemeClr val="dk1"/>
              </a:solidFill>
              <a:prstDash val="solid"/>
              <a:miter lim="800000"/>
              <a:headEnd type="none" w="sm" len="sm"/>
              <a:tailEnd type="none" w="sm" len="sm"/>
            </a:ln>
          </p:spPr>
        </p:cxnSp>
      </p:grpSp>
      <p:sp>
        <p:nvSpPr>
          <p:cNvPr id="70" name="Прямоугольник 69"/>
          <p:cNvSpPr/>
          <p:nvPr/>
        </p:nvSpPr>
        <p:spPr>
          <a:xfrm>
            <a:off x="6821313" y="3130125"/>
            <a:ext cx="1776448" cy="400110"/>
          </a:xfrm>
          <a:prstGeom prst="rect">
            <a:avLst/>
          </a:prstGeom>
          <a:noFill/>
        </p:spPr>
        <p:txBody>
          <a:bodyPr wrap="none" rtlCol="0">
            <a:spAutoFit/>
          </a:bodyPr>
          <a:lstStyle/>
          <a:p>
            <a:r>
              <a:rPr lang="ru-RU" sz="2000" dirty="0">
                <a:sym typeface="Calibri"/>
              </a:rPr>
              <a:t>Сроки проекта</a:t>
            </a:r>
            <a:endParaRPr lang="ru-RU" sz="2000" dirty="0"/>
          </a:p>
        </p:txBody>
      </p:sp>
      <p:cxnSp>
        <p:nvCxnSpPr>
          <p:cNvPr id="74" name="Прямая соединительная линия 73"/>
          <p:cNvCxnSpPr/>
          <p:nvPr/>
        </p:nvCxnSpPr>
        <p:spPr>
          <a:xfrm>
            <a:off x="5570211" y="754417"/>
            <a:ext cx="0" cy="447478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
        <p:nvSpPr>
          <p:cNvPr id="76" name="Shape 190"/>
          <p:cNvSpPr/>
          <p:nvPr/>
        </p:nvSpPr>
        <p:spPr>
          <a:xfrm>
            <a:off x="6497417" y="5938559"/>
            <a:ext cx="1670786" cy="439714"/>
          </a:xfrm>
          <a:prstGeom prst="rect">
            <a:avLst/>
          </a:prstGeom>
          <a:noFill/>
          <a:ln>
            <a:noFill/>
          </a:ln>
        </p:spPr>
        <p:txBody>
          <a:bodyPr spcFirstLastPara="1" wrap="square" lIns="65304" tIns="32643" rIns="65304" bIns="32643" anchor="t" anchorCtr="0">
            <a:noAutofit/>
          </a:bodyPr>
          <a:lstStyle/>
          <a:p>
            <a:pPr algn="ctr"/>
            <a:r>
              <a:rPr lang="ru-RU" sz="1143" dirty="0">
                <a:solidFill>
                  <a:schemeClr val="accent5">
                    <a:lumMod val="75000"/>
                  </a:schemeClr>
                </a:solidFill>
                <a:latin typeface="Calibri"/>
                <a:ea typeface="Calibri"/>
                <a:cs typeface="Calibri"/>
                <a:sym typeface="Calibri"/>
              </a:rPr>
              <a:t>Грант</a:t>
            </a:r>
            <a:br>
              <a:rPr lang="ru-RU" sz="1143" b="1" dirty="0">
                <a:solidFill>
                  <a:schemeClr val="accent5">
                    <a:lumMod val="75000"/>
                  </a:schemeClr>
                </a:solidFill>
                <a:latin typeface="Calibri"/>
                <a:ea typeface="Calibri"/>
                <a:cs typeface="Calibri"/>
                <a:sym typeface="Calibri"/>
              </a:rPr>
            </a:br>
            <a:r>
              <a:rPr lang="ru-RU" sz="1143" b="1" dirty="0">
                <a:solidFill>
                  <a:schemeClr val="accent5">
                    <a:lumMod val="75000"/>
                  </a:schemeClr>
                </a:solidFill>
                <a:latin typeface="Calibri"/>
                <a:ea typeface="Calibri"/>
                <a:cs typeface="Calibri"/>
                <a:sym typeface="Calibri"/>
              </a:rPr>
              <a:t>530 000</a:t>
            </a:r>
            <a:endParaRPr sz="1143" b="1" dirty="0">
              <a:solidFill>
                <a:schemeClr val="accent5">
                  <a:lumMod val="75000"/>
                </a:schemeClr>
              </a:solidFill>
              <a:latin typeface="Calibri"/>
              <a:ea typeface="Calibri"/>
              <a:cs typeface="Calibri"/>
              <a:sym typeface="Calibri"/>
            </a:endParaRPr>
          </a:p>
        </p:txBody>
      </p:sp>
      <p:cxnSp>
        <p:nvCxnSpPr>
          <p:cNvPr id="11" name="Прямая со стрелкой 10"/>
          <p:cNvCxnSpPr/>
          <p:nvPr/>
        </p:nvCxnSpPr>
        <p:spPr>
          <a:xfrm>
            <a:off x="5855019" y="6159261"/>
            <a:ext cx="756413" cy="172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a:off x="381000" y="2247707"/>
            <a:ext cx="5189211"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a:off x="5570211" y="2400022"/>
            <a:ext cx="396044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451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3220443" y="646930"/>
            <a:ext cx="5621631" cy="461665"/>
          </a:xfrm>
          <a:prstGeom prst="rect">
            <a:avLst/>
          </a:prstGeom>
          <a:noFill/>
        </p:spPr>
        <p:txBody>
          <a:bodyPr wrap="square" rtlCol="0">
            <a:spAutoFit/>
          </a:bodyPr>
          <a:lstStyle/>
          <a:p>
            <a:r>
              <a:rPr lang="ru-RU" sz="2400" b="1" dirty="0"/>
              <a:t>Актуальность проекта</a:t>
            </a:r>
          </a:p>
        </p:txBody>
      </p:sp>
      <p:cxnSp>
        <p:nvCxnSpPr>
          <p:cNvPr id="7" name="Прямая соединительная линия 6"/>
          <p:cNvCxnSpPr/>
          <p:nvPr/>
        </p:nvCxnSpPr>
        <p:spPr>
          <a:xfrm>
            <a:off x="381000" y="1151232"/>
            <a:ext cx="914400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61820" y="-17097"/>
            <a:ext cx="7224798" cy="334066"/>
          </a:xfrm>
          <a:prstGeom prst="rect">
            <a:avLst/>
          </a:prstGeom>
          <a:noFill/>
        </p:spPr>
        <p:txBody>
          <a:bodyPr wrap="none" rtlCol="0">
            <a:spAutoFit/>
          </a:bodyPr>
          <a:lstStyle/>
          <a:p>
            <a:r>
              <a:rPr lang="ru-RU" sz="1571" dirty="0"/>
              <a:t>Автоматизированный комплекс контроля состояния твердотельных поверхностей</a:t>
            </a:r>
          </a:p>
        </p:txBody>
      </p:sp>
      <p:sp>
        <p:nvSpPr>
          <p:cNvPr id="3" name="Прямоугольник 2"/>
          <p:cNvSpPr/>
          <p:nvPr/>
        </p:nvSpPr>
        <p:spPr>
          <a:xfrm>
            <a:off x="537685" y="1488135"/>
            <a:ext cx="4953000" cy="2031325"/>
          </a:xfrm>
          <a:prstGeom prst="rect">
            <a:avLst/>
          </a:prstGeom>
        </p:spPr>
        <p:txBody>
          <a:bodyPr>
            <a:spAutoFit/>
          </a:bodyPr>
          <a:lstStyle/>
          <a:p>
            <a:r>
              <a:rPr lang="ru-RU" b="1" dirty="0">
                <a:solidFill>
                  <a:schemeClr val="tx2">
                    <a:lumMod val="75000"/>
                  </a:schemeClr>
                </a:solidFill>
                <a:latin typeface="Arial" pitchFamily="34" charset="0"/>
                <a:cs typeface="Arial" pitchFamily="34" charset="0"/>
              </a:rPr>
              <a:t>Тенденции в науке, производстве:</a:t>
            </a:r>
          </a:p>
          <a:p>
            <a:r>
              <a:rPr lang="ru-RU" dirty="0">
                <a:latin typeface="Arial" pitchFamily="34" charset="0"/>
                <a:cs typeface="Arial" pitchFamily="34" charset="0"/>
              </a:rPr>
              <a:t>- увеличение объемов производства материалов</a:t>
            </a:r>
          </a:p>
          <a:p>
            <a:r>
              <a:rPr lang="ru-RU" dirty="0">
                <a:latin typeface="Arial" pitchFamily="34" charset="0"/>
                <a:cs typeface="Arial" pitchFamily="34" charset="0"/>
              </a:rPr>
              <a:t>со сложной структурой и поверхностью;</a:t>
            </a:r>
          </a:p>
          <a:p>
            <a:r>
              <a:rPr lang="ru-RU" dirty="0">
                <a:latin typeface="Arial" pitchFamily="34" charset="0"/>
                <a:cs typeface="Arial" pitchFamily="34" charset="0"/>
              </a:rPr>
              <a:t>- увеличение объемов производства исследовательского оборудования (оптические, зондовые микроскопы)</a:t>
            </a:r>
          </a:p>
        </p:txBody>
      </p:sp>
      <p:sp>
        <p:nvSpPr>
          <p:cNvPr id="5" name="Прямоугольник 4"/>
          <p:cNvSpPr/>
          <p:nvPr/>
        </p:nvSpPr>
        <p:spPr>
          <a:xfrm>
            <a:off x="5029919" y="1488135"/>
            <a:ext cx="4562655" cy="2031325"/>
          </a:xfrm>
          <a:prstGeom prst="rect">
            <a:avLst/>
          </a:prstGeom>
        </p:spPr>
        <p:txBody>
          <a:bodyPr wrap="square">
            <a:spAutoFit/>
          </a:bodyPr>
          <a:lstStyle/>
          <a:p>
            <a:r>
              <a:rPr lang="ru-RU" b="1" dirty="0">
                <a:solidFill>
                  <a:schemeClr val="tx2">
                    <a:lumMod val="75000"/>
                  </a:schemeClr>
                </a:solidFill>
                <a:latin typeface="Arial" pitchFamily="34" charset="0"/>
                <a:cs typeface="Arial" pitchFamily="34" charset="0"/>
              </a:rPr>
              <a:t>Проблемы:</a:t>
            </a:r>
          </a:p>
          <a:p>
            <a:r>
              <a:rPr lang="ru-RU" dirty="0">
                <a:latin typeface="Arial" pitchFamily="34" charset="0"/>
                <a:cs typeface="Arial" pitchFamily="34" charset="0"/>
              </a:rPr>
              <a:t>       не достаточно методик исследования состояния сложных поверхностей</a:t>
            </a:r>
          </a:p>
          <a:p>
            <a:r>
              <a:rPr lang="ru-RU" dirty="0">
                <a:latin typeface="Arial" pitchFamily="34" charset="0"/>
                <a:cs typeface="Arial" pitchFamily="34" charset="0"/>
              </a:rPr>
              <a:t>       на производственных линиях до сих пор сохраняется визуальный контроль состояния поверхности</a:t>
            </a:r>
          </a:p>
        </p:txBody>
      </p:sp>
      <p:sp>
        <p:nvSpPr>
          <p:cNvPr id="6" name="Прямоугольник 5"/>
          <p:cNvSpPr/>
          <p:nvPr/>
        </p:nvSpPr>
        <p:spPr>
          <a:xfrm>
            <a:off x="561436" y="4182644"/>
            <a:ext cx="7676790" cy="1477328"/>
          </a:xfrm>
          <a:prstGeom prst="rect">
            <a:avLst/>
          </a:prstGeom>
        </p:spPr>
        <p:txBody>
          <a:bodyPr wrap="square">
            <a:spAutoFit/>
          </a:bodyPr>
          <a:lstStyle/>
          <a:p>
            <a:r>
              <a:rPr lang="ru-RU" b="1" dirty="0">
                <a:solidFill>
                  <a:schemeClr val="tx2">
                    <a:lumMod val="75000"/>
                  </a:schemeClr>
                </a:solidFill>
                <a:latin typeface="Arial" pitchFamily="34" charset="0"/>
                <a:cs typeface="Arial" pitchFamily="34" charset="0"/>
              </a:rPr>
              <a:t>Решение:</a:t>
            </a:r>
          </a:p>
          <a:p>
            <a:r>
              <a:rPr lang="ru-RU" dirty="0">
                <a:latin typeface="Arial" pitchFamily="34" charset="0"/>
                <a:cs typeface="Arial" pitchFamily="34" charset="0"/>
              </a:rPr>
              <a:t>- Создание ПО для контроля состояния твердотельных </a:t>
            </a:r>
          </a:p>
          <a:p>
            <a:r>
              <a:rPr lang="ru-RU" dirty="0">
                <a:latin typeface="Arial" pitchFamily="34" charset="0"/>
                <a:cs typeface="Arial" pitchFamily="34" charset="0"/>
              </a:rPr>
              <a:t>поверхностей</a:t>
            </a:r>
          </a:p>
          <a:p>
            <a:r>
              <a:rPr lang="ru-RU" dirty="0">
                <a:latin typeface="Arial" pitchFamily="34" charset="0"/>
                <a:cs typeface="Arial" pitchFamily="34" charset="0"/>
              </a:rPr>
              <a:t>- Создание Автоматизированного комплекса контроля состояния </a:t>
            </a:r>
          </a:p>
          <a:p>
            <a:r>
              <a:rPr lang="ru-RU" dirty="0">
                <a:latin typeface="Arial" pitchFamily="34" charset="0"/>
                <a:cs typeface="Arial" pitchFamily="34" charset="0"/>
              </a:rPr>
              <a:t>твердотельных поверхностей</a:t>
            </a:r>
          </a:p>
        </p:txBody>
      </p:sp>
      <p:pic>
        <p:nvPicPr>
          <p:cNvPr id="11" name="Picture 3" descr="C:\Users\Дима\Downloads\3844432-magnifier-search-zoom_110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130645" y="1785550"/>
            <a:ext cx="360040" cy="3600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Дима\Downloads\eye_on_see_show_view_vision_watch_icon_1232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6894" y="2628754"/>
            <a:ext cx="407542" cy="407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004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3109739" y="316969"/>
            <a:ext cx="5768280" cy="400110"/>
          </a:xfrm>
          <a:prstGeom prst="rect">
            <a:avLst/>
          </a:prstGeom>
          <a:noFill/>
        </p:spPr>
        <p:txBody>
          <a:bodyPr wrap="square" rtlCol="0">
            <a:spAutoFit/>
          </a:bodyPr>
          <a:lstStyle/>
          <a:p>
            <a:r>
              <a:rPr lang="ru-RU" sz="2000" b="1" dirty="0">
                <a:solidFill>
                  <a:schemeClr val="tx2">
                    <a:lumMod val="75000"/>
                  </a:schemeClr>
                </a:solidFill>
                <a:latin typeface="Arial" pitchFamily="34" charset="0"/>
                <a:cs typeface="Arial" pitchFamily="34" charset="0"/>
              </a:rPr>
              <a:t>Конкурирующие решения</a:t>
            </a:r>
            <a:endParaRPr lang="ru-RU" b="1" dirty="0"/>
          </a:p>
        </p:txBody>
      </p:sp>
      <p:cxnSp>
        <p:nvCxnSpPr>
          <p:cNvPr id="7" name="Прямая соединительная линия 6"/>
          <p:cNvCxnSpPr/>
          <p:nvPr/>
        </p:nvCxnSpPr>
        <p:spPr>
          <a:xfrm>
            <a:off x="381000" y="754417"/>
            <a:ext cx="914400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graphicFrame>
        <p:nvGraphicFramePr>
          <p:cNvPr id="8" name="Таблица 7"/>
          <p:cNvGraphicFramePr>
            <a:graphicFrameLocks noGrp="1"/>
          </p:cNvGraphicFramePr>
          <p:nvPr>
            <p:extLst>
              <p:ext uri="{D42A27DB-BD31-4B8C-83A1-F6EECF244321}">
                <p14:modId xmlns:p14="http://schemas.microsoft.com/office/powerpoint/2010/main" val="165752524"/>
              </p:ext>
            </p:extLst>
          </p:nvPr>
        </p:nvGraphicFramePr>
        <p:xfrm>
          <a:off x="526733" y="924448"/>
          <a:ext cx="8420298" cy="3975356"/>
        </p:xfrm>
        <a:graphic>
          <a:graphicData uri="http://schemas.openxmlformats.org/drawingml/2006/table">
            <a:tbl>
              <a:tblPr firstRow="1" firstCol="1" bandRow="1">
                <a:tableStyleId>{EB9631B5-78F2-41C9-869B-9F39066F8104}</a:tableStyleId>
              </a:tblPr>
              <a:tblGrid>
                <a:gridCol w="1041687">
                  <a:extLst>
                    <a:ext uri="{9D8B030D-6E8A-4147-A177-3AD203B41FA5}">
                      <a16:colId xmlns:a16="http://schemas.microsoft.com/office/drawing/2014/main" val="20000"/>
                    </a:ext>
                  </a:extLst>
                </a:gridCol>
                <a:gridCol w="1736144">
                  <a:extLst>
                    <a:ext uri="{9D8B030D-6E8A-4147-A177-3AD203B41FA5}">
                      <a16:colId xmlns:a16="http://schemas.microsoft.com/office/drawing/2014/main" val="20001"/>
                    </a:ext>
                  </a:extLst>
                </a:gridCol>
                <a:gridCol w="1822951">
                  <a:extLst>
                    <a:ext uri="{9D8B030D-6E8A-4147-A177-3AD203B41FA5}">
                      <a16:colId xmlns:a16="http://schemas.microsoft.com/office/drawing/2014/main" val="20002"/>
                    </a:ext>
                  </a:extLst>
                </a:gridCol>
                <a:gridCol w="1736144">
                  <a:extLst>
                    <a:ext uri="{9D8B030D-6E8A-4147-A177-3AD203B41FA5}">
                      <a16:colId xmlns:a16="http://schemas.microsoft.com/office/drawing/2014/main" val="20003"/>
                    </a:ext>
                  </a:extLst>
                </a:gridCol>
                <a:gridCol w="2083372">
                  <a:extLst>
                    <a:ext uri="{9D8B030D-6E8A-4147-A177-3AD203B41FA5}">
                      <a16:colId xmlns:a16="http://schemas.microsoft.com/office/drawing/2014/main" val="20004"/>
                    </a:ext>
                  </a:extLst>
                </a:gridCol>
              </a:tblGrid>
              <a:tr h="795071">
                <a:tc>
                  <a:txBody>
                    <a:bodyPr/>
                    <a:lstStyle/>
                    <a:p>
                      <a:pPr algn="ctr">
                        <a:lnSpc>
                          <a:spcPct val="100000"/>
                        </a:lnSpc>
                        <a:spcAft>
                          <a:spcPts val="0"/>
                        </a:spcAft>
                      </a:pPr>
                      <a:r>
                        <a:rPr lang="ru-RU" sz="1200" dirty="0">
                          <a:effectLst/>
                        </a:rPr>
                        <a:t>Аналоги</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err="1">
                          <a:effectLst/>
                        </a:rPr>
                        <a:t>Gwyddion</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a:effectLst/>
                        </a:rPr>
                        <a:t>Image Analysis, NT-MDT</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err="1">
                          <a:effectLst/>
                        </a:rPr>
                        <a:t>FemtoScan</a:t>
                      </a:r>
                      <a:r>
                        <a:rPr lang="en-US" sz="1200" dirty="0">
                          <a:effectLst/>
                        </a:rPr>
                        <a:t> Online</a:t>
                      </a:r>
                      <a:r>
                        <a:rPr lang="ru-RU" sz="1200" dirty="0">
                          <a:effectLst/>
                        </a:rPr>
                        <a:t>, Центр перспективных технологий</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Разрабатываемое ПО</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extLst>
                  <a:ext uri="{0D108BD9-81ED-4DB2-BD59-A6C34878D82A}">
                    <a16:rowId xmlns:a16="http://schemas.microsoft.com/office/drawing/2014/main" val="10000"/>
                  </a:ext>
                </a:extLst>
              </a:tr>
              <a:tr h="1590143">
                <a:tc>
                  <a:txBody>
                    <a:bodyPr/>
                    <a:lstStyle/>
                    <a:p>
                      <a:pPr algn="ctr">
                        <a:lnSpc>
                          <a:spcPct val="100000"/>
                        </a:lnSpc>
                        <a:spcAft>
                          <a:spcPts val="0"/>
                        </a:spcAft>
                      </a:pPr>
                      <a:r>
                        <a:rPr lang="ru-RU" sz="1200" dirty="0">
                          <a:effectLst/>
                        </a:rPr>
                        <a:t>Инструменты</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Фильтры, геометрические параметры зерен, статистические параметры, синтез поверхностей</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Фильтры, геометрические параметры зерен, статистические параметры</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Фильтры, геометрические параметры зерен, статистические параметры</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Статистические параметры, синтез поверхностей, определение степени упорядоченности поверхности, корреляционных характеристик</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extLst>
                  <a:ext uri="{0D108BD9-81ED-4DB2-BD59-A6C34878D82A}">
                    <a16:rowId xmlns:a16="http://schemas.microsoft.com/office/drawing/2014/main" val="10001"/>
                  </a:ext>
                </a:extLst>
              </a:tr>
              <a:tr h="795071">
                <a:tc>
                  <a:txBody>
                    <a:bodyPr/>
                    <a:lstStyle/>
                    <a:p>
                      <a:pPr algn="ctr">
                        <a:lnSpc>
                          <a:spcPct val="100000"/>
                        </a:lnSpc>
                        <a:spcAft>
                          <a:spcPts val="0"/>
                        </a:spcAft>
                      </a:pPr>
                      <a:r>
                        <a:rPr lang="ru-RU" sz="1200" dirty="0">
                          <a:effectLst/>
                        </a:rPr>
                        <a:t>Цена</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бесплатно</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Продается в комплекте с зондовым микроскопом</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39000 р.</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ru-RU" sz="1200" dirty="0">
                          <a:effectLst/>
                        </a:rPr>
                        <a:t>30000 р. </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extLst>
                  <a:ext uri="{0D108BD9-81ED-4DB2-BD59-A6C34878D82A}">
                    <a16:rowId xmlns:a16="http://schemas.microsoft.com/office/drawing/2014/main" val="10002"/>
                  </a:ext>
                </a:extLst>
              </a:tr>
              <a:tr h="795071">
                <a:tc>
                  <a:txBody>
                    <a:bodyPr/>
                    <a:lstStyle/>
                    <a:p>
                      <a:pPr algn="ctr">
                        <a:lnSpc>
                          <a:spcPct val="100000"/>
                        </a:lnSpc>
                        <a:spcAft>
                          <a:spcPts val="0"/>
                        </a:spcAft>
                      </a:pPr>
                      <a:r>
                        <a:rPr lang="ru-RU" sz="1200" dirty="0">
                          <a:effectLst/>
                        </a:rPr>
                        <a:t>Тип загружаемых данных</a:t>
                      </a:r>
                      <a:endParaRPr lang="ru-RU" sz="1200" dirty="0">
                        <a:solidFill>
                          <a:schemeClr val="tx2">
                            <a:lumMod val="75000"/>
                          </a:schemeClr>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a:effectLst/>
                        </a:rPr>
                        <a:t>jpeg, png, tiff, txt, bmp, spm </a:t>
                      </a:r>
                      <a:r>
                        <a:rPr lang="ru-RU" sz="1200">
                          <a:effectLst/>
                        </a:rPr>
                        <a:t>и др</a:t>
                      </a:r>
                      <a:r>
                        <a:rPr lang="en-US" sz="1200">
                          <a:effectLst/>
                        </a:rPr>
                        <a:t>.</a:t>
                      </a:r>
                      <a:endParaRPr lang="ru-RU" sz="120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err="1">
                          <a:effectLst/>
                        </a:rPr>
                        <a:t>mdt</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a:effectLst/>
                        </a:rPr>
                        <a:t>jpeg, </a:t>
                      </a:r>
                      <a:r>
                        <a:rPr lang="en-US" sz="1200" dirty="0" err="1">
                          <a:effectLst/>
                        </a:rPr>
                        <a:t>png</a:t>
                      </a:r>
                      <a:r>
                        <a:rPr lang="en-US" sz="1200" dirty="0">
                          <a:effectLst/>
                        </a:rPr>
                        <a:t>, tiff, txt, bmp, </a:t>
                      </a:r>
                      <a:r>
                        <a:rPr lang="en-US" sz="1200" dirty="0" err="1">
                          <a:effectLst/>
                        </a:rPr>
                        <a:t>spm</a:t>
                      </a:r>
                      <a:r>
                        <a:rPr lang="en-US" sz="1200" dirty="0">
                          <a:effectLst/>
                        </a:rPr>
                        <a:t> </a:t>
                      </a:r>
                      <a:r>
                        <a:rPr lang="ru-RU" sz="1200" dirty="0">
                          <a:effectLst/>
                        </a:rPr>
                        <a:t>и </a:t>
                      </a:r>
                      <a:r>
                        <a:rPr lang="ru-RU" sz="1200" dirty="0" err="1">
                          <a:effectLst/>
                        </a:rPr>
                        <a:t>др</a:t>
                      </a:r>
                      <a:r>
                        <a:rPr lang="en-US" sz="1200" dirty="0">
                          <a:effectLst/>
                        </a:rPr>
                        <a:t>.</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tc>
                  <a:txBody>
                    <a:bodyPr/>
                    <a:lstStyle/>
                    <a:p>
                      <a:pPr algn="ctr">
                        <a:lnSpc>
                          <a:spcPct val="100000"/>
                        </a:lnSpc>
                        <a:spcAft>
                          <a:spcPts val="0"/>
                        </a:spcAft>
                      </a:pPr>
                      <a:r>
                        <a:rPr lang="en-US" sz="1200" dirty="0">
                          <a:effectLst/>
                        </a:rPr>
                        <a:t>jpeg, </a:t>
                      </a:r>
                      <a:r>
                        <a:rPr lang="en-US" sz="1200" dirty="0" err="1">
                          <a:effectLst/>
                        </a:rPr>
                        <a:t>png</a:t>
                      </a:r>
                      <a:r>
                        <a:rPr lang="en-US" sz="1200" dirty="0">
                          <a:effectLst/>
                        </a:rPr>
                        <a:t>, tiff, txt, bmp </a:t>
                      </a:r>
                      <a:r>
                        <a:rPr lang="ru-RU" sz="1200" dirty="0">
                          <a:effectLst/>
                        </a:rPr>
                        <a:t>и </a:t>
                      </a:r>
                      <a:r>
                        <a:rPr lang="ru-RU" sz="1200" dirty="0" err="1">
                          <a:effectLst/>
                        </a:rPr>
                        <a:t>др</a:t>
                      </a:r>
                      <a:r>
                        <a:rPr lang="en-US" sz="1200" dirty="0">
                          <a:effectLst/>
                        </a:rPr>
                        <a:t>.</a:t>
                      </a:r>
                      <a:endParaRPr lang="ru-RU" sz="1200" dirty="0">
                        <a:solidFill>
                          <a:schemeClr val="tx1"/>
                        </a:solidFill>
                        <a:effectLst/>
                        <a:latin typeface="Arial" pitchFamily="34" charset="0"/>
                        <a:ea typeface="Times New Roman"/>
                        <a:cs typeface="Arial" pitchFamily="34" charset="0"/>
                      </a:endParaRPr>
                    </a:p>
                  </a:txBody>
                  <a:tcPr marL="68580" marR="68580" marT="0" marB="0" anchor="ctr"/>
                </a:tc>
                <a:extLst>
                  <a:ext uri="{0D108BD9-81ED-4DB2-BD59-A6C34878D82A}">
                    <a16:rowId xmlns:a16="http://schemas.microsoft.com/office/drawing/2014/main" val="10003"/>
                  </a:ext>
                </a:extLst>
              </a:tr>
            </a:tbl>
          </a:graphicData>
        </a:graphic>
      </p:graphicFrame>
      <p:sp>
        <p:nvSpPr>
          <p:cNvPr id="5" name="Прямоугольник 4"/>
          <p:cNvSpPr/>
          <p:nvPr/>
        </p:nvSpPr>
        <p:spPr>
          <a:xfrm>
            <a:off x="406912" y="5135750"/>
            <a:ext cx="8659940" cy="646331"/>
          </a:xfrm>
          <a:prstGeom prst="rect">
            <a:avLst/>
          </a:prstGeom>
        </p:spPr>
        <p:txBody>
          <a:bodyPr wrap="square">
            <a:spAutoFit/>
          </a:bodyPr>
          <a:lstStyle/>
          <a:p>
            <a:r>
              <a:rPr lang="ru-RU" b="1" dirty="0">
                <a:solidFill>
                  <a:srgbClr val="C00000"/>
                </a:solidFill>
                <a:latin typeface="Arial" pitchFamily="34" charset="0"/>
                <a:cs typeface="Arial" pitchFamily="34" charset="0"/>
              </a:rPr>
              <a:t>	Недостаток всех конкурирующих ПО</a:t>
            </a:r>
            <a:r>
              <a:rPr lang="ru-RU" dirty="0">
                <a:solidFill>
                  <a:srgbClr val="C00000"/>
                </a:solidFill>
                <a:latin typeface="Arial" pitchFamily="34" charset="0"/>
                <a:cs typeface="Arial" pitchFamily="34" charset="0"/>
              </a:rPr>
              <a:t>: </a:t>
            </a:r>
            <a:r>
              <a:rPr lang="ru-RU" dirty="0">
                <a:latin typeface="Arial" pitchFamily="34" charset="0"/>
                <a:cs typeface="Arial" pitchFamily="34" charset="0"/>
              </a:rPr>
              <a:t>отсутствие методик анализа сложных поверхностей с учетом пространственного масштаба.</a:t>
            </a:r>
          </a:p>
        </p:txBody>
      </p:sp>
      <p:sp>
        <p:nvSpPr>
          <p:cNvPr id="6" name="TextBox 5">
            <a:extLst>
              <a:ext uri="{FF2B5EF4-FFF2-40B4-BE49-F238E27FC236}">
                <a16:creationId xmlns:a16="http://schemas.microsoft.com/office/drawing/2014/main" id="{CEDE876C-5C0A-84B4-2D44-82215CA330BE}"/>
              </a:ext>
            </a:extLst>
          </p:cNvPr>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Tree>
    <p:extLst>
      <p:ext uri="{BB962C8B-B14F-4D97-AF65-F5344CB8AC3E}">
        <p14:creationId xmlns:p14="http://schemas.microsoft.com/office/powerpoint/2010/main" val="1159553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381000" y="754417"/>
            <a:ext cx="914400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3" name="Прямоугольник 2"/>
          <p:cNvSpPr/>
          <p:nvPr/>
        </p:nvSpPr>
        <p:spPr>
          <a:xfrm>
            <a:off x="656327" y="1071097"/>
            <a:ext cx="5347658" cy="4765792"/>
          </a:xfrm>
          <a:prstGeom prst="rect">
            <a:avLst/>
          </a:prstGeom>
        </p:spPr>
        <p:txBody>
          <a:bodyPr wrap="square">
            <a:spAutoFit/>
          </a:bodyPr>
          <a:lstStyle/>
          <a:p>
            <a:pPr>
              <a:lnSpc>
                <a:spcPct val="107000"/>
              </a:lnSpc>
              <a:spcAft>
                <a:spcPts val="800"/>
              </a:spcAft>
            </a:pPr>
            <a:r>
              <a:rPr lang="ru-RU" b="1" dirty="0">
                <a:latin typeface="Calibri" panose="020F0502020204030204" pitchFamily="34" charset="0"/>
                <a:ea typeface="Calibri" panose="020F0502020204030204" pitchFamily="34" charset="0"/>
                <a:cs typeface="Times New Roman" panose="02020603050405020304" pitchFamily="18" charset="0"/>
              </a:rPr>
              <a:t>Области применения: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в тонкопленочных технологиях для контроля качества поверхности подложек;</a:t>
            </a: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в солнечной энергетике для контроля текстурированных поверхностей.</a:t>
            </a: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металлургия для контроля поверхностей</a:t>
            </a: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любое предприятие где нужно контролировать качество поверхности</a:t>
            </a:r>
          </a:p>
          <a:p>
            <a:pPr>
              <a:lnSpc>
                <a:spcPct val="107000"/>
              </a:lnSpc>
              <a:spcAft>
                <a:spcPts val="800"/>
              </a:spcAft>
            </a:pP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b="1" dirty="0">
                <a:latin typeface="Calibri" panose="020F0502020204030204" pitchFamily="34" charset="0"/>
                <a:ea typeface="Calibri" panose="020F0502020204030204" pitchFamily="34" charset="0"/>
                <a:cs typeface="Times New Roman" panose="02020603050405020304" pitchFamily="18" charset="0"/>
              </a:rPr>
              <a:t>Категории потенциальных потребителей:</a:t>
            </a: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отдельные научно-исследовательские группы;</a:t>
            </a: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производители изделий электроники, для которых качество поверхности является критичным.</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3243892" y="221514"/>
            <a:ext cx="3696726" cy="532903"/>
          </a:xfrm>
          <a:prstGeom prst="rect">
            <a:avLst/>
          </a:prstGeom>
          <a:noFill/>
        </p:spPr>
        <p:txBody>
          <a:bodyPr wrap="square" rtlCol="0">
            <a:spAutoFit/>
          </a:bodyPr>
          <a:lstStyle/>
          <a:p>
            <a:pPr>
              <a:lnSpc>
                <a:spcPct val="107000"/>
              </a:lnSpc>
              <a:spcAft>
                <a:spcPts val="800"/>
              </a:spcAft>
            </a:pPr>
            <a:r>
              <a:rPr lang="ru-RU" sz="2800" b="1" dirty="0">
                <a:latin typeface="Calibri" panose="020F0502020204030204" pitchFamily="34" charset="0"/>
                <a:ea typeface="Calibri" panose="020F0502020204030204" pitchFamily="34" charset="0"/>
                <a:cs typeface="Times New Roman" panose="02020603050405020304" pitchFamily="18" charset="0"/>
              </a:rPr>
              <a:t>Для чего и кого?</a:t>
            </a:r>
          </a:p>
        </p:txBody>
      </p:sp>
      <p:sp>
        <p:nvSpPr>
          <p:cNvPr id="6" name="TextBox 5">
            <a:extLst>
              <a:ext uri="{FF2B5EF4-FFF2-40B4-BE49-F238E27FC236}">
                <a16:creationId xmlns:a16="http://schemas.microsoft.com/office/drawing/2014/main" id="{43B7F258-FCC3-5ACD-7D65-8BE25844A77D}"/>
              </a:ext>
            </a:extLst>
          </p:cNvPr>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Tree>
    <p:extLst>
      <p:ext uri="{BB962C8B-B14F-4D97-AF65-F5344CB8AC3E}">
        <p14:creationId xmlns:p14="http://schemas.microsoft.com/office/powerpoint/2010/main" val="3973973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381000" y="754417"/>
            <a:ext cx="914400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10027" y="747548"/>
            <a:ext cx="2147191" cy="369332"/>
          </a:xfrm>
          <a:prstGeom prst="rect">
            <a:avLst/>
          </a:prstGeom>
          <a:noFill/>
        </p:spPr>
        <p:txBody>
          <a:bodyPr wrap="none" rtlCol="0">
            <a:spAutoFit/>
          </a:bodyPr>
          <a:lstStyle/>
          <a:p>
            <a:r>
              <a:rPr lang="ru-RU" b="1" dirty="0"/>
              <a:t>Описание продукта</a:t>
            </a:r>
          </a:p>
        </p:txBody>
      </p:sp>
      <p:cxnSp>
        <p:nvCxnSpPr>
          <p:cNvPr id="6" name="Прямая соединительная линия 5"/>
          <p:cNvCxnSpPr/>
          <p:nvPr/>
        </p:nvCxnSpPr>
        <p:spPr>
          <a:xfrm>
            <a:off x="4901566" y="754417"/>
            <a:ext cx="0" cy="610358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27313" y="754417"/>
            <a:ext cx="2171941" cy="369332"/>
          </a:xfrm>
          <a:prstGeom prst="rect">
            <a:avLst/>
          </a:prstGeom>
          <a:noFill/>
        </p:spPr>
        <p:txBody>
          <a:bodyPr wrap="none" rtlCol="0">
            <a:spAutoFit/>
          </a:bodyPr>
          <a:lstStyle/>
          <a:p>
            <a:r>
              <a:rPr lang="ru-RU" b="1" dirty="0"/>
              <a:t>Технология проекта</a:t>
            </a:r>
          </a:p>
        </p:txBody>
      </p:sp>
      <p:sp>
        <p:nvSpPr>
          <p:cNvPr id="19" name="Скругленный прямоугольник 18"/>
          <p:cNvSpPr/>
          <p:nvPr/>
        </p:nvSpPr>
        <p:spPr>
          <a:xfrm>
            <a:off x="5073509" y="1165892"/>
            <a:ext cx="4225230" cy="5378343"/>
          </a:xfrm>
          <a:prstGeom prst="roundRect">
            <a:avLst>
              <a:gd name="adj" fmla="val 2129"/>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286" dirty="0">
                <a:solidFill>
                  <a:schemeClr val="accent1">
                    <a:lumMod val="50000"/>
                  </a:schemeClr>
                </a:solidFill>
              </a:rPr>
              <a:t>Метод СВИ позволяет определить уровень упорядоченности в структуре материала, судить о размерах характерных структур и их взаимном расположение. Для понимания процессов, происходящих во время роста сложных гетерогенных структур, неупорядоченных материалов методики расчета СВИ недостаточно. Главным недостатком этого метода является то, что он не учитывает пространственный масштаб или дает ему точечную оценку без учета близлежащих областей, из-за этого не способен полностью описать и разделить структурную сложность материалов.</a:t>
            </a:r>
          </a:p>
          <a:p>
            <a:r>
              <a:rPr lang="ru-RU" sz="1286" dirty="0">
                <a:solidFill>
                  <a:schemeClr val="accent1">
                    <a:lumMod val="50000"/>
                  </a:schemeClr>
                </a:solidFill>
              </a:rPr>
              <a:t>Эту проблему можно разрешить с помощью метода </a:t>
            </a:r>
            <a:r>
              <a:rPr lang="ru-RU" sz="1286" dirty="0" err="1">
                <a:solidFill>
                  <a:schemeClr val="accent1">
                    <a:lumMod val="50000"/>
                  </a:schemeClr>
                </a:solidFill>
              </a:rPr>
              <a:t>флуктуационного</a:t>
            </a:r>
            <a:r>
              <a:rPr lang="ru-RU" sz="1286" dirty="0">
                <a:solidFill>
                  <a:schemeClr val="accent1">
                    <a:lumMod val="50000"/>
                  </a:schemeClr>
                </a:solidFill>
              </a:rPr>
              <a:t> анализа с исключенным трендом (в англоязычной литературе </a:t>
            </a:r>
            <a:r>
              <a:rPr lang="ru-RU" sz="1286" dirty="0" err="1">
                <a:solidFill>
                  <a:schemeClr val="accent1">
                    <a:lumMod val="50000"/>
                  </a:schemeClr>
                </a:solidFill>
              </a:rPr>
              <a:t>detrended</a:t>
            </a:r>
            <a:r>
              <a:rPr lang="ru-RU" sz="1286" dirty="0">
                <a:solidFill>
                  <a:schemeClr val="accent1">
                    <a:lumMod val="50000"/>
                  </a:schemeClr>
                </a:solidFill>
              </a:rPr>
              <a:t> </a:t>
            </a:r>
            <a:r>
              <a:rPr lang="ru-RU" sz="1286" dirty="0" err="1">
                <a:solidFill>
                  <a:schemeClr val="accent1">
                    <a:lumMod val="50000"/>
                  </a:schemeClr>
                </a:solidFill>
              </a:rPr>
              <a:t>fluctuation</a:t>
            </a:r>
            <a:r>
              <a:rPr lang="ru-RU" sz="1286" dirty="0">
                <a:solidFill>
                  <a:schemeClr val="accent1">
                    <a:lumMod val="50000"/>
                  </a:schemeClr>
                </a:solidFill>
              </a:rPr>
              <a:t> </a:t>
            </a:r>
            <a:r>
              <a:rPr lang="ru-RU" sz="1286" dirty="0" err="1">
                <a:solidFill>
                  <a:schemeClr val="accent1">
                    <a:lumMod val="50000"/>
                  </a:schemeClr>
                </a:solidFill>
              </a:rPr>
              <a:t>analysis</a:t>
            </a:r>
            <a:r>
              <a:rPr lang="ru-RU" sz="1286" dirty="0">
                <a:solidFill>
                  <a:schemeClr val="accent1">
                    <a:lumMod val="50000"/>
                  </a:schemeClr>
                </a:solidFill>
              </a:rPr>
              <a:t>, DFA).</a:t>
            </a:r>
          </a:p>
          <a:p>
            <a:r>
              <a:rPr lang="ru-RU" sz="1286" dirty="0">
                <a:solidFill>
                  <a:schemeClr val="accent1">
                    <a:lumMod val="50000"/>
                  </a:schemeClr>
                </a:solidFill>
              </a:rPr>
              <a:t>Метод DFA позволяет исследовать эффекты продолжительных корреляций в нестационарных рядах, при помощи дисперсионного анализа. Использование данного метода применительно к неупорядоченным материалам основано на идее, что поверхность пленок обладает свойством </a:t>
            </a:r>
            <a:r>
              <a:rPr lang="ru-RU" sz="1286" dirty="0" err="1">
                <a:solidFill>
                  <a:schemeClr val="accent1">
                    <a:lumMod val="50000"/>
                  </a:schemeClr>
                </a:solidFill>
              </a:rPr>
              <a:t>самоаффинности</a:t>
            </a:r>
            <a:r>
              <a:rPr lang="ru-RU" sz="1286" dirty="0">
                <a:solidFill>
                  <a:schemeClr val="accent1">
                    <a:lumMod val="50000"/>
                  </a:schemeClr>
                </a:solidFill>
              </a:rPr>
              <a:t> в определенном достаточно широком интервале геометрических размеров. Метод DFA базируется на идеологии перехода от исходного временного ряда к обобщенной модели одномерных случайных блужданий.</a:t>
            </a:r>
          </a:p>
        </p:txBody>
      </p:sp>
      <p:sp>
        <p:nvSpPr>
          <p:cNvPr id="9" name="Скругленный прямоугольник 8"/>
          <p:cNvSpPr/>
          <p:nvPr/>
        </p:nvSpPr>
        <p:spPr>
          <a:xfrm>
            <a:off x="530017" y="1165891"/>
            <a:ext cx="4225230" cy="5378343"/>
          </a:xfrm>
          <a:prstGeom prst="roundRect">
            <a:avLst>
              <a:gd name="adj" fmla="val 2129"/>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ru-RU" sz="1286" dirty="0">
              <a:solidFill>
                <a:schemeClr val="accent1">
                  <a:lumMod val="50000"/>
                </a:schemeClr>
              </a:solidFill>
            </a:endParaRPr>
          </a:p>
        </p:txBody>
      </p:sp>
      <p:sp>
        <p:nvSpPr>
          <p:cNvPr id="5" name="Прямоугольник 4"/>
          <p:cNvSpPr/>
          <p:nvPr/>
        </p:nvSpPr>
        <p:spPr>
          <a:xfrm>
            <a:off x="585568" y="1315905"/>
            <a:ext cx="4111431" cy="4708981"/>
          </a:xfrm>
          <a:prstGeom prst="rect">
            <a:avLst/>
          </a:prstGeom>
        </p:spPr>
        <p:txBody>
          <a:bodyPr wrap="square">
            <a:spAutoFit/>
          </a:bodyPr>
          <a:lstStyle/>
          <a:p>
            <a:r>
              <a:rPr lang="ru-RU" sz="1200" dirty="0"/>
              <a:t>Программно-аппаратный комплекс должен включать в себя видеокамеру (</a:t>
            </a:r>
            <a:r>
              <a:rPr lang="ru-RU" sz="1200" dirty="0" err="1"/>
              <a:t>full</a:t>
            </a:r>
            <a:r>
              <a:rPr lang="ru-RU" sz="1200" dirty="0"/>
              <a:t> HD), блок анализа данных и блок вывода результатов. Блок анализа данных будет содержать в себе программное обеспечение на основе методов двумерного </a:t>
            </a:r>
            <a:r>
              <a:rPr lang="ru-RU" sz="1200" dirty="0" err="1"/>
              <a:t>флуктуационного</a:t>
            </a:r>
            <a:r>
              <a:rPr lang="ru-RU" sz="1200" dirty="0"/>
              <a:t> анализа и средней взаимной информации.</a:t>
            </a:r>
          </a:p>
          <a:p>
            <a:endParaRPr lang="ru-RU" sz="1200" dirty="0"/>
          </a:p>
          <a:p>
            <a:r>
              <a:rPr lang="ru-RU" sz="1200" dirty="0"/>
              <a:t>Разрабатываемое ПО позволит исследовать изображения поверхности твердотельных материалов, полученные методами оптической, атомно-силовой, сканирующей-туннельной и растровой электронной микроскопии. </a:t>
            </a:r>
          </a:p>
          <a:p>
            <a:r>
              <a:rPr lang="ru-RU" sz="1200" dirty="0"/>
              <a:t>Результаты исследований можно будет получать в виде текстовых файлов или графиков. Погрешность исследований будет составлять не более 5 % (без учета погрешностей, связанных с получением исходного изображения поверхности). </a:t>
            </a:r>
          </a:p>
          <a:p>
            <a:endParaRPr lang="ru-RU" sz="1200" dirty="0"/>
          </a:p>
          <a:p>
            <a:r>
              <a:rPr lang="ru-RU" sz="1200" dirty="0"/>
              <a:t>Минимальное время обработки 1 кадра - 1 с; тип оповещения при обнаружении брака - текстовые, световые, звуковые сигналы. Разрабатываемое ПО позволит обрабатывать различные форматы данных (</a:t>
            </a:r>
            <a:r>
              <a:rPr lang="ru-RU" sz="1200" dirty="0" err="1"/>
              <a:t>jpeg</a:t>
            </a:r>
            <a:r>
              <a:rPr lang="ru-RU" sz="1200" dirty="0"/>
              <a:t>, </a:t>
            </a:r>
            <a:r>
              <a:rPr lang="ru-RU" sz="1200" dirty="0" err="1"/>
              <a:t>tiff</a:t>
            </a:r>
            <a:r>
              <a:rPr lang="ru-RU" sz="1200" dirty="0"/>
              <a:t>, </a:t>
            </a:r>
            <a:r>
              <a:rPr lang="ru-RU" sz="1200" dirty="0" err="1"/>
              <a:t>png</a:t>
            </a:r>
            <a:r>
              <a:rPr lang="ru-RU" sz="1200" dirty="0"/>
              <a:t>, </a:t>
            </a:r>
            <a:r>
              <a:rPr lang="ru-RU" sz="1200" dirty="0" err="1"/>
              <a:t>bmp</a:t>
            </a:r>
            <a:r>
              <a:rPr lang="ru-RU" sz="1200" dirty="0"/>
              <a:t>, </a:t>
            </a:r>
            <a:r>
              <a:rPr lang="ru-RU" sz="1200" dirty="0" err="1"/>
              <a:t>mdt</a:t>
            </a:r>
            <a:r>
              <a:rPr lang="ru-RU" sz="1200" dirty="0"/>
              <a:t>, </a:t>
            </a:r>
            <a:r>
              <a:rPr lang="ru-RU" sz="1200" dirty="0" err="1"/>
              <a:t>txt</a:t>
            </a:r>
            <a:r>
              <a:rPr lang="ru-RU" sz="1200" dirty="0"/>
              <a:t> и др.). Входное изображение должно быть квадратной формы. Минимальный размер загружаемых изображений - 400*400 пикселей, максимальный - 2000*2000 пикселей. </a:t>
            </a:r>
          </a:p>
        </p:txBody>
      </p:sp>
      <p:sp>
        <p:nvSpPr>
          <p:cNvPr id="8" name="TextBox 7">
            <a:extLst>
              <a:ext uri="{FF2B5EF4-FFF2-40B4-BE49-F238E27FC236}">
                <a16:creationId xmlns:a16="http://schemas.microsoft.com/office/drawing/2014/main" id="{21BA3456-3462-72D3-AFC5-DA9582BE6980}"/>
              </a:ext>
            </a:extLst>
          </p:cNvPr>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Tree>
    <p:extLst>
      <p:ext uri="{BB962C8B-B14F-4D97-AF65-F5344CB8AC3E}">
        <p14:creationId xmlns:p14="http://schemas.microsoft.com/office/powerpoint/2010/main" val="2280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520" y="207927"/>
            <a:ext cx="2563522" cy="523220"/>
          </a:xfrm>
          <a:prstGeom prst="rect">
            <a:avLst/>
          </a:prstGeom>
          <a:noFill/>
        </p:spPr>
        <p:txBody>
          <a:bodyPr wrap="none" rtlCol="0">
            <a:spAutoFit/>
          </a:bodyPr>
          <a:lstStyle/>
          <a:p>
            <a:r>
              <a:rPr lang="ru-RU" sz="2800" b="1" dirty="0"/>
              <a:t>Бизнес-модель</a:t>
            </a:r>
          </a:p>
        </p:txBody>
      </p:sp>
      <p:sp>
        <p:nvSpPr>
          <p:cNvPr id="5" name="Прямоугольник 2"/>
          <p:cNvSpPr>
            <a:spLocks noChangeArrowheads="1"/>
          </p:cNvSpPr>
          <p:nvPr/>
        </p:nvSpPr>
        <p:spPr bwMode="auto">
          <a:xfrm>
            <a:off x="250318" y="802744"/>
            <a:ext cx="1689607" cy="3886200"/>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Ключевые партнеры</a:t>
            </a: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kumimoji="0" lang="ru-RU" altLang="ru-RU"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научно-исследовательские центры</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8" name="Прямоугольник 3"/>
          <p:cNvSpPr>
            <a:spLocks noChangeArrowheads="1"/>
          </p:cNvSpPr>
          <p:nvPr/>
        </p:nvSpPr>
        <p:spPr bwMode="auto">
          <a:xfrm>
            <a:off x="2095500" y="802744"/>
            <a:ext cx="1820863" cy="2127250"/>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Ключевые действия:</a:t>
            </a:r>
            <a:endPar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Наш продукт представляет собой программно-аппаратный комплекса для исследования качества поверхностей материалов.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9" name="Прямоугольник 15"/>
          <p:cNvSpPr>
            <a:spLocks noChangeArrowheads="1"/>
          </p:cNvSpPr>
          <p:nvPr/>
        </p:nvSpPr>
        <p:spPr bwMode="auto">
          <a:xfrm>
            <a:off x="4108450" y="802744"/>
            <a:ext cx="1800225" cy="3886200"/>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Ключевые ценности:</a:t>
            </a:r>
            <a:r>
              <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Разрабатываемое ПО позволит исследовать изображения поверхности твердотельных материалов, полученные с помощью фото- и видеокамер различными методами. Тем самым выявляя различные царапины и прочие неровности, дефекты, т.е. брак. </a:t>
            </a:r>
            <a:endParaRPr kumimoji="0" lang="ru-RU" altLang="ru-RU"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0" name="Прямоугольник 16"/>
          <p:cNvSpPr>
            <a:spLocks noChangeArrowheads="1"/>
          </p:cNvSpPr>
          <p:nvPr/>
        </p:nvSpPr>
        <p:spPr bwMode="auto">
          <a:xfrm>
            <a:off x="8038652" y="793921"/>
            <a:ext cx="1447800" cy="3910067"/>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285750" marR="0" lvl="0" indent="-285750" algn="just" defTabSz="914400" rtl="0" eaLnBrk="0" fontAlgn="base" latinLnBrk="0" hangingPunct="0">
              <a:lnSpc>
                <a:spcPct val="100000"/>
              </a:lnSpc>
              <a:spcBef>
                <a:spcPct val="0"/>
              </a:spcBef>
              <a:spcAft>
                <a:spcPct val="0"/>
              </a:spcAft>
              <a:buClrTx/>
              <a:buSzTx/>
              <a:buFontTx/>
              <a:buChar char="-"/>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1" name="Прямоугольник 19"/>
          <p:cNvSpPr>
            <a:spLocks noChangeArrowheads="1"/>
          </p:cNvSpPr>
          <p:nvPr/>
        </p:nvSpPr>
        <p:spPr bwMode="auto">
          <a:xfrm>
            <a:off x="2095500" y="3064932"/>
            <a:ext cx="1836738" cy="1627187"/>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lvl="0" defTabSz="914400" eaLnBrk="0" fontAlgn="base" hangingPunct="0">
              <a:spcBef>
                <a:spcPct val="0"/>
              </a:spcBef>
              <a:spcAft>
                <a:spcPct val="0"/>
              </a:spcAft>
            </a:pPr>
            <a:r>
              <a:rPr lang="ru-RU" altLang="ru-RU" sz="12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Ключевые ресурсы: </a:t>
            </a:r>
            <a:endParaRPr lang="ru-RU" altLang="ru-RU" sz="1200" b="1" dirty="0">
              <a:latin typeface="Arial" panose="020B0604020202020204" pitchFamily="34" charset="0"/>
              <a:ea typeface="Times New Roman" panose="02020603050405020304" pitchFamily="18" charset="0"/>
            </a:endParaRPr>
          </a:p>
          <a:p>
            <a:pPr lvl="0" defTabSz="914400" eaLnBrk="0" fontAlgn="base" hangingPunct="0">
              <a:spcBef>
                <a:spcPct val="0"/>
              </a:spcBef>
              <a:spcAft>
                <a:spcPct val="0"/>
              </a:spcAft>
            </a:pPr>
            <a:r>
              <a:rPr lang="ru-RU" alt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Финансовые ресурсы для оплаты услуг по разработке ПО, производству и тестированию данного продукта.</a:t>
            </a:r>
            <a:endParaRPr lang="ru-RU" altLang="ru-RU"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Прямоугольник 20"/>
          <p:cNvSpPr>
            <a:spLocks noChangeArrowheads="1"/>
          </p:cNvSpPr>
          <p:nvPr/>
        </p:nvSpPr>
        <p:spPr bwMode="auto">
          <a:xfrm>
            <a:off x="6081713" y="802744"/>
            <a:ext cx="1800225" cy="2387600"/>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lvl="0" algn="just" defTabSz="914400" eaLnBrk="0" fontAlgn="base" hangingPunct="0">
              <a:spcBef>
                <a:spcPct val="0"/>
              </a:spcBef>
              <a:spcAft>
                <a:spcPct val="0"/>
              </a:spcAft>
            </a:pPr>
            <a:r>
              <a:rPr lang="ru-RU" altLang="ru-RU" sz="12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Необъективные преимущества: </a:t>
            </a:r>
            <a:endParaRPr lang="ru-RU" altLang="ru-RU" sz="1200" b="1" dirty="0">
              <a:latin typeface="Arial" panose="020B0604020202020204" pitchFamily="34" charset="0"/>
              <a:ea typeface="Times New Roman" panose="02020603050405020304" pitchFamily="18" charset="0"/>
            </a:endParaRPr>
          </a:p>
          <a:p>
            <a:pPr lvl="0" defTabSz="914400" eaLnBrk="0" fontAlgn="base" hangingPunct="0">
              <a:spcBef>
                <a:spcPct val="0"/>
              </a:spcBef>
              <a:spcAft>
                <a:spcPct val="0"/>
              </a:spcAft>
            </a:pPr>
            <a:r>
              <a:rPr lang="ru-RU" alt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наличии аналитических методов (метод двумерного </a:t>
            </a:r>
            <a:r>
              <a:rPr lang="ru-RU" altLang="ru-RU" sz="12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флуктуационного</a:t>
            </a:r>
            <a:r>
              <a:rPr lang="ru-RU" alt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анализа, метод средней взаимной информации), не представленных в аналогах.</a:t>
            </a:r>
            <a:endParaRPr lang="ru-RU" altLang="ru-RU"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3" name="Прямоугольник 21"/>
          <p:cNvSpPr>
            <a:spLocks noChangeArrowheads="1"/>
          </p:cNvSpPr>
          <p:nvPr/>
        </p:nvSpPr>
        <p:spPr bwMode="auto">
          <a:xfrm>
            <a:off x="6081713" y="3317344"/>
            <a:ext cx="1800225" cy="1371600"/>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Каналы:</a:t>
            </a:r>
            <a:endPar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r>
              <a:rPr lang="ru-RU" sz="1200" dirty="0"/>
              <a:t>- Публикации в специализированных технических журналах.</a:t>
            </a:r>
          </a:p>
          <a:p>
            <a:r>
              <a:rPr lang="ru-RU" sz="1200" dirty="0"/>
              <a:t>- Выставки.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4" name="Прямоугольник 1"/>
          <p:cNvSpPr>
            <a:spLocks noChangeArrowheads="1"/>
          </p:cNvSpPr>
          <p:nvPr/>
        </p:nvSpPr>
        <p:spPr bwMode="auto">
          <a:xfrm>
            <a:off x="5791200" y="4823882"/>
            <a:ext cx="3695252" cy="1760537"/>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Потоки доходов:</a:t>
            </a:r>
            <a:endPar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alt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a:t>
            </a: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родажа на интернет-сайтах, % от продажи нашей продукции нашими партнерами, инвестирование, а также дальнейшее обслуживание нашего продукта.</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5" name="Прямоугольник 4"/>
          <p:cNvSpPr>
            <a:spLocks noChangeArrowheads="1"/>
          </p:cNvSpPr>
          <p:nvPr/>
        </p:nvSpPr>
        <p:spPr bwMode="auto">
          <a:xfrm>
            <a:off x="250318" y="4823882"/>
            <a:ext cx="5371020" cy="1760537"/>
          </a:xfrm>
          <a:prstGeom prst="rect">
            <a:avLst/>
          </a:prstGeom>
          <a:solidFill>
            <a:srgbClr val="FFFFFF"/>
          </a:solidFill>
          <a:ln w="57150">
            <a:solidFill>
              <a:srgbClr val="C9C9C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Структура расходов: </a:t>
            </a:r>
            <a:endPar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разработка технического задания, проектирование макетного образца, изготовление макетного образца, проверка макетного образца, уточнение технического задания по результатам проверки технического образца, изготовление опытного образца, проверка опытного образца, проведение испытаний, серийное производство</a:t>
            </a:r>
            <a:r>
              <a:rPr kumimoji="0" lang="ru-RU" altLang="ru-RU"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7" name="Rectangle 12"/>
          <p:cNvSpPr>
            <a:spLocks noChangeArrowheads="1"/>
          </p:cNvSpPr>
          <p:nvPr/>
        </p:nvSpPr>
        <p:spPr bwMode="auto">
          <a:xfrm>
            <a:off x="0" y="774169"/>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marL="4572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marL="9144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marL="13716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marL="18288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marL="22860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marL="27432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marL="32004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marL="36576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r>
              <a:rPr kumimoji="0" lang="ru-RU" altLang="ru-RU" sz="12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18" name="Rectangle 13"/>
          <p:cNvSpPr>
            <a:spLocks noChangeArrowheads="1"/>
          </p:cNvSpPr>
          <p:nvPr/>
        </p:nvSpPr>
        <p:spPr bwMode="auto">
          <a:xfrm>
            <a:off x="0" y="381754"/>
            <a:ext cx="18473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marL="4572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marL="9144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marL="13716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marL="18288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marL="22860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marL="27432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marL="32004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marL="3657600"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endParaRPr kumimoji="0" lang="ru-RU" altLang="ru-RU" sz="1500" b="0" i="0" u="none" strike="noStrike" cap="none" normalizeH="0" baseline="0" dirty="0">
              <a:ln>
                <a:noFill/>
              </a:ln>
              <a:solidFill>
                <a:srgbClr val="4D434B"/>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endParaRPr kumimoji="0" lang="ru-RU" altLang="ru-RU"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9" name="TextBox 18"/>
          <p:cNvSpPr txBox="1"/>
          <p:nvPr/>
        </p:nvSpPr>
        <p:spPr>
          <a:xfrm>
            <a:off x="8056595" y="802744"/>
            <a:ext cx="1429857" cy="4555093"/>
          </a:xfrm>
          <a:prstGeom prst="rect">
            <a:avLst/>
          </a:prstGeom>
          <a:noFill/>
        </p:spPr>
        <p:txBody>
          <a:bodyPr wrap="square" rtlCol="0">
            <a:spAutoFit/>
          </a:bodyPr>
          <a:lstStyle/>
          <a:p>
            <a:r>
              <a:rPr lang="ru-RU" altLang="ru-RU" sz="1100" b="1" dirty="0">
                <a:solidFill>
                  <a:srgbClr val="000000"/>
                </a:solidFill>
                <a:ea typeface="Calibri" panose="020F0502020204030204" pitchFamily="34" charset="0"/>
                <a:cs typeface="Times New Roman" panose="02020603050405020304" pitchFamily="18" charset="0"/>
              </a:rPr>
              <a:t>Сегменты потребителей: </a:t>
            </a:r>
          </a:p>
          <a:p>
            <a:r>
              <a:rPr lang="ru-RU" sz="1100" dirty="0"/>
              <a:t>1. B2В, где можно выделить</a:t>
            </a:r>
          </a:p>
          <a:p>
            <a:r>
              <a:rPr lang="ru-RU" sz="1100" dirty="0"/>
              <a:t>- Производственные предприятия</a:t>
            </a:r>
          </a:p>
          <a:p>
            <a:r>
              <a:rPr lang="ru-RU" sz="1100" dirty="0"/>
              <a:t>2. B2G, где можно выделить </a:t>
            </a:r>
          </a:p>
          <a:p>
            <a:pPr lvl="0" algn="just" defTabSz="914400" eaLnBrk="0" fontAlgn="base" hangingPunct="0">
              <a:spcBef>
                <a:spcPct val="0"/>
              </a:spcBef>
              <a:spcAft>
                <a:spcPct val="0"/>
              </a:spcAft>
            </a:pPr>
            <a:r>
              <a:rPr lang="ru-RU" sz="1100" dirty="0"/>
              <a:t>-Предприятия военного назначения</a:t>
            </a:r>
            <a:endParaRPr lang="ru-RU" altLang="ru-RU" sz="1100" dirty="0">
              <a:ea typeface="Times New Roman" panose="02020603050405020304" pitchFamily="18" charset="0"/>
            </a:endParaRPr>
          </a:p>
          <a:p>
            <a:pPr lvl="0" algn="just" defTabSz="914400" eaLnBrk="0" fontAlgn="base" hangingPunct="0">
              <a:spcBef>
                <a:spcPct val="0"/>
              </a:spcBef>
              <a:spcAft>
                <a:spcPct val="0"/>
              </a:spcAft>
            </a:pPr>
            <a:r>
              <a:rPr lang="ru-RU" altLang="ru-RU" sz="1100" dirty="0">
                <a:solidFill>
                  <a:srgbClr val="000000"/>
                </a:solidFill>
                <a:ea typeface="Calibri" panose="020F0502020204030204" pitchFamily="34" charset="0"/>
                <a:cs typeface="Times New Roman" panose="02020603050405020304" pitchFamily="18" charset="0"/>
              </a:rPr>
              <a:t>-отдельные научно-исследовательские группы;</a:t>
            </a:r>
            <a:endParaRPr lang="ru-RU" altLang="ru-RU" sz="1100" dirty="0">
              <a:ea typeface="Times New Roman" panose="02020603050405020304" pitchFamily="18" charset="0"/>
            </a:endParaRPr>
          </a:p>
          <a:p>
            <a:pPr lvl="0" algn="just" defTabSz="914400" eaLnBrk="0" fontAlgn="base" hangingPunct="0">
              <a:spcBef>
                <a:spcPct val="0"/>
              </a:spcBef>
              <a:spcAft>
                <a:spcPct val="0"/>
              </a:spcAft>
            </a:pPr>
            <a:r>
              <a:rPr lang="ru-RU" altLang="ru-RU" sz="1100" dirty="0">
                <a:solidFill>
                  <a:srgbClr val="000000"/>
                </a:solidFill>
                <a:ea typeface="Calibri" panose="020F0502020204030204" pitchFamily="34" charset="0"/>
                <a:cs typeface="Times New Roman" panose="02020603050405020304" pitchFamily="18" charset="0"/>
              </a:rPr>
              <a:t>-производители изделий электроники, для которых качество поверхности является критичным</a:t>
            </a:r>
            <a:r>
              <a:rPr lang="ru-RU" altLang="ru-RU" sz="11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marL="285750" lvl="0" indent="-285750" algn="just" defTabSz="914400" eaLnBrk="0" fontAlgn="base" hangingPunct="0">
              <a:spcBef>
                <a:spcPct val="0"/>
              </a:spcBef>
              <a:spcAft>
                <a:spcPct val="0"/>
              </a:spcAft>
              <a:buFontTx/>
              <a:buChar char="-"/>
            </a:pPr>
            <a:endParaRPr lang="ru-RU" altLang="ru-RU" sz="2000" dirty="0">
              <a:latin typeface="Arial" panose="020B0604020202020204" pitchFamily="34" charset="0"/>
            </a:endParaRPr>
          </a:p>
          <a:p>
            <a:endParaRPr lang="ru-RU" sz="1400" dirty="0"/>
          </a:p>
          <a:p>
            <a:endParaRPr lang="ru-RU" sz="1400" dirty="0"/>
          </a:p>
        </p:txBody>
      </p:sp>
      <p:sp>
        <p:nvSpPr>
          <p:cNvPr id="6" name="TextBox 5">
            <a:extLst>
              <a:ext uri="{FF2B5EF4-FFF2-40B4-BE49-F238E27FC236}">
                <a16:creationId xmlns:a16="http://schemas.microsoft.com/office/drawing/2014/main" id="{81E09EE8-5A12-6D62-9E75-57CF2E495F70}"/>
              </a:ext>
            </a:extLst>
          </p:cNvPr>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Tree>
    <p:extLst>
      <p:ext uri="{BB962C8B-B14F-4D97-AF65-F5344CB8AC3E}">
        <p14:creationId xmlns:p14="http://schemas.microsoft.com/office/powerpoint/2010/main" val="2039325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Объект 8" hidden="1"/>
          <p:cNvGraphicFramePr>
            <a:graphicFrameLocks noChangeAspect="1"/>
          </p:cNvGraphicFramePr>
          <p:nvPr>
            <p:custDataLst>
              <p:tags r:id="rId1"/>
            </p:custDataLst>
          </p:nvPr>
        </p:nvGraphicFramePr>
        <p:xfrm>
          <a:off x="382591" y="1589"/>
          <a:ext cx="158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9" name="Объект 8" hidden="1"/>
                      <p:cNvPicPr/>
                      <p:nvPr/>
                    </p:nvPicPr>
                    <p:blipFill>
                      <a:blip r:embed="rId4"/>
                      <a:stretch>
                        <a:fillRect/>
                      </a:stretch>
                    </p:blipFill>
                    <p:spPr>
                      <a:xfrm>
                        <a:off x="382591" y="1589"/>
                        <a:ext cx="1586" cy="1587"/>
                      </a:xfrm>
                      <a:prstGeom prst="rect">
                        <a:avLst/>
                      </a:prstGeom>
                    </p:spPr>
                  </p:pic>
                </p:oleObj>
              </mc:Fallback>
            </mc:AlternateContent>
          </a:graphicData>
        </a:graphic>
      </p:graphicFrame>
      <p:sp>
        <p:nvSpPr>
          <p:cNvPr id="38" name="Номер слайда 4"/>
          <p:cNvSpPr txBox="1">
            <a:spLocks/>
          </p:cNvSpPr>
          <p:nvPr/>
        </p:nvSpPr>
        <p:spPr>
          <a:xfrm>
            <a:off x="7237646" y="6412493"/>
            <a:ext cx="2057400" cy="365125"/>
          </a:xfrm>
          <a:prstGeom prst="rect">
            <a:avLst/>
          </a:prstGeom>
        </p:spPr>
        <p:txBody>
          <a:bodyPr vert="horz" lIns="87273" tIns="43636" rIns="87273" bIns="43636" rtlCol="0" anchor="ctr"/>
          <a:lstStyle>
            <a:defPPr>
              <a:defRPr lang="ru-RU"/>
            </a:defPPr>
            <a:lvl1pPr marL="0" algn="r" defTabSz="914373" rtl="0" eaLnBrk="1" latinLnBrk="0" hangingPunct="1">
              <a:defRPr sz="1200" b="0" i="0" kern="1200">
                <a:solidFill>
                  <a:schemeClr val="tx1">
                    <a:tint val="75000"/>
                  </a:schemeClr>
                </a:solidFill>
                <a:latin typeface="+mj-lt"/>
                <a:ea typeface="Chevin Pro Light" charset="0"/>
                <a:cs typeface="Chevin Pro Light" charset="0"/>
              </a:defRPr>
            </a:lvl1pPr>
            <a:lvl2pPr marL="457187" algn="l" defTabSz="914373" rtl="0" eaLnBrk="1" latinLnBrk="0" hangingPunct="1">
              <a:defRPr sz="1800" kern="1200">
                <a:solidFill>
                  <a:schemeClr val="tx1"/>
                </a:solidFill>
                <a:latin typeface="+mn-lt"/>
                <a:ea typeface="+mn-ea"/>
                <a:cs typeface="+mn-cs"/>
              </a:defRPr>
            </a:lvl2pPr>
            <a:lvl3pPr marL="914373" algn="l" defTabSz="914373" rtl="0" eaLnBrk="1" latinLnBrk="0" hangingPunct="1">
              <a:defRPr sz="1800" kern="1200">
                <a:solidFill>
                  <a:schemeClr val="tx1"/>
                </a:solidFill>
                <a:latin typeface="+mn-lt"/>
                <a:ea typeface="+mn-ea"/>
                <a:cs typeface="+mn-cs"/>
              </a:defRPr>
            </a:lvl3pPr>
            <a:lvl4pPr marL="1371560" algn="l" defTabSz="914373" rtl="0" eaLnBrk="1" latinLnBrk="0" hangingPunct="1">
              <a:defRPr sz="1800" kern="1200">
                <a:solidFill>
                  <a:schemeClr val="tx1"/>
                </a:solidFill>
                <a:latin typeface="+mn-lt"/>
                <a:ea typeface="+mn-ea"/>
                <a:cs typeface="+mn-cs"/>
              </a:defRPr>
            </a:lvl4pPr>
            <a:lvl5pPr marL="1828747" algn="l" defTabSz="914373" rtl="0" eaLnBrk="1" latinLnBrk="0" hangingPunct="1">
              <a:defRPr sz="1800" kern="1200">
                <a:solidFill>
                  <a:schemeClr val="tx1"/>
                </a:solidFill>
                <a:latin typeface="+mn-lt"/>
                <a:ea typeface="+mn-ea"/>
                <a:cs typeface="+mn-cs"/>
              </a:defRPr>
            </a:lvl5pPr>
            <a:lvl6pPr marL="2285933" algn="l" defTabSz="914373" rtl="0" eaLnBrk="1" latinLnBrk="0" hangingPunct="1">
              <a:defRPr sz="1800" kern="1200">
                <a:solidFill>
                  <a:schemeClr val="tx1"/>
                </a:solidFill>
                <a:latin typeface="+mn-lt"/>
                <a:ea typeface="+mn-ea"/>
                <a:cs typeface="+mn-cs"/>
              </a:defRPr>
            </a:lvl6pPr>
            <a:lvl7pPr marL="2743120" algn="l" defTabSz="914373" rtl="0" eaLnBrk="1" latinLnBrk="0" hangingPunct="1">
              <a:defRPr sz="1800" kern="1200">
                <a:solidFill>
                  <a:schemeClr val="tx1"/>
                </a:solidFill>
                <a:latin typeface="+mn-lt"/>
                <a:ea typeface="+mn-ea"/>
                <a:cs typeface="+mn-cs"/>
              </a:defRPr>
            </a:lvl7pPr>
            <a:lvl8pPr marL="3200307" algn="l" defTabSz="914373" rtl="0" eaLnBrk="1" latinLnBrk="0" hangingPunct="1">
              <a:defRPr sz="1800" kern="1200">
                <a:solidFill>
                  <a:schemeClr val="tx1"/>
                </a:solidFill>
                <a:latin typeface="+mn-lt"/>
                <a:ea typeface="+mn-ea"/>
                <a:cs typeface="+mn-cs"/>
              </a:defRPr>
            </a:lvl8pPr>
            <a:lvl9pPr marL="3657494" algn="l" defTabSz="914373" rtl="0" eaLnBrk="1" latinLnBrk="0" hangingPunct="1">
              <a:defRPr sz="1800" kern="1200">
                <a:solidFill>
                  <a:schemeClr val="tx1"/>
                </a:solidFill>
                <a:latin typeface="+mn-lt"/>
                <a:ea typeface="+mn-ea"/>
                <a:cs typeface="+mn-cs"/>
              </a:defRPr>
            </a:lvl9pPr>
          </a:lstStyle>
          <a:p>
            <a:fld id="{3EF660E9-E116-4F2D-91B7-27BAC0D3A970}" type="slidenum">
              <a:rPr lang="ru-RU" sz="857"/>
              <a:pPr/>
              <a:t>8</a:t>
            </a:fld>
            <a:endParaRPr lang="ru-RU" sz="857" dirty="0"/>
          </a:p>
        </p:txBody>
      </p:sp>
      <p:graphicFrame>
        <p:nvGraphicFramePr>
          <p:cNvPr id="20" name="Таблица 19"/>
          <p:cNvGraphicFramePr>
            <a:graphicFrameLocks noGrp="1"/>
          </p:cNvGraphicFramePr>
          <p:nvPr>
            <p:extLst>
              <p:ext uri="{D42A27DB-BD31-4B8C-83A1-F6EECF244321}">
                <p14:modId xmlns:p14="http://schemas.microsoft.com/office/powerpoint/2010/main" val="2377189400"/>
              </p:ext>
            </p:extLst>
          </p:nvPr>
        </p:nvGraphicFramePr>
        <p:xfrm>
          <a:off x="1318460" y="1181059"/>
          <a:ext cx="6510528" cy="4250623"/>
        </p:xfrm>
        <a:graphic>
          <a:graphicData uri="http://schemas.openxmlformats.org/drawingml/2006/table">
            <a:tbl>
              <a:tblPr firstRow="1" bandRow="1">
                <a:tableStyleId>{5C22544A-7EE6-4342-B048-85BDC9FD1C3A}</a:tableStyleId>
              </a:tblPr>
              <a:tblGrid>
                <a:gridCol w="5184235">
                  <a:extLst>
                    <a:ext uri="{9D8B030D-6E8A-4147-A177-3AD203B41FA5}">
                      <a16:colId xmlns:a16="http://schemas.microsoft.com/office/drawing/2014/main" val="20000"/>
                    </a:ext>
                  </a:extLst>
                </a:gridCol>
                <a:gridCol w="1326293">
                  <a:extLst>
                    <a:ext uri="{9D8B030D-6E8A-4147-A177-3AD203B41FA5}">
                      <a16:colId xmlns:a16="http://schemas.microsoft.com/office/drawing/2014/main" val="20004"/>
                    </a:ext>
                  </a:extLst>
                </a:gridCol>
              </a:tblGrid>
              <a:tr h="539778">
                <a:tc rowSpan="2">
                  <a:txBody>
                    <a:bodyPr/>
                    <a:lstStyle/>
                    <a:p>
                      <a:pPr algn="ctr"/>
                      <a:r>
                        <a:rPr lang="ru-RU" sz="1400" b="1" dirty="0">
                          <a:solidFill>
                            <a:schemeClr val="tx1"/>
                          </a:solidFill>
                          <a:latin typeface="+mn-lt"/>
                        </a:rPr>
                        <a:t>Этап</a:t>
                      </a:r>
                      <a:r>
                        <a:rPr lang="ru-RU" sz="1400" b="1" baseline="0" dirty="0">
                          <a:solidFill>
                            <a:schemeClr val="tx1"/>
                          </a:solidFill>
                          <a:latin typeface="+mn-lt"/>
                        </a:rPr>
                        <a:t>ы / Основные мероприятия</a:t>
                      </a:r>
                      <a:endParaRPr lang="ru-RU" sz="1400" b="1" dirty="0">
                        <a:solidFill>
                          <a:schemeClr val="tx1"/>
                        </a:solidFill>
                        <a:latin typeface="+mn-lt"/>
                      </a:endParaRPr>
                    </a:p>
                  </a:txBody>
                  <a:tcPr marL="45720" marR="4572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D9D9D9"/>
                    </a:solidFill>
                  </a:tcPr>
                </a:tc>
                <a:tc>
                  <a:txBody>
                    <a:bodyPr/>
                    <a:lstStyle/>
                    <a:p>
                      <a:pPr algn="ctr"/>
                      <a:r>
                        <a:rPr lang="ru-RU" sz="1400" b="1" dirty="0">
                          <a:solidFill>
                            <a:schemeClr val="tx1"/>
                          </a:solidFill>
                          <a:latin typeface="+mn-lt"/>
                        </a:rPr>
                        <a:t>Бюджет (тыс. руб. с учетом</a:t>
                      </a:r>
                      <a:r>
                        <a:rPr lang="ru-RU" sz="1400" b="1" baseline="0" dirty="0">
                          <a:solidFill>
                            <a:schemeClr val="tx1"/>
                          </a:solidFill>
                          <a:latin typeface="+mn-lt"/>
                        </a:rPr>
                        <a:t> налогов</a:t>
                      </a:r>
                      <a:r>
                        <a:rPr lang="ru-RU" sz="1400" b="1" dirty="0">
                          <a:solidFill>
                            <a:schemeClr val="tx1"/>
                          </a:solidFill>
                          <a:latin typeface="+mn-lt"/>
                        </a:rPr>
                        <a:t>)</a:t>
                      </a:r>
                    </a:p>
                  </a:txBody>
                  <a:tcPr marL="45720" marR="4572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738745">
                <a:tc vMerge="1">
                  <a:txBody>
                    <a:bodyPr/>
                    <a:lstStyle/>
                    <a:p>
                      <a:pPr algn="ctr"/>
                      <a:endParaRPr lang="ru-RU" sz="800" b="1" dirty="0">
                        <a:solidFill>
                          <a:schemeClr val="tx1"/>
                        </a:solidFill>
                        <a:latin typeface="+mn-lt"/>
                      </a:endParaRPr>
                    </a:p>
                  </a:txBody>
                  <a:tcPr marL="53443" marR="53443" marT="50419" marB="5041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D9D9D9"/>
                    </a:solidFill>
                  </a:tcPr>
                </a:tc>
                <a:tc>
                  <a:txBody>
                    <a:bodyPr/>
                    <a:lstStyle/>
                    <a:p>
                      <a:pPr algn="ctr"/>
                      <a:r>
                        <a:rPr lang="ru-RU" sz="1400" b="1" dirty="0">
                          <a:solidFill>
                            <a:schemeClr val="tx1"/>
                          </a:solidFill>
                          <a:latin typeface="+mn-lt"/>
                        </a:rPr>
                        <a:t>Бюджетная </a:t>
                      </a:r>
                      <a:r>
                        <a:rPr lang="ru-RU" sz="1400" b="1" baseline="0" dirty="0">
                          <a:solidFill>
                            <a:schemeClr val="tx1"/>
                          </a:solidFill>
                          <a:latin typeface="+mn-lt"/>
                        </a:rPr>
                        <a:t>поддержка</a:t>
                      </a:r>
                      <a:endParaRPr lang="ru-RU" sz="1400" b="1" dirty="0">
                        <a:solidFill>
                          <a:schemeClr val="tx1"/>
                        </a:solidFill>
                        <a:latin typeface="+mn-lt"/>
                      </a:endParaRPr>
                    </a:p>
                  </a:txBody>
                  <a:tcPr marL="45720" marR="4572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209740">
                <a:tc gridSpan="2">
                  <a:txBody>
                    <a:bodyPr/>
                    <a:lstStyle/>
                    <a:p>
                      <a:r>
                        <a:rPr lang="ru-RU" sz="1400" dirty="0">
                          <a:effectLst/>
                          <a:latin typeface="Times New Roman" panose="02020603050405020304" pitchFamily="18" charset="0"/>
                          <a:ea typeface="Arial" panose="020B0604020202020204" pitchFamily="34" charset="0"/>
                          <a:cs typeface="Times New Roman" panose="02020603050405020304" pitchFamily="18" charset="0"/>
                        </a:rPr>
                        <a:t>1 этап. Создание ПО</a:t>
                      </a:r>
                      <a:endParaRPr lang="ru-RU" sz="1400"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noFill/>
                      <a:prstDash val="solid"/>
                      <a:round/>
                      <a:headEnd type="none" w="med" len="med"/>
                      <a:tailEnd type="none" w="med" len="med"/>
                    </a:lnB>
                    <a:solidFill>
                      <a:srgbClr val="B3CFDE"/>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600" b="0" i="0" u="none" strike="noStrike" cap="none" normalizeH="0" baseline="0" dirty="0">
                        <a:ln>
                          <a:noFill/>
                        </a:ln>
                        <a:solidFill>
                          <a:schemeClr val="tx1"/>
                        </a:solidFill>
                        <a:effectLst/>
                        <a:latin typeface="+mn-lt"/>
                        <a:sym typeface="Wingdings" pitchFamily="2" charset="2"/>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247081">
                <a:tc>
                  <a:txBody>
                    <a:bodyPr/>
                    <a:lstStyle/>
                    <a:p>
                      <a:pPr algn="l" fontAlgn="t"/>
                      <a:r>
                        <a:rPr lang="ru-RU" sz="1400" b="0" i="0" u="none" strike="noStrike" dirty="0">
                          <a:solidFill>
                            <a:srgbClr val="000000"/>
                          </a:solidFill>
                          <a:effectLst/>
                          <a:latin typeface="Times New Roman" panose="02020603050405020304" pitchFamily="18" charset="0"/>
                          <a:cs typeface="Times New Roman" panose="02020603050405020304" pitchFamily="18" charset="0"/>
                        </a:rPr>
                        <a:t>ЗП</a:t>
                      </a:r>
                      <a:r>
                        <a:rPr lang="ru-RU" sz="1400" b="0" i="0" u="none" strike="noStrike" baseline="0" dirty="0">
                          <a:solidFill>
                            <a:srgbClr val="000000"/>
                          </a:solidFill>
                          <a:effectLst/>
                          <a:latin typeface="Times New Roman" panose="02020603050405020304" pitchFamily="18" charset="0"/>
                          <a:cs typeface="Times New Roman" panose="02020603050405020304" pitchFamily="18" charset="0"/>
                        </a:rPr>
                        <a:t> специалисту</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200</a:t>
                      </a:r>
                      <a:endParaRPr kumimoji="0" lang="ru-RU" sz="14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sym typeface="Wingdings" pitchFamily="2" charset="2"/>
                      </a:endParaRPr>
                    </a:p>
                  </a:txBody>
                  <a:tcPr marL="0" marR="0" marT="0" marB="0" anchor="ctr">
                    <a:lnL w="31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47081">
                <a:tc>
                  <a:txBody>
                    <a:bodyPr/>
                    <a:lstStyle/>
                    <a:p>
                      <a:pPr algn="l" fontAlgn="t"/>
                      <a:r>
                        <a:rPr lang="ru-RU" sz="1400" b="0"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200</a:t>
                      </a:r>
                      <a:endParaRPr kumimoji="0" lang="ru-RU" sz="14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sym typeface="Wingdings" pitchFamily="2" charset="2"/>
                      </a:endParaRP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47081">
                <a:tc gridSpan="2">
                  <a:txBody>
                    <a:bodyPr/>
                    <a:lstStyle/>
                    <a:p>
                      <a:r>
                        <a:rPr lang="ru-RU" sz="1400" dirty="0">
                          <a:effectLst/>
                          <a:latin typeface="Times New Roman" panose="02020603050405020304" pitchFamily="18" charset="0"/>
                          <a:ea typeface="Arial" panose="020B0604020202020204" pitchFamily="34" charset="0"/>
                          <a:cs typeface="Times New Roman" panose="02020603050405020304" pitchFamily="18" charset="0"/>
                        </a:rPr>
                        <a:t>2 этап. Создание макета</a:t>
                      </a:r>
                      <a:endParaRPr lang="ru-RU" sz="1400"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B3CFDE"/>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600" b="0" i="0" u="none" strike="noStrike" cap="none" normalizeH="0" baseline="0" dirty="0">
                        <a:ln>
                          <a:noFill/>
                        </a:ln>
                        <a:solidFill>
                          <a:schemeClr val="tx1"/>
                        </a:solidFill>
                        <a:effectLst/>
                        <a:latin typeface="+mn-lt"/>
                        <a:sym typeface="Wingdings" pitchFamily="2" charset="2"/>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99"/>
                    </a:solidFill>
                  </a:tcPr>
                </a:tc>
                <a:extLst>
                  <a:ext uri="{0D108BD9-81ED-4DB2-BD59-A6C34878D82A}">
                    <a16:rowId xmlns:a16="http://schemas.microsoft.com/office/drawing/2014/main" val="10008"/>
                  </a:ext>
                </a:extLst>
              </a:tr>
              <a:tr h="247081">
                <a:tc>
                  <a:txBody>
                    <a:bodyPr/>
                    <a:lstStyle/>
                    <a:p>
                      <a:pPr algn="l" fontAlgn="t"/>
                      <a:r>
                        <a:rPr lang="ru-RU" sz="1400" dirty="0">
                          <a:effectLst/>
                          <a:latin typeface="Times New Roman" panose="02020603050405020304" pitchFamily="18" charset="0"/>
                          <a:ea typeface="Arial" panose="020B0604020202020204" pitchFamily="34" charset="0"/>
                          <a:cs typeface="Times New Roman" panose="02020603050405020304" pitchFamily="18" charset="0"/>
                        </a:rPr>
                        <a:t>Оптический микроскоп с камерой</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100</a:t>
                      </a:r>
                      <a:endParaRPr kumimoji="0" 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Wingdings" pitchFamily="2" charset="2"/>
                      </a:endParaRP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47081">
                <a:tc>
                  <a:txBody>
                    <a:bodyPr/>
                    <a:lstStyle/>
                    <a:p>
                      <a:pPr algn="l" fontAlgn="t"/>
                      <a:r>
                        <a:rPr lang="ru-RU" sz="1400" kern="1200" dirty="0">
                          <a:solidFill>
                            <a:schemeClr val="dk1"/>
                          </a:solidFill>
                          <a:effectLst/>
                          <a:latin typeface="Times New Roman" panose="02020603050405020304" pitchFamily="18" charset="0"/>
                          <a:ea typeface="+mn-ea"/>
                          <a:cs typeface="Times New Roman" panose="02020603050405020304" pitchFamily="18" charset="0"/>
                        </a:rPr>
                        <a:t>ЗП специалисту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150</a:t>
                      </a:r>
                      <a:endParaRPr kumimoji="0" 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Wingdings" pitchFamily="2" charset="2"/>
                      </a:endParaRP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48559">
                <a:tc>
                  <a:txBody>
                    <a:bodyPr/>
                    <a:lstStyle/>
                    <a:p>
                      <a:pPr algn="l" fontAlgn="t"/>
                      <a:r>
                        <a:rPr lang="ru-RU" sz="1400" kern="1200" dirty="0">
                          <a:solidFill>
                            <a:schemeClr val="dk1"/>
                          </a:solidFill>
                          <a:effectLst/>
                          <a:latin typeface="Times New Roman" panose="02020603050405020304" pitchFamily="18" charset="0"/>
                          <a:ea typeface="+mn-ea"/>
                          <a:cs typeface="Times New Roman" panose="02020603050405020304" pitchFamily="18" charset="0"/>
                        </a:rPr>
                        <a:t>Персональный компьютер</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80 </a:t>
                      </a:r>
                      <a:endParaRPr kumimoji="0" 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Wingdings" pitchFamily="2" charset="2"/>
                      </a:endParaRP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48559">
                <a:tc>
                  <a:txBody>
                    <a:bodyPr/>
                    <a:lstStyle/>
                    <a:p>
                      <a:pPr algn="l" fontAlgn="t"/>
                      <a:r>
                        <a:rPr lang="ru-RU" sz="1400" kern="1200" dirty="0">
                          <a:solidFill>
                            <a:schemeClr val="dk1"/>
                          </a:solidFill>
                          <a:effectLst/>
                          <a:latin typeface="Times New Roman" panose="02020603050405020304" pitchFamily="18" charset="0"/>
                          <a:ea typeface="+mn-ea"/>
                          <a:cs typeface="Times New Roman" panose="02020603050405020304" pitchFamily="18" charset="0"/>
                        </a:rPr>
                        <a:t>ИТОГО</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Wingdings" pitchFamily="2" charset="2"/>
                        </a:rPr>
                        <a:t>330</a:t>
                      </a: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97106772"/>
                  </a:ext>
                </a:extLst>
              </a:tr>
              <a:tr h="254351">
                <a:tc gridSpan="2">
                  <a:txBody>
                    <a:bodyPr/>
                    <a:lstStyle/>
                    <a:p>
                      <a:endParaRPr lang="ru-RU" sz="1400"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B3CFDE"/>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600" b="0" i="0" u="none" strike="noStrike" cap="none" normalizeH="0" baseline="0" dirty="0">
                        <a:ln>
                          <a:noFill/>
                        </a:ln>
                        <a:solidFill>
                          <a:schemeClr val="tx1"/>
                        </a:solidFill>
                        <a:effectLst/>
                        <a:latin typeface="+mn-lt"/>
                        <a:sym typeface="Wingdings" pitchFamily="2" charset="2"/>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24"/>
                  </a:ext>
                </a:extLst>
              </a:tr>
              <a:tr h="380124">
                <a:tc>
                  <a:txBody>
                    <a:bodyPr/>
                    <a:lstStyle/>
                    <a:p>
                      <a:pPr algn="l" fontAlgn="t"/>
                      <a:r>
                        <a:rPr lang="ru-RU" sz="1400" b="0" i="0" u="none" strike="noStrike" dirty="0">
                          <a:solidFill>
                            <a:srgbClr val="000000"/>
                          </a:solidFill>
                          <a:effectLst/>
                          <a:latin typeface="Times New Roman" panose="02020603050405020304" pitchFamily="18" charset="0"/>
                          <a:cs typeface="Times New Roman" panose="02020603050405020304" pitchFamily="18" charset="0"/>
                        </a:rPr>
                        <a:t>Итоговый</a:t>
                      </a:r>
                      <a:r>
                        <a:rPr lang="ru-RU" sz="1400" b="0" i="0" u="none" strike="noStrike" baseline="0" dirty="0">
                          <a:solidFill>
                            <a:srgbClr val="000000"/>
                          </a:solidFill>
                          <a:effectLst/>
                          <a:latin typeface="Times New Roman" panose="02020603050405020304" pitchFamily="18" charset="0"/>
                          <a:cs typeface="Times New Roman" panose="02020603050405020304" pitchFamily="18" charset="0"/>
                        </a:rPr>
                        <a:t> отчет о результатах проекта</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6000" marR="0" marT="0" marB="0" anchor="ctr">
                    <a:lnL w="12700" cap="flat" cmpd="sng" algn="ctr">
                      <a:solidFill>
                        <a:schemeClr val="tx1"/>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530</a:t>
                      </a:r>
                      <a:endParaRPr kumimoji="0" 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Wingdings" pitchFamily="2" charset="2"/>
                      </a:endParaRPr>
                    </a:p>
                  </a:txBody>
                  <a:tcPr marL="0" marR="0" marT="0"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5"/>
                  </a:ext>
                </a:extLst>
              </a:tr>
            </a:tbl>
          </a:graphicData>
        </a:graphic>
      </p:graphicFrame>
      <p:sp>
        <p:nvSpPr>
          <p:cNvPr id="3" name="TextBox 2">
            <a:extLst>
              <a:ext uri="{FF2B5EF4-FFF2-40B4-BE49-F238E27FC236}">
                <a16:creationId xmlns:a16="http://schemas.microsoft.com/office/drawing/2014/main" id="{F9110AF0-B960-6746-1883-56056EB18F93}"/>
              </a:ext>
            </a:extLst>
          </p:cNvPr>
          <p:cNvSpPr txBox="1"/>
          <p:nvPr/>
        </p:nvSpPr>
        <p:spPr>
          <a:xfrm>
            <a:off x="172528" y="-17097"/>
            <a:ext cx="7414089" cy="575799"/>
          </a:xfrm>
          <a:prstGeom prst="rect">
            <a:avLst/>
          </a:prstGeom>
          <a:noFill/>
        </p:spPr>
        <p:txBody>
          <a:bodyPr wrap="square" rtlCol="0">
            <a:spAutoFit/>
          </a:bodyPr>
          <a:lstStyle/>
          <a:p>
            <a:r>
              <a:rPr lang="ru-RU" sz="1571" dirty="0"/>
              <a:t>Автоматизированный комплекс контроля состояния твердотельных поверхностей</a:t>
            </a:r>
            <a:br>
              <a:rPr lang="ru-RU" sz="1571" dirty="0"/>
            </a:br>
            <a:endParaRPr lang="ru-RU" sz="1571" dirty="0"/>
          </a:p>
        </p:txBody>
      </p:sp>
    </p:spTree>
    <p:extLst>
      <p:ext uri="{BB962C8B-B14F-4D97-AF65-F5344CB8AC3E}">
        <p14:creationId xmlns:p14="http://schemas.microsoft.com/office/powerpoint/2010/main" val="3925636330"/>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30620" y="2526127"/>
            <a:ext cx="9072282" cy="1121711"/>
          </a:xfrm>
          <a:prstGeom prst="rect">
            <a:avLst/>
          </a:prstGeom>
        </p:spPr>
        <p:txBody>
          <a:bodyPr>
            <a:noAutofit/>
          </a:bodyPr>
          <a:lstStyle>
            <a:lvl1pPr algn="l" defTabSz="839876" rtl="0" eaLnBrk="1" latinLnBrk="0" hangingPunct="1">
              <a:lnSpc>
                <a:spcPct val="90000"/>
              </a:lnSpc>
              <a:spcBef>
                <a:spcPct val="0"/>
              </a:spcBef>
              <a:buNone/>
              <a:defRPr sz="4000" kern="1200">
                <a:solidFill>
                  <a:schemeClr val="tx1"/>
                </a:solidFill>
                <a:latin typeface="+mj-lt"/>
                <a:ea typeface="+mj-ea"/>
                <a:cs typeface="+mj-cs"/>
              </a:defRPr>
            </a:lvl1pPr>
          </a:lstStyle>
          <a:p>
            <a:pPr marL="39108" marR="18146">
              <a:lnSpc>
                <a:spcPct val="111800"/>
              </a:lnSpc>
              <a:spcBef>
                <a:spcPts val="628"/>
              </a:spcBef>
            </a:pPr>
            <a:r>
              <a:rPr lang="ru-RU" sz="4800" spc="-44" dirty="0">
                <a:solidFill>
                  <a:schemeClr val="accent2">
                    <a:lumMod val="50000"/>
                  </a:schemeClr>
                </a:solidFill>
                <a:latin typeface="Lato Black"/>
                <a:cs typeface="Lato Black"/>
              </a:rPr>
              <a:t>Спасибо за внимание!</a:t>
            </a:r>
            <a:br>
              <a:rPr lang="ru-RU" b="1" dirty="0">
                <a:solidFill>
                  <a:schemeClr val="accent2">
                    <a:lumMod val="50000"/>
                  </a:schemeClr>
                </a:solidFill>
                <a:latin typeface="Calibri Light" panose="020F0302020204030204" pitchFamily="34" charset="0"/>
                <a:cs typeface="Calibri Light" panose="020F0302020204030204" pitchFamily="34" charset="0"/>
              </a:rPr>
            </a:br>
            <a:endParaRPr lang="ru-RU" sz="2400" spc="-2" dirty="0">
              <a:solidFill>
                <a:schemeClr val="accent2">
                  <a:lumMod val="50000"/>
                </a:schemeClr>
              </a:solidFill>
              <a:latin typeface="Lato"/>
              <a:cs typeface="Lato"/>
            </a:endParaRPr>
          </a:p>
        </p:txBody>
      </p:sp>
      <p:sp>
        <p:nvSpPr>
          <p:cNvPr id="3" name="Нижний колонтитул 3"/>
          <p:cNvSpPr txBox="1">
            <a:spLocks/>
          </p:cNvSpPr>
          <p:nvPr/>
        </p:nvSpPr>
        <p:spPr>
          <a:xfrm>
            <a:off x="636487" y="6137714"/>
            <a:ext cx="2788025" cy="365125"/>
          </a:xfrm>
          <a:prstGeom prst="rect">
            <a:avLst/>
          </a:prstGeom>
        </p:spPr>
        <p:txBody>
          <a:bodyPr vert="horz" lIns="83988" tIns="41994" rIns="83988" bIns="41994" rtlCol="0" anchor="ctr"/>
          <a:lstStyle>
            <a:defPPr>
              <a:defRPr lang="ru-RU"/>
            </a:defPPr>
            <a:lvl1pPr marL="0" algn="ctr" defTabSz="914321" rtl="0" eaLnBrk="1" latinLnBrk="0" hangingPunct="1">
              <a:defRPr sz="1100" kern="1200">
                <a:solidFill>
                  <a:schemeClr val="tx1">
                    <a:tint val="75000"/>
                  </a:schemeClr>
                </a:solidFill>
                <a:latin typeface="+mn-lt"/>
                <a:ea typeface="+mn-ea"/>
                <a:cs typeface="+mn-cs"/>
              </a:defRPr>
            </a:lvl1pPr>
            <a:lvl2pPr marL="457159" algn="l" defTabSz="914321" rtl="0" eaLnBrk="1" latinLnBrk="0" hangingPunct="1">
              <a:defRPr sz="1800" kern="1200">
                <a:solidFill>
                  <a:schemeClr val="tx1"/>
                </a:solidFill>
                <a:latin typeface="+mn-lt"/>
                <a:ea typeface="+mn-ea"/>
                <a:cs typeface="+mn-cs"/>
              </a:defRPr>
            </a:lvl2pPr>
            <a:lvl3pPr marL="914321" algn="l" defTabSz="914321" rtl="0" eaLnBrk="1" latinLnBrk="0" hangingPunct="1">
              <a:defRPr sz="1800" kern="1200">
                <a:solidFill>
                  <a:schemeClr val="tx1"/>
                </a:solidFill>
                <a:latin typeface="+mn-lt"/>
                <a:ea typeface="+mn-ea"/>
                <a:cs typeface="+mn-cs"/>
              </a:defRPr>
            </a:lvl3pPr>
            <a:lvl4pPr marL="1371480" algn="l" defTabSz="914321" rtl="0" eaLnBrk="1" latinLnBrk="0" hangingPunct="1">
              <a:defRPr sz="1800" kern="1200">
                <a:solidFill>
                  <a:schemeClr val="tx1"/>
                </a:solidFill>
                <a:latin typeface="+mn-lt"/>
                <a:ea typeface="+mn-ea"/>
                <a:cs typeface="+mn-cs"/>
              </a:defRPr>
            </a:lvl4pPr>
            <a:lvl5pPr marL="1828641" algn="l" defTabSz="914321" rtl="0" eaLnBrk="1" latinLnBrk="0" hangingPunct="1">
              <a:defRPr sz="1800" kern="1200">
                <a:solidFill>
                  <a:schemeClr val="tx1"/>
                </a:solidFill>
                <a:latin typeface="+mn-lt"/>
                <a:ea typeface="+mn-ea"/>
                <a:cs typeface="+mn-cs"/>
              </a:defRPr>
            </a:lvl5pPr>
            <a:lvl6pPr marL="2285799" algn="l" defTabSz="914321" rtl="0" eaLnBrk="1" latinLnBrk="0" hangingPunct="1">
              <a:defRPr sz="1800" kern="1200">
                <a:solidFill>
                  <a:schemeClr val="tx1"/>
                </a:solidFill>
                <a:latin typeface="+mn-lt"/>
                <a:ea typeface="+mn-ea"/>
                <a:cs typeface="+mn-cs"/>
              </a:defRPr>
            </a:lvl6pPr>
            <a:lvl7pPr marL="2742962" algn="l" defTabSz="914321" rtl="0" eaLnBrk="1" latinLnBrk="0" hangingPunct="1">
              <a:defRPr sz="1800" kern="1200">
                <a:solidFill>
                  <a:schemeClr val="tx1"/>
                </a:solidFill>
                <a:latin typeface="+mn-lt"/>
                <a:ea typeface="+mn-ea"/>
                <a:cs typeface="+mn-cs"/>
              </a:defRPr>
            </a:lvl7pPr>
            <a:lvl8pPr marL="3200121" algn="l" defTabSz="914321" rtl="0" eaLnBrk="1" latinLnBrk="0" hangingPunct="1">
              <a:defRPr sz="1800" kern="1200">
                <a:solidFill>
                  <a:schemeClr val="tx1"/>
                </a:solidFill>
                <a:latin typeface="+mn-lt"/>
                <a:ea typeface="+mn-ea"/>
                <a:cs typeface="+mn-cs"/>
              </a:defRPr>
            </a:lvl8pPr>
            <a:lvl9pPr marL="3657281" algn="l" defTabSz="914321" rtl="0" eaLnBrk="1" latinLnBrk="0" hangingPunct="1">
              <a:defRPr sz="1800" kern="1200">
                <a:solidFill>
                  <a:schemeClr val="tx1"/>
                </a:solidFill>
                <a:latin typeface="+mn-lt"/>
                <a:ea typeface="+mn-ea"/>
                <a:cs typeface="+mn-cs"/>
              </a:defRPr>
            </a:lvl9pPr>
          </a:lstStyle>
          <a:p>
            <a:pPr algn="l"/>
            <a:r>
              <a:rPr lang="ru-RU" sz="1600" dirty="0">
                <a:solidFill>
                  <a:schemeClr val="accent4">
                    <a:lumMod val="50000"/>
                  </a:schemeClr>
                </a:solidFill>
              </a:rPr>
              <a:t>2022, РГРТУ</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4463" y="5845148"/>
            <a:ext cx="1661692" cy="950259"/>
          </a:xfrm>
          <a:prstGeom prst="rect">
            <a:avLst/>
          </a:prstGeom>
        </p:spPr>
      </p:pic>
      <p:grpSp>
        <p:nvGrpSpPr>
          <p:cNvPr id="12" name="Группа 11"/>
          <p:cNvGrpSpPr/>
          <p:nvPr/>
        </p:nvGrpSpPr>
        <p:grpSpPr>
          <a:xfrm>
            <a:off x="7628965" y="49163"/>
            <a:ext cx="2268068" cy="2891261"/>
            <a:chOff x="5699037" y="1158679"/>
            <a:chExt cx="4207116" cy="4540492"/>
          </a:xfrm>
        </p:grpSpPr>
        <p:grpSp>
          <p:nvGrpSpPr>
            <p:cNvPr id="13" name="object 10"/>
            <p:cNvGrpSpPr/>
            <p:nvPr/>
          </p:nvGrpSpPr>
          <p:grpSpPr>
            <a:xfrm>
              <a:off x="5699037" y="1158679"/>
              <a:ext cx="4207078" cy="3613531"/>
              <a:chOff x="11566123" y="1047087"/>
              <a:chExt cx="8538210" cy="7333615"/>
            </a:xfrm>
          </p:grpSpPr>
          <p:sp>
            <p:nvSpPr>
              <p:cNvPr id="15" name="object 11"/>
              <p:cNvSpPr/>
              <p:nvPr/>
            </p:nvSpPr>
            <p:spPr>
              <a:xfrm>
                <a:off x="12830283" y="1108417"/>
                <a:ext cx="7273925" cy="7272655"/>
              </a:xfrm>
              <a:custGeom>
                <a:avLst/>
                <a:gdLst/>
                <a:ahLst/>
                <a:cxnLst/>
                <a:rect l="l" t="t" r="r" b="b"/>
                <a:pathLst>
                  <a:path w="7273925" h="7272655">
                    <a:moveTo>
                      <a:pt x="7273809" y="0"/>
                    </a:moveTo>
                    <a:lnTo>
                      <a:pt x="5644561" y="0"/>
                    </a:lnTo>
                    <a:lnTo>
                      <a:pt x="5644561" y="2112050"/>
                    </a:lnTo>
                    <a:lnTo>
                      <a:pt x="2683876" y="2112050"/>
                    </a:lnTo>
                    <a:lnTo>
                      <a:pt x="2683876" y="3552080"/>
                    </a:lnTo>
                    <a:lnTo>
                      <a:pt x="12041" y="3552080"/>
                    </a:lnTo>
                    <a:lnTo>
                      <a:pt x="12041" y="5496115"/>
                    </a:lnTo>
                    <a:lnTo>
                      <a:pt x="0" y="5520125"/>
                    </a:lnTo>
                    <a:lnTo>
                      <a:pt x="2852373" y="5524093"/>
                    </a:lnTo>
                    <a:lnTo>
                      <a:pt x="2852373" y="7272155"/>
                    </a:lnTo>
                    <a:lnTo>
                      <a:pt x="7273809" y="7272155"/>
                    </a:lnTo>
                    <a:lnTo>
                      <a:pt x="7273809" y="0"/>
                    </a:lnTo>
                    <a:close/>
                  </a:path>
                </a:pathLst>
              </a:custGeom>
              <a:solidFill>
                <a:srgbClr val="457DA2"/>
              </a:solidFill>
            </p:spPr>
            <p:txBody>
              <a:bodyPr wrap="square" lIns="0" tIns="0" rIns="0" bIns="0" rtlCol="0"/>
              <a:lstStyle/>
              <a:p>
                <a:endParaRPr sz="887"/>
              </a:p>
            </p:txBody>
          </p:sp>
          <p:sp>
            <p:nvSpPr>
              <p:cNvPr id="16" name="object 12"/>
              <p:cNvSpPr/>
              <p:nvPr/>
            </p:nvSpPr>
            <p:spPr>
              <a:xfrm>
                <a:off x="11587065" y="1068029"/>
                <a:ext cx="6450330" cy="3185795"/>
              </a:xfrm>
              <a:custGeom>
                <a:avLst/>
                <a:gdLst/>
                <a:ahLst/>
                <a:cxnLst/>
                <a:rect l="l" t="t" r="r" b="b"/>
                <a:pathLst>
                  <a:path w="6450330" h="3185795">
                    <a:moveTo>
                      <a:pt x="6450002" y="1705937"/>
                    </a:moveTo>
                    <a:lnTo>
                      <a:pt x="3354002" y="1705937"/>
                    </a:lnTo>
                    <a:lnTo>
                      <a:pt x="3354002" y="3185295"/>
                    </a:lnTo>
                    <a:lnTo>
                      <a:pt x="0" y="3185295"/>
                    </a:lnTo>
                    <a:lnTo>
                      <a:pt x="0" y="990912"/>
                    </a:lnTo>
                    <a:lnTo>
                      <a:pt x="5136545" y="990912"/>
                    </a:lnTo>
                    <a:lnTo>
                      <a:pt x="5136545" y="0"/>
                    </a:lnTo>
                    <a:lnTo>
                      <a:pt x="6445112" y="0"/>
                    </a:lnTo>
                    <a:lnTo>
                      <a:pt x="6450002" y="1705937"/>
                    </a:lnTo>
                    <a:close/>
                  </a:path>
                </a:pathLst>
              </a:custGeom>
              <a:ln w="41883">
                <a:solidFill>
                  <a:srgbClr val="000000"/>
                </a:solidFill>
              </a:ln>
            </p:spPr>
            <p:txBody>
              <a:bodyPr wrap="square" lIns="0" tIns="0" rIns="0" bIns="0" rtlCol="0"/>
              <a:lstStyle/>
              <a:p>
                <a:endParaRPr sz="887"/>
              </a:p>
            </p:txBody>
          </p:sp>
        </p:grpSp>
        <p:sp>
          <p:nvSpPr>
            <p:cNvPr id="14" name="object 13"/>
            <p:cNvSpPr/>
            <p:nvPr/>
          </p:nvSpPr>
          <p:spPr>
            <a:xfrm>
              <a:off x="8208116" y="4991108"/>
              <a:ext cx="1698037" cy="708063"/>
            </a:xfrm>
            <a:custGeom>
              <a:avLst/>
              <a:gdLst/>
              <a:ahLst/>
              <a:cxnLst/>
              <a:rect l="l" t="t" r="r" b="b"/>
              <a:pathLst>
                <a:path w="3446144" h="1437004">
                  <a:moveTo>
                    <a:pt x="3445832" y="0"/>
                  </a:moveTo>
                  <a:lnTo>
                    <a:pt x="0" y="0"/>
                  </a:lnTo>
                  <a:lnTo>
                    <a:pt x="0" y="1436511"/>
                  </a:lnTo>
                  <a:lnTo>
                    <a:pt x="3445832" y="1436511"/>
                  </a:lnTo>
                  <a:lnTo>
                    <a:pt x="3445832" y="0"/>
                  </a:lnTo>
                  <a:close/>
                </a:path>
              </a:pathLst>
            </a:custGeom>
            <a:solidFill>
              <a:srgbClr val="E93B47"/>
            </a:solidFill>
          </p:spPr>
          <p:txBody>
            <a:bodyPr wrap="square" lIns="0" tIns="0" rIns="0" bIns="0" rtlCol="0"/>
            <a:lstStyle/>
            <a:p>
              <a:endParaRPr sz="887"/>
            </a:p>
          </p:txBody>
        </p:sp>
      </p:grpSp>
      <p:grpSp>
        <p:nvGrpSpPr>
          <p:cNvPr id="21" name="Группа 20"/>
          <p:cNvGrpSpPr/>
          <p:nvPr/>
        </p:nvGrpSpPr>
        <p:grpSpPr>
          <a:xfrm>
            <a:off x="717176" y="5971994"/>
            <a:ext cx="4545105" cy="19160"/>
            <a:chOff x="717176" y="5971994"/>
            <a:chExt cx="4545105" cy="19160"/>
          </a:xfrm>
        </p:grpSpPr>
        <p:cxnSp>
          <p:nvCxnSpPr>
            <p:cNvPr id="18" name="Прямая соединительная линия 17"/>
            <p:cNvCxnSpPr/>
            <p:nvPr/>
          </p:nvCxnSpPr>
          <p:spPr>
            <a:xfrm flipV="1">
              <a:off x="717176" y="5971994"/>
              <a:ext cx="4545105" cy="1916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730620" y="5991154"/>
              <a:ext cx="1645026"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295" y="29364"/>
            <a:ext cx="3576917" cy="1532397"/>
          </a:xfrm>
          <a:prstGeom prst="rect">
            <a:avLst/>
          </a:prstGeom>
        </p:spPr>
      </p:pic>
    </p:spTree>
    <p:extLst>
      <p:ext uri="{BB962C8B-B14F-4D97-AF65-F5344CB8AC3E}">
        <p14:creationId xmlns:p14="http://schemas.microsoft.com/office/powerpoint/2010/main" val="33664173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Тема Office">
  <a:themeElements>
    <a:clrScheme name="НТИ">
      <a:dk1>
        <a:srgbClr val="0C0C0C"/>
      </a:dk1>
      <a:lt1>
        <a:sysClr val="window" lastClr="FFFFFF"/>
      </a:lt1>
      <a:dk2>
        <a:srgbClr val="0C0C0C"/>
      </a:dk2>
      <a:lt2>
        <a:srgbClr val="FFFFFF"/>
      </a:lt2>
      <a:accent1>
        <a:srgbClr val="8E708F"/>
      </a:accent1>
      <a:accent2>
        <a:srgbClr val="71A2C3"/>
      </a:accent2>
      <a:accent3>
        <a:srgbClr val="C8B1AC"/>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Тема Office">
  <a:themeElements>
    <a:clrScheme name="НТИ">
      <a:dk1>
        <a:srgbClr val="0C0C0C"/>
      </a:dk1>
      <a:lt1>
        <a:sysClr val="window" lastClr="FFFFFF"/>
      </a:lt1>
      <a:dk2>
        <a:srgbClr val="0C0C0C"/>
      </a:dk2>
      <a:lt2>
        <a:srgbClr val="FFFFFF"/>
      </a:lt2>
      <a:accent1>
        <a:srgbClr val="8E708F"/>
      </a:accent1>
      <a:accent2>
        <a:srgbClr val="71A2C3"/>
      </a:accent2>
      <a:accent3>
        <a:srgbClr val="C8B1AC"/>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4060778A680BE145B3E171F8BCE5FCC2" ma:contentTypeVersion="10" ma:contentTypeDescription="Создание документа." ma:contentTypeScope="" ma:versionID="48cf80f593d2d0fa224fb36be141b76a">
  <xsd:schema xmlns:xsd="http://www.w3.org/2001/XMLSchema" xmlns:xs="http://www.w3.org/2001/XMLSchema" xmlns:p="http://schemas.microsoft.com/office/2006/metadata/properties" xmlns:ns2="69cc3dea-af89-41ea-b8da-7ab11462d30a" xmlns:ns3="d8b453d6-be7a-4931-bedf-235701e60354" targetNamespace="http://schemas.microsoft.com/office/2006/metadata/properties" ma:root="true" ma:fieldsID="5a12abfc72ef197ef8bcff461a1448d9" ns2:_="" ns3:_="">
    <xsd:import namespace="69cc3dea-af89-41ea-b8da-7ab11462d30a"/>
    <xsd:import namespace="d8b453d6-be7a-4931-bedf-235701e603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cc3dea-af89-41ea-b8da-7ab11462d30a" elementFormDefault="qualified">
    <xsd:import namespace="http://schemas.microsoft.com/office/2006/documentManagement/types"/>
    <xsd:import namespace="http://schemas.microsoft.com/office/infopath/2007/PartnerControls"/>
    <xsd:element name="SharedWithUsers" ma:index="8" nillable="true" ma:displayName="Общий доступ с использованием"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Совместно с подробностями"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b453d6-be7a-4931-bedf-235701e6035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0319F3-832D-4CD2-8CE3-1288F9B2FAB5}">
  <ds:schemaRefs>
    <ds:schemaRef ds:uri="http://schemas.microsoft.com/sharepoint/v3/contenttype/forms"/>
  </ds:schemaRefs>
</ds:datastoreItem>
</file>

<file path=customXml/itemProps2.xml><?xml version="1.0" encoding="utf-8"?>
<ds:datastoreItem xmlns:ds="http://schemas.openxmlformats.org/officeDocument/2006/customXml" ds:itemID="{515F2574-6B2D-4151-B4E6-5F2B862C21E6}">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5D80CA30-6DA9-45CC-B03D-6C7DFE6270DC}">
  <ds:schemaRefs>
    <ds:schemaRef ds:uri="http://schemas.microsoft.com/office/2006/metadata/contentType"/>
    <ds:schemaRef ds:uri="http://schemas.microsoft.com/office/2006/metadata/properties/metaAttributes"/>
    <ds:schemaRef ds:uri="http://www.w3.org/2000/xmlns/"/>
    <ds:schemaRef ds:uri="http://www.w3.org/2001/XMLSchema"/>
    <ds:schemaRef ds:uri="69cc3dea-af89-41ea-b8da-7ab11462d30a"/>
    <ds:schemaRef ds:uri="d8b453d6-be7a-4931-bedf-235701e60354"/>
  </ds:schemaRefs>
</ds:datastoreItem>
</file>

<file path=docProps/app.xml><?xml version="1.0" encoding="utf-8"?>
<Properties xmlns="http://schemas.openxmlformats.org/officeDocument/2006/extended-properties" xmlns:vt="http://schemas.openxmlformats.org/officeDocument/2006/docPropsVTypes">
  <Template>Ion</Template>
  <TotalTime>15936</TotalTime>
  <Words>928</Words>
  <Application>Microsoft Office PowerPoint</Application>
  <PresentationFormat>Лист A4 (210x297 мм)</PresentationFormat>
  <Paragraphs>143</Paragraphs>
  <Slides>9</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9</vt:i4>
      </vt:variant>
    </vt:vector>
  </HeadingPairs>
  <TitlesOfParts>
    <vt:vector size="11" baseType="lpstr">
      <vt:lpstr>1_Тема Office</vt:lpstr>
      <vt:lpstr>2_Тема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Буассонад Георгий Владимирович</dc:creator>
  <cp:lastModifiedBy>Гостевой пользователь</cp:lastModifiedBy>
  <cp:revision>384</cp:revision>
  <cp:lastPrinted>2017-09-07T15:28:26Z</cp:lastPrinted>
  <dcterms:created xsi:type="dcterms:W3CDTF">2016-03-23T11:46:06Z</dcterms:created>
  <dcterms:modified xsi:type="dcterms:W3CDTF">2023-11-23T19:15:06Z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0x0101004060778A680BE145B3E171F8BCE5FCC2</vt:lpwstr>
  </property>
</Properties>
</file>