
<file path=[Content_Types].xml><?xml version="1.0" encoding="utf-8"?>
<Types xmlns="http://schemas.openxmlformats.org/package/2006/content-types">
  <Default Extension="png" ContentType="image/png"/>
  <Default Extension="MOV" ContentType="video/unknown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7" r:id="rId2"/>
    <p:sldId id="258" r:id="rId3"/>
    <p:sldId id="262" r:id="rId4"/>
    <p:sldId id="259" r:id="rId5"/>
    <p:sldId id="277" r:id="rId6"/>
    <p:sldId id="279" r:id="rId7"/>
    <p:sldId id="278" r:id="rId8"/>
    <p:sldId id="260" r:id="rId9"/>
    <p:sldId id="263" r:id="rId10"/>
    <p:sldId id="264" r:id="rId11"/>
    <p:sldId id="271" r:id="rId12"/>
    <p:sldId id="265" r:id="rId13"/>
    <p:sldId id="272" r:id="rId14"/>
    <p:sldId id="274" r:id="rId15"/>
    <p:sldId id="266" r:id="rId16"/>
    <p:sldId id="267" r:id="rId17"/>
    <p:sldId id="275" r:id="rId18"/>
  </p:sldIdLst>
  <p:sldSz cx="9144000" cy="5143500" type="screen16x9"/>
  <p:notesSz cx="6858000" cy="9144000"/>
  <p:embeddedFontLst>
    <p:embeddedFont>
      <p:font typeface="Nunito" panose="020B0604020202020204" charset="-52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1" autoAdjust="0"/>
    <p:restoredTop sz="94164" autoAdjust="0"/>
  </p:normalViewPr>
  <p:slideViewPr>
    <p:cSldViewPr snapToGrid="0">
      <p:cViewPr>
        <p:scale>
          <a:sx n="100" d="100"/>
          <a:sy n="100" d="100"/>
        </p:scale>
        <p:origin x="-802" y="-52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>
        <c:manualLayout>
          <c:xMode val="edge"/>
          <c:yMode val="edge"/>
          <c:x val="0.1283906446827249"/>
          <c:y val="4.3961358509823682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Проблема недостатка питательных веществ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Проблема не актуальна</c:v>
                </c:pt>
                <c:pt idx="1">
                  <c:v>Проблема актуальна, но решение удовлетворяет потребности</c:v>
                </c:pt>
                <c:pt idx="2">
                  <c:v>Проблема актуальна, но решение частично удовлетворят/не удовлетворяет потребности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3.4</c:v>
                </c:pt>
                <c:pt idx="1">
                  <c:v>3.2</c:v>
                </c:pt>
                <c:pt idx="2">
                  <c:v>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118787591822068"/>
          <c:y val="0.3551380517700628"/>
          <c:w val="0.33799847688331736"/>
          <c:h val="0.57761590481401603"/>
        </c:manualLayout>
      </c:layout>
      <c:overlay val="0"/>
      <c:txPr>
        <a:bodyPr/>
        <a:lstStyle/>
        <a:p>
          <a:pPr>
            <a:defRPr sz="105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layout>
        <c:manualLayout>
          <c:xMode val="edge"/>
          <c:yMode val="edge"/>
          <c:x val="7.8156167979002628E-2"/>
          <c:y val="2.1874999999999999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рынка- Сельскохозяйственные организации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Доля других сельскогозяйственных организаций</c:v>
                </c:pt>
                <c:pt idx="1">
                  <c:v>Доля иных животноводческих организаций</c:v>
                </c:pt>
                <c:pt idx="2">
                  <c:v>Доля организаций, имеющих свое поголовье КРС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70.7</c:v>
                </c:pt>
                <c:pt idx="1">
                  <c:v>5.7</c:v>
                </c:pt>
                <c:pt idx="2">
                  <c:v>23.6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Объем рынка-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Животноводческие </a:t>
            </a:r>
            <a:r>
              <a:rPr lang="ru-RU" dirty="0"/>
              <a:t>организации</a:t>
            </a:r>
          </a:p>
        </c:rich>
      </c:tx>
      <c:layout>
        <c:manualLayout>
          <c:xMode val="edge"/>
          <c:yMode val="edge"/>
          <c:x val="6.9895013123359544E-3"/>
          <c:y val="2.812500000000000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370300225368182"/>
          <c:y val="0.29570469354443574"/>
          <c:w val="0.44265917323883458"/>
          <c:h val="0.688670296044295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рынка- Животноводческие организации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Доля иных животноводческих организаций</c:v>
                </c:pt>
                <c:pt idx="1">
                  <c:v>Доля организаций, имеющих свое поголовье молочного КРС</c:v>
                </c:pt>
                <c:pt idx="2">
                  <c:v>Доля организаций, имеющих свое поголовье мясного КРС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19.3</c:v>
                </c:pt>
                <c:pt idx="1">
                  <c:v>74.900000000000006</c:v>
                </c:pt>
                <c:pt idx="2">
                  <c:v>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79209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/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Опишите по шагам ответ на вопрос: как пользователь достигнет цели, используя ваше решение.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По возможности, визуализируйте этот сценарий в виде схемы или прототипа будущего интерфейса решения.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5bf51c69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95bf51c69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Чтобы узнать, как посчитать объем рынка, познакомьтесь с материалом ниже: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 dirty="0"/>
            </a:br>
            <a:r>
              <a:rPr lang="ru" dirty="0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 dirty="0"/>
            </a:br>
            <a:r>
              <a:rPr lang="ru" dirty="0"/>
              <a:t>О том, как ответить на вопросы выше, читайте с статье: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 dirty="0"/>
            </a:br>
            <a:r>
              <a:rPr lang="ru" dirty="0"/>
              <a:t>1.</a:t>
            </a:r>
            <a:r>
              <a:rPr lang="ru" b="1" dirty="0"/>
              <a:t>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37243" y="51663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dirty="0" smtClean="0"/>
              <a:t>Совершенствование методов выращивания растений в гидропонных установках</a:t>
            </a:r>
            <a:endParaRPr sz="3100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270670" y="3092033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ФГБОУ ВО «МГАВМиБ- МВА им. К.И.Скрябина» </a:t>
            </a: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206192" y="3864354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Инициативная разработка</a:t>
            </a:r>
            <a:endParaRPr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445" y="128087"/>
            <a:ext cx="2145325" cy="101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Пользователь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dirty="0"/>
              <a:t>Пользователь – животноводческие </a:t>
            </a:r>
            <a:r>
              <a:rPr lang="ru-RU" dirty="0" smtClean="0"/>
              <a:t>хозяйства</a:t>
            </a:r>
            <a:r>
              <a:rPr lang="en-US" dirty="0" smtClean="0"/>
              <a:t>;</a:t>
            </a:r>
            <a:endParaRPr lang="ru-RU" dirty="0"/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dirty="0"/>
              <a:t>Проблема – недостаточность  питательных веществ в зимний период.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19" y="2177806"/>
            <a:ext cx="3316288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737" y="2177806"/>
            <a:ext cx="3414713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093" y="64479"/>
            <a:ext cx="2436977" cy="1148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1" y="234462"/>
            <a:ext cx="5860500" cy="7832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Результаты пользовательского тестирования</a:t>
            </a:r>
            <a:endParaRPr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276531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241426887"/>
              </p:ext>
            </p:extLst>
          </p:nvPr>
        </p:nvGraphicFramePr>
        <p:xfrm>
          <a:off x="2336995" y="948397"/>
          <a:ext cx="5092505" cy="4044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609" y="70339"/>
            <a:ext cx="234791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294115" y="1029383"/>
            <a:ext cx="456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ru-RU" dirty="0"/>
              <a:t>Выращивание гидропонным методом с использованием </a:t>
            </a:r>
            <a:r>
              <a:rPr lang="ru-RU" dirty="0" smtClean="0"/>
              <a:t>субстратов </a:t>
            </a:r>
            <a:r>
              <a:rPr lang="ru-RU" dirty="0"/>
              <a:t>и </a:t>
            </a:r>
            <a:r>
              <a:rPr lang="ru-RU" dirty="0" smtClean="0"/>
              <a:t>удобрений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617" y="2191395"/>
            <a:ext cx="4015154" cy="226091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36" y="2303584"/>
            <a:ext cx="3084430" cy="231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738" y="70338"/>
            <a:ext cx="2444262" cy="1152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0" y="0"/>
            <a:ext cx="244475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G_3200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6597" y="1262892"/>
            <a:ext cx="6174850" cy="347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5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125" y="245000"/>
            <a:ext cx="6384375" cy="572700"/>
          </a:xfrm>
        </p:spPr>
        <p:txBody>
          <a:bodyPr>
            <a:normAutofit fontScale="90000"/>
          </a:bodyPr>
          <a:lstStyle/>
          <a:p>
            <a:r>
              <a:rPr lang="ru-RU" dirty="0"/>
              <a:t>Результаты пользовательского тестирования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193" y="0"/>
            <a:ext cx="2347913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501" y="878758"/>
            <a:ext cx="4476751" cy="377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566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3155" y="1145548"/>
            <a:ext cx="8520600" cy="34164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83" y="1059582"/>
            <a:ext cx="2652631" cy="3536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987574"/>
            <a:ext cx="3600400" cy="205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80396"/>
            <a:ext cx="3600399" cy="2010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145" y="0"/>
            <a:ext cx="2094854" cy="98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10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Пользовательский сценарий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380265" y="1387025"/>
            <a:ext cx="842449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Хозяйство замечает проблему недостатка питательных веществ в рационе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4199785" y="1771495"/>
            <a:ext cx="451338" cy="397630"/>
          </a:xfrm>
          <a:prstGeom prst="downArrow">
            <a:avLst>
              <a:gd name="adj1" fmla="val 50000"/>
              <a:gd name="adj2" fmla="val 43507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0265" y="2181590"/>
            <a:ext cx="840838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Фермерское хозяйство решает воспользоваться нашей технологией и заказывает установку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96383" y="3096310"/>
            <a:ext cx="840838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Мы покупаем установку и все необходимое, усовершенствуем ее под нашу технологию, устанавливаем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4245744" y="2531847"/>
            <a:ext cx="375916" cy="53926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12501" y="4163229"/>
            <a:ext cx="83922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Хозяйство начинает самостоятельно выращивать корм для животных</a:t>
            </a:r>
          </a:p>
          <a:p>
            <a:pPr algn="ctr"/>
            <a:r>
              <a:rPr lang="ru-RU" dirty="0" smtClean="0"/>
              <a:t>При возникновении вопросов/проблем пользуется нашими консультационными услугами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4134765" y="3771513"/>
            <a:ext cx="597877" cy="36341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461" y="74188"/>
            <a:ext cx="2391507" cy="11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Экономика проекта: предположения и вопросы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</a:t>
            </a:r>
            <a:endParaRPr dirty="0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399580"/>
              </p:ext>
            </p:extLst>
          </p:nvPr>
        </p:nvGraphicFramePr>
        <p:xfrm>
          <a:off x="145474" y="1205304"/>
          <a:ext cx="8904740" cy="38404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226185"/>
                <a:gridCol w="2226185"/>
                <a:gridCol w="2226185"/>
                <a:gridCol w="2226185"/>
              </a:tblGrid>
              <a:tr h="43568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Аналоги</a:t>
                      </a:r>
                      <a:endParaRPr lang="ru-RU" sz="12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Достоинства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Недостатки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Достоинства</a:t>
                      </a:r>
                      <a:r>
                        <a:rPr lang="ru-RU" sz="1200" baseline="0" dirty="0" smtClean="0"/>
                        <a:t> нашего решения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3070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Выращивание в</a:t>
                      </a:r>
                      <a:r>
                        <a:rPr lang="ru-RU" sz="1400" b="0" i="0" u="none" strike="noStrike" cap="none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земле(на полях в теплое время года)</a:t>
                      </a:r>
                      <a:endParaRPr lang="ru-RU" sz="1400" b="0" i="0" u="none" strike="noStrike" cap="none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Вырастает</a:t>
                      </a:r>
                      <a:r>
                        <a:rPr lang="ru-RU" sz="1400" baseline="0" dirty="0" smtClean="0"/>
                        <a:t> н</a:t>
                      </a:r>
                      <a:r>
                        <a:rPr lang="ru-RU" sz="1400" dirty="0" smtClean="0"/>
                        <a:t>еобходимое</a:t>
                      </a:r>
                      <a:r>
                        <a:rPr lang="ru-RU" sz="1400" baseline="0" dirty="0" smtClean="0"/>
                        <a:t> количество корма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 smtClean="0"/>
                        <a:t>Распространенный и надежный метод</a:t>
                      </a:r>
                      <a:endParaRPr lang="ru-RU" sz="1400" b="0" i="0" u="none" strike="noStrike" cap="none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Уязвимость к погодным условиям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Необходимость</a:t>
                      </a:r>
                      <a:r>
                        <a:rPr lang="ru-RU" sz="1400" baseline="0" dirty="0" smtClean="0"/>
                        <a:t> наличия земли и техники для ее обработки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 smtClean="0"/>
                        <a:t>Необходимость заготовки и места для хранения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Возможность</a:t>
                      </a:r>
                      <a:r>
                        <a:rPr lang="ru-RU" sz="1400" baseline="0" dirty="0" smtClean="0"/>
                        <a:t> производства корма круглый год, а также более высокое качество корма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58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Выращивание</a:t>
                      </a:r>
                      <a:r>
                        <a:rPr lang="ru-RU" sz="1400" b="0" i="0" u="none" strike="noStrike" cap="none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в стандартных гидропонных установках</a:t>
                      </a:r>
                      <a:endParaRPr lang="ru-RU" sz="1400" b="0" i="0" u="none" strike="noStrike" cap="none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Рабочий метод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Более</a:t>
                      </a:r>
                      <a:r>
                        <a:rPr lang="ru-RU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известен и доступен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Дает ожидаемый результат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Недостаточно зеленой</a:t>
                      </a:r>
                      <a:r>
                        <a:rPr lang="ru-RU" sz="1400" baseline="0" dirty="0" smtClean="0"/>
                        <a:t> массы</a:t>
                      </a:r>
                      <a:r>
                        <a:rPr lang="ru-RU" sz="1400" dirty="0" smtClean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4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 тех же вводных данных-</a:t>
                      </a:r>
                      <a:r>
                        <a:rPr lang="ru-RU" sz="1400" baseline="0" dirty="0" smtClean="0"/>
                        <a:t> большее количество зеленой массы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362" y="16516"/>
            <a:ext cx="2219962" cy="1046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SWOT- </a:t>
            </a:r>
            <a:r>
              <a:rPr lang="ru-RU" dirty="0" smtClean="0"/>
              <a:t>анализ решения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257889" cy="1833979"/>
          </a:xfrm>
        </p:spPr>
        <p:txBody>
          <a:bodyPr>
            <a:normAutofit/>
          </a:bodyPr>
          <a:lstStyle/>
          <a:p>
            <a:pPr marL="114300" indent="0">
              <a:lnSpc>
                <a:spcPct val="100000"/>
              </a:lnSpc>
              <a:buClr>
                <a:srgbClr val="000000"/>
              </a:buClr>
              <a:buFont typeface="Arial"/>
              <a:buNone/>
            </a:pPr>
            <a:r>
              <a:rPr lang="en-US" sz="1400" dirty="0" smtClean="0">
                <a:solidFill>
                  <a:srgbClr val="000000"/>
                </a:solidFill>
              </a:rPr>
              <a:t>S- </a:t>
            </a:r>
            <a:r>
              <a:rPr lang="ru-RU" sz="1400" dirty="0" smtClean="0">
                <a:solidFill>
                  <a:srgbClr val="000000"/>
                </a:solidFill>
              </a:rPr>
              <a:t>сильные стороны</a:t>
            </a:r>
          </a:p>
          <a:p>
            <a:pPr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</a:rPr>
              <a:t>Автономность производства</a:t>
            </a:r>
          </a:p>
          <a:p>
            <a:pPr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</a:rPr>
              <a:t>Круглогодичное обеспечение кормом</a:t>
            </a:r>
          </a:p>
          <a:p>
            <a:pPr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</a:rPr>
              <a:t>Высокая усвояемость корма</a:t>
            </a:r>
          </a:p>
          <a:p>
            <a:pPr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</a:rPr>
              <a:t>Высокое содержание питательных веществ и витаминов</a:t>
            </a:r>
          </a:p>
          <a:p>
            <a:pPr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</a:rPr>
              <a:t>Экологичность корма</a:t>
            </a:r>
          </a:p>
          <a:p>
            <a:pPr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6524" y="1160585"/>
            <a:ext cx="8563708" cy="37455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/>
          <p:cNvCxnSpPr>
            <a:endCxn id="4" idx="2"/>
          </p:cNvCxnSpPr>
          <p:nvPr/>
        </p:nvCxnSpPr>
        <p:spPr>
          <a:xfrm>
            <a:off x="4583984" y="1160585"/>
            <a:ext cx="14394" cy="37455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4" idx="1"/>
            <a:endCxn id="4" idx="3"/>
          </p:cNvCxnSpPr>
          <p:nvPr/>
        </p:nvCxnSpPr>
        <p:spPr>
          <a:xfrm>
            <a:off x="316524" y="3033347"/>
            <a:ext cx="85637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98377" y="1213338"/>
            <a:ext cx="424082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en-US" dirty="0" smtClean="0"/>
              <a:t>W- </a:t>
            </a:r>
            <a:r>
              <a:rPr lang="ru-RU" dirty="0" smtClean="0"/>
              <a:t>слабые стороны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Высокая зависимость от воды/электричества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Потребность в закрытом помещении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Стоимость реализации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Долгая окупаемость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Возможные сложности с обучением сотрудников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6524" y="3015762"/>
            <a:ext cx="41441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r>
              <a:rPr lang="ru-RU" dirty="0" smtClean="0"/>
              <a:t>- возможности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Внедрение установок на предприятиях с другими видами животных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Долгий срок использования оборудования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Развитие технологий в сфере АПК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Развитие экологичного производства в сфере АПК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endParaRPr lang="ru-RU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4598377" y="3059723"/>
            <a:ext cx="424082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en-US" dirty="0" smtClean="0"/>
              <a:t>T</a:t>
            </a:r>
            <a:r>
              <a:rPr lang="ru-RU" dirty="0" smtClean="0"/>
              <a:t>- угрозы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Отсутствие свободной площади на предприятиях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Перебои подачи воды и/или электричества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Существенное снижение стоимости аналогов</a:t>
            </a:r>
          </a:p>
          <a:p>
            <a:pPr marL="285750" indent="-285750">
              <a:buSzPct val="129000"/>
              <a:buFont typeface="Arial" panose="020B0604020202020204" pitchFamily="34" charset="0"/>
              <a:buChar char="•"/>
            </a:pPr>
            <a:r>
              <a:rPr lang="ru-RU" dirty="0" smtClean="0"/>
              <a:t>Недостаток работников на предприятии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585" y="39688"/>
            <a:ext cx="2268415" cy="106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38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Рынок</a:t>
            </a:r>
            <a:endParaRPr dirty="0"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16285" y="1199844"/>
            <a:ext cx="2789054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/>
                </a:solidFill>
              </a:rPr>
              <a:t>По данным Сельскохозяйственной </a:t>
            </a:r>
            <a:r>
              <a:rPr lang="ru-RU" dirty="0" err="1" smtClean="0">
                <a:solidFill>
                  <a:schemeClr val="tx1"/>
                </a:solidFill>
              </a:rPr>
              <a:t>микропереписи</a:t>
            </a:r>
            <a:r>
              <a:rPr lang="ru-RU" dirty="0" smtClean="0">
                <a:solidFill>
                  <a:schemeClr val="tx1"/>
                </a:solidFill>
              </a:rPr>
              <a:t>  2021 года: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Всего в России 31 136 сельскохозяйственных организаций.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257" y="52753"/>
            <a:ext cx="2349743" cy="1107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66931758"/>
              </p:ext>
            </p:extLst>
          </p:nvPr>
        </p:nvGraphicFramePr>
        <p:xfrm>
          <a:off x="2649415" y="46941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299936"/>
            <a:ext cx="2583900" cy="3416400"/>
          </a:xfrm>
        </p:spPr>
        <p:txBody>
          <a:bodyPr/>
          <a:lstStyle/>
          <a:p>
            <a:pPr marL="11430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Около </a:t>
            </a:r>
            <a:r>
              <a:rPr lang="ru-RU" dirty="0">
                <a:solidFill>
                  <a:schemeClr val="tx1"/>
                </a:solidFill>
              </a:rPr>
              <a:t>75% организаций занимаются молочным скотоводством</a:t>
            </a:r>
          </a:p>
          <a:p>
            <a:endParaRPr lang="ru-RU" dirty="0"/>
          </a:p>
          <a:p>
            <a:pPr marL="114300" indent="0">
              <a:buNone/>
            </a:pP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19986902"/>
              </p:ext>
            </p:extLst>
          </p:nvPr>
        </p:nvGraphicFramePr>
        <p:xfrm>
          <a:off x="2080847" y="532728"/>
          <a:ext cx="7004538" cy="4502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7" y="45550"/>
            <a:ext cx="2347913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58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Структура издержек и бизнес-модель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7" y="42374"/>
            <a:ext cx="234791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696912"/>
              </p:ext>
            </p:extLst>
          </p:nvPr>
        </p:nvGraphicFramePr>
        <p:xfrm>
          <a:off x="852269" y="1263355"/>
          <a:ext cx="7615871" cy="3768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669"/>
                <a:gridCol w="3710202"/>
              </a:tblGrid>
              <a:tr h="365426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Стоимость</a:t>
                      </a:r>
                      <a:r>
                        <a:rPr lang="ru-RU" baseline="0" dirty="0" smtClean="0"/>
                        <a:t> проекта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5426"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</a:t>
                      </a:r>
                      <a:r>
                        <a:rPr lang="ru-RU" baseline="0" dirty="0" smtClean="0"/>
                        <a:t> установки 90х250см с 4 полками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</a:t>
                      </a:r>
                      <a:r>
                        <a:rPr lang="ru-RU" baseline="0" dirty="0" smtClean="0"/>
                        <a:t> 000 руб.</a:t>
                      </a:r>
                      <a:endParaRPr lang="ru-RU" dirty="0"/>
                    </a:p>
                  </a:txBody>
                  <a:tcPr/>
                </a:tc>
              </a:tr>
              <a:tr h="492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Покупка стаканчиков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r>
                        <a:rPr lang="ru-RU" baseline="0" dirty="0" smtClean="0"/>
                        <a:t> 072 руб.</a:t>
                      </a:r>
                      <a:endParaRPr lang="ru-RU" dirty="0"/>
                    </a:p>
                  </a:txBody>
                  <a:tcPr/>
                </a:tc>
              </a:tr>
              <a:tr h="492580">
                <a:tc>
                  <a:txBody>
                    <a:bodyPr/>
                    <a:lstStyle/>
                    <a:p>
                      <a:r>
                        <a:rPr lang="ru-RU" dirty="0" smtClean="0"/>
                        <a:t>Покупка субстрата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(перлит + вермикулит,</a:t>
                      </a:r>
                      <a:r>
                        <a:rPr lang="ru-RU" baseline="0" dirty="0" smtClean="0"/>
                        <a:t> 50/50)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1821 руб.</a:t>
                      </a:r>
                      <a:endParaRPr lang="ru-RU" dirty="0"/>
                    </a:p>
                  </a:txBody>
                  <a:tcPr/>
                </a:tc>
              </a:tr>
              <a:tr h="365426">
                <a:tc>
                  <a:txBody>
                    <a:bodyPr/>
                    <a:lstStyle/>
                    <a:p>
                      <a:r>
                        <a:rPr lang="ru-RU" dirty="0" smtClean="0"/>
                        <a:t>Потребление электричества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99,28 руб.</a:t>
                      </a:r>
                      <a:endParaRPr lang="ru-RU" dirty="0"/>
                    </a:p>
                  </a:txBody>
                  <a:tcPr/>
                </a:tc>
              </a:tr>
              <a:tr h="365426">
                <a:tc>
                  <a:txBody>
                    <a:bodyPr/>
                    <a:lstStyle/>
                    <a:p>
                      <a:r>
                        <a:rPr lang="ru-RU" dirty="0" smtClean="0"/>
                        <a:t>Потребление воды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7,14 руб.</a:t>
                      </a:r>
                      <a:endParaRPr lang="ru-RU" dirty="0"/>
                    </a:p>
                  </a:txBody>
                  <a:tcPr/>
                </a:tc>
              </a:tr>
              <a:tr h="492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mtClean="0"/>
                        <a:t>Потребление удобрений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1248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872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Оплата работы и консультаций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20 000 руб.</a:t>
                      </a:r>
                      <a:endParaRPr lang="ru-RU" dirty="0"/>
                    </a:p>
                  </a:txBody>
                  <a:tcPr/>
                </a:tc>
              </a:tr>
              <a:tr h="3654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1" dirty="0" smtClean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196 247,42 руб.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41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Структура издержек и бизнес-модель</a:t>
            </a:r>
            <a:endParaRPr dirty="0"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67182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7" y="48236"/>
            <a:ext cx="234791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509814"/>
              </p:ext>
            </p:extLst>
          </p:nvPr>
        </p:nvGraphicFramePr>
        <p:xfrm>
          <a:off x="462528" y="1239981"/>
          <a:ext cx="8317524" cy="3693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395"/>
                <a:gridCol w="1854615"/>
                <a:gridCol w="831752"/>
                <a:gridCol w="831752"/>
                <a:gridCol w="1663505"/>
                <a:gridCol w="1663505"/>
              </a:tblGrid>
              <a:tr h="1792462">
                <a:tc rowSpan="2"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</a:rPr>
                        <a:t>Ключевые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 партнеры</a:t>
                      </a:r>
                    </a:p>
                    <a:p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Производители гидропонных установок</a:t>
                      </a:r>
                    </a:p>
                    <a:p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Производители других составляющих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</a:rPr>
                        <a:t>Ключевые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 виды деятельности</a:t>
                      </a:r>
                    </a:p>
                    <a:p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Продажа технологии и услуги по ее сопровождению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</a:rPr>
                        <a:t>Ценностное предложение</a:t>
                      </a:r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Решение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проблемы недостатка питательных веществ </a:t>
                      </a:r>
                    </a:p>
                    <a:p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Решение проблемы падения эффективности в зимний период</a:t>
                      </a:r>
                    </a:p>
                    <a:p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Более стабильный и предсказуемый результат</a:t>
                      </a:r>
                    </a:p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Автономность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производства</a:t>
                      </a:r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</a:rPr>
                        <a:t>Взаимоотношения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 с клиентами</a:t>
                      </a:r>
                      <a:endParaRPr lang="ru-RU" sz="11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Очная консультация по ее функционированию</a:t>
                      </a:r>
                    </a:p>
                    <a:p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Сопровождение онлайн во время ее использования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</a:rPr>
                        <a:t>Потребительский сегмент</a:t>
                      </a:r>
                    </a:p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Мелкие животноводческие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хозяйства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545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Ключевые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</a:rPr>
                        <a:t> ресурсы</a:t>
                      </a:r>
                      <a:endParaRPr lang="ru-RU" sz="11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Команда</a:t>
                      </a:r>
                      <a:endParaRPr lang="en-US" sz="11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База для проведения экспериментов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  <a:endParaRPr lang="ru-RU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Продажа через сайт, реклама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С/х выставки</a:t>
                      </a:r>
                    </a:p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</a:rPr>
                        <a:t>Специализированные сообщества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3855">
                <a:tc gridSpan="3"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Структура издержек:</a:t>
                      </a:r>
                      <a:endParaRPr lang="ru-RU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</a:rPr>
                        <a:t>Расходы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 на покупку установки, удобрений и субстратов</a:t>
                      </a:r>
                      <a:b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Расходы на покупку семян</a:t>
                      </a:r>
                      <a:endParaRPr lang="en-US" sz="11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Поступление дохода:</a:t>
                      </a:r>
                    </a:p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Доход от продажи технологии</a:t>
                      </a:r>
                    </a:p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Оплата консультативных услуг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6169" y="4079631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/>
              <a:t>Огуречникова</a:t>
            </a:r>
            <a:r>
              <a:rPr lang="ru-RU" sz="1200" i="1" dirty="0" smtClean="0"/>
              <a:t> Екатерина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Лидер проекта, имеет опыт в координации людей и управлении командами</a:t>
            </a:r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3575138" y="4079631"/>
            <a:ext cx="2152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/>
              <a:t>Татевосян Герман</a:t>
            </a:r>
            <a:br>
              <a:rPr lang="ru-RU" sz="1200" i="1" dirty="0" smtClean="0"/>
            </a:br>
            <a:r>
              <a:rPr lang="ru-RU" sz="1200" dirty="0" smtClean="0"/>
              <a:t>Технический специалист</a:t>
            </a:r>
            <a:br>
              <a:rPr lang="ru-RU" sz="1200" dirty="0" smtClean="0"/>
            </a:br>
            <a:r>
              <a:rPr lang="ru-RU" sz="1200" dirty="0" smtClean="0"/>
              <a:t>Создавал проект с использованием гидропонной установки</a:t>
            </a:r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6303522" y="4161692"/>
            <a:ext cx="2239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/>
              <a:t>Паршичева</a:t>
            </a:r>
            <a:r>
              <a:rPr lang="ru-RU" sz="1200" i="1" dirty="0" smtClean="0"/>
              <a:t> Алиса</a:t>
            </a:r>
          </a:p>
          <a:p>
            <a:r>
              <a:rPr lang="ru-RU" sz="1200" dirty="0" smtClean="0"/>
              <a:t>Аналитик данных</a:t>
            </a:r>
          </a:p>
          <a:p>
            <a:r>
              <a:rPr lang="ru-RU" sz="1200" dirty="0" smtClean="0"/>
              <a:t>Имеет образование микробиолога-лаборанта</a:t>
            </a:r>
            <a:endParaRPr lang="ru-RU" sz="12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7" y="46959"/>
            <a:ext cx="234791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138" y="1182729"/>
            <a:ext cx="1904995" cy="286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22" y="1182729"/>
            <a:ext cx="2164360" cy="286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5" y="1182712"/>
            <a:ext cx="2088352" cy="286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2070" y="2188592"/>
            <a:ext cx="3920836" cy="841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1" y="1920730"/>
            <a:ext cx="234791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3" y="1625526"/>
            <a:ext cx="1700069" cy="1700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7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8208</TotalTime>
  <Words>837</Words>
  <Application>Microsoft Office PowerPoint</Application>
  <PresentationFormat>Экран (16:9)</PresentationFormat>
  <Paragraphs>154</Paragraphs>
  <Slides>17</Slides>
  <Notes>10</Notes>
  <HiddenSlides>2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Nunito</vt:lpstr>
      <vt:lpstr>Simple Light</vt:lpstr>
      <vt:lpstr>Совершенствование методов выращивания растений в гидропонных установках</vt:lpstr>
      <vt:lpstr>Пользователь и его проблема</vt:lpstr>
      <vt:lpstr>Результаты пользовательского тестирования</vt:lpstr>
      <vt:lpstr>Решение</vt:lpstr>
      <vt:lpstr>Решение</vt:lpstr>
      <vt:lpstr>Результаты пользовательского тестирования</vt:lpstr>
      <vt:lpstr>Решение</vt:lpstr>
      <vt:lpstr>Пользовательский сценарий</vt:lpstr>
      <vt:lpstr>Экономика проекта: предположения и вопросы</vt:lpstr>
      <vt:lpstr>Аналоги</vt:lpstr>
      <vt:lpstr>SWOT- анализ решения</vt:lpstr>
      <vt:lpstr>Рынок</vt:lpstr>
      <vt:lpstr>Рынок</vt:lpstr>
      <vt:lpstr>Структура издержек и бизнес-модель</vt:lpstr>
      <vt:lpstr>Структура издержек и бизнес-модель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Совершенствование методов выращивания растений в гидропонных установках Промежуточные результаты  этапа «Разработка»</dc:title>
  <dc:creator>Екатерина Огуречникова</dc:creator>
  <cp:lastModifiedBy>Екатерина Огуречникова</cp:lastModifiedBy>
  <cp:revision>75</cp:revision>
  <dcterms:modified xsi:type="dcterms:W3CDTF">2024-12-12T17:10:24Z</dcterms:modified>
</cp:coreProperties>
</file>