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B5CF4CD-127A-479E-A2EC-5DF5F06D5D95}">
  <a:tblStyle styleId="{1B5CF4CD-127A-479E-A2EC-5DF5F06D5D9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9BFC6E9-354B-4A66-8FBC-0DCE1B0D9258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2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Discover Surgut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t/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1670125"/>
            <a:ext cx="7229100" cy="29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Большое количество студентов приезжает в Сургут и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сталкиваются с проблемой адаптации,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ищут места, где можно отдохнуть, приятно провести время и узнать город поближе, вследствие чего у них возникают ряд проблем. Поэтому мы создали приложение с удобным и понятным интерфейсом, в котором доступно будут показаны интересные места и достопримечательности города с их описанием и картой маршрутов.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1144725" y="2255500"/>
            <a:ext cx="7526700" cy="23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400"/>
              <a:t>Проект помогает поступившим студентам без сложностей адаптироваться в новом городе, найти достопримечательности, интересные места для посещения и в целом облегчить знакомство с населенным пунктом. </a:t>
            </a:r>
            <a:endParaRPr sz="24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25" y="2282325"/>
            <a:ext cx="6422700" cy="25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32C40"/>
                </a:solidFill>
              </a:rPr>
              <a:t>Проблема состоит в том, что приезжие студенты не знают город и у них возникают трудности с адаптацией и поиском мест отдыха и развлечений. </a:t>
            </a:r>
            <a:endParaRPr sz="2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7200" y="2396625"/>
            <a:ext cx="7878300" cy="19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Разработка специального приложения где будут отображаться места развлечений, </a:t>
            </a:r>
            <a:r>
              <a:rPr lang="ru" sz="1800">
                <a:solidFill>
                  <a:srgbClr val="132C40"/>
                </a:solidFill>
              </a:rPr>
              <a:t>достопримечательности</a:t>
            </a:r>
            <a:r>
              <a:rPr lang="ru" sz="1800">
                <a:solidFill>
                  <a:srgbClr val="132C40"/>
                </a:solidFill>
              </a:rPr>
              <a:t>, точки общепита, а также будут проложены самые удобные маршруты как пешком, так и на общественном транспорте. В приложении будут указаны средний чек в кафе и ресторанах. А также возможность ознакомиться с рейтингом и отзывами о том или ином месте. 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56132" y="1481081"/>
            <a:ext cx="77439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662348" y="1938900"/>
            <a:ext cx="6903000" cy="3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8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Мы, компания</a:t>
            </a:r>
            <a:r>
              <a:rPr i="0" lang="ru" sz="18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Discover Surgut</a:t>
            </a:r>
            <a:endParaRPr i="0" sz="18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8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помогаем </a:t>
            </a: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студентам</a:t>
            </a: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недавно приехавшим в город Сургут</a:t>
            </a:r>
            <a:endParaRPr i="0" sz="18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8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ситуации</a:t>
            </a: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незнания</a:t>
            </a: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города</a:t>
            </a:r>
            <a:endParaRPr i="0" sz="18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8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решать проблему</a:t>
            </a:r>
            <a:r>
              <a:rPr i="0" lang="ru" sz="18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адаптацией</a:t>
            </a:r>
            <a:endParaRPr i="0" sz="18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8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помощью</a:t>
            </a:r>
            <a:r>
              <a:rPr i="0" lang="ru" sz="18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навигатора по местам развлечений</a:t>
            </a:r>
            <a:endParaRPr i="0" sz="18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8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получать</a:t>
            </a:r>
            <a:r>
              <a:rPr i="0" lang="ru" sz="18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более простое и удобное знакомство с городом. 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88943" y="7889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88942" y="7545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01725" y="1472324"/>
            <a:ext cx="79932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Тип рынка</a:t>
            </a:r>
            <a:r>
              <a:rPr lang="ru" sz="2000"/>
              <a:t> - B2С.</a:t>
            </a:r>
            <a:endParaRPr sz="20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Наша ЦА</a:t>
            </a:r>
            <a:r>
              <a:rPr lang="ru" sz="2000"/>
              <a:t> - около 20 000 человек. </a:t>
            </a:r>
            <a:endParaRPr sz="20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Приложение</a:t>
            </a:r>
            <a:r>
              <a:rPr lang="ru" sz="2000"/>
              <a:t> в App Store/Play Market бесплатное.</a:t>
            </a:r>
            <a:endParaRPr sz="20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Основной доход</a:t>
            </a:r>
            <a:r>
              <a:rPr lang="ru" sz="2000"/>
              <a:t> будет приходить с рекламы в приложении. В зависимости от типа рекламы, баннерная или контекстная, будет считаться доход. </a:t>
            </a:r>
            <a:br>
              <a:rPr lang="ru" sz="2000"/>
            </a:br>
            <a:br>
              <a:rPr lang="ru"/>
            </a:b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01726" y="386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56819" y="1997863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01725" y="38588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7" name="Google Shape;217;p32"/>
          <p:cNvGraphicFramePr/>
          <p:nvPr/>
        </p:nvGraphicFramePr>
        <p:xfrm>
          <a:off x="559175" y="618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{1B5CF4CD-127A-479E-A2EC-5DF5F06D5D95}</a:tableStyleId>
              </a:tblPr>
              <a:tblGrid>
                <a:gridCol w="1544700"/>
                <a:gridCol w="1544700"/>
                <a:gridCol w="1544700"/>
                <a:gridCol w="1544700"/>
                <a:gridCol w="1544700"/>
              </a:tblGrid>
              <a:tr h="596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ПАРАМЕТРЫ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НАШ ПРОДУКТ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2GIS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Yandex Карты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Google Maps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03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Оффлайн пользование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03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Известность на рынке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216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Отображение ближайших интересных мест и событий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9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Средний чек по магазинам, кафе и ресторанам 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18" name="Google Shape;218;p32"/>
          <p:cNvSpPr txBox="1"/>
          <p:nvPr/>
        </p:nvSpPr>
        <p:spPr>
          <a:xfrm>
            <a:off x="0" y="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488943" y="4751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 txBox="1"/>
          <p:nvPr>
            <p:ph type="title"/>
          </p:nvPr>
        </p:nvSpPr>
        <p:spPr>
          <a:xfrm>
            <a:off x="457192" y="4491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8" name="Google Shape;228;p33"/>
          <p:cNvSpPr txBox="1"/>
          <p:nvPr>
            <p:ph idx="1" type="body"/>
          </p:nvPr>
        </p:nvSpPr>
        <p:spPr>
          <a:xfrm>
            <a:off x="457193" y="1483131"/>
            <a:ext cx="79932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Цена:</a:t>
            </a:r>
            <a:r>
              <a:rPr lang="ru" sz="2000"/>
              <a:t> Приложение будет бесплатным для скачивания.</a:t>
            </a:r>
            <a:br>
              <a:rPr lang="ru" sz="2000"/>
            </a:br>
            <a:r>
              <a:rPr b="1" lang="ru" sz="2000"/>
              <a:t>Каналы продаж:</a:t>
            </a:r>
            <a:r>
              <a:rPr lang="ru" sz="2000"/>
              <a:t> магазины приложений Play Market и App Store.</a:t>
            </a:r>
            <a:br>
              <a:rPr lang="ru" sz="2000"/>
            </a:br>
            <a:r>
              <a:rPr b="1" lang="ru" sz="2000"/>
              <a:t>Инвестиции на запуск:</a:t>
            </a:r>
            <a:r>
              <a:rPr lang="ru" sz="2000"/>
              <a:t> 300 000 рублей.</a:t>
            </a:r>
            <a:br>
              <a:rPr lang="ru" sz="2000"/>
            </a:br>
            <a:r>
              <a:rPr b="1" lang="ru" sz="2000"/>
              <a:t>Доходы: </a:t>
            </a:r>
            <a:r>
              <a:rPr lang="ru" sz="2000"/>
              <a:t>8000 рублей в месяц - 100.000 рублей в год. Окупаемость проекта 3 года.</a:t>
            </a:r>
            <a:endParaRPr/>
          </a:p>
        </p:txBody>
      </p:sp>
      <p:sp>
        <p:nvSpPr>
          <p:cNvPr id="229" name="Google Shape;22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456817" y="7114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/>
          <p:nvPr>
            <p:ph idx="1" type="body"/>
          </p:nvPr>
        </p:nvSpPr>
        <p:spPr>
          <a:xfrm>
            <a:off x="299368" y="1482206"/>
            <a:ext cx="7993200" cy="42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✓"/>
            </a:pPr>
            <a:r>
              <a:rPr lang="ru" sz="1800"/>
              <a:t>Провели проблемные интервью с 10 приезжими студентами. </a:t>
            </a:r>
            <a:r>
              <a:rPr lang="ru" sz="1800"/>
              <a:t>Подтвердили</a:t>
            </a:r>
            <a:r>
              <a:rPr lang="ru" sz="1800"/>
              <a:t> проблему. Выявили спрос.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Char char="✓"/>
            </a:pPr>
            <a:r>
              <a:rPr lang="ru" sz="1800"/>
              <a:t>Проанализировали конкурентов. Выявили их сильные и слабые стороны. 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Char char="✓"/>
            </a:pPr>
            <a:r>
              <a:rPr lang="ru" sz="1800"/>
              <a:t>Сформировали концепцию продукта.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Char char="✓"/>
            </a:pPr>
            <a:r>
              <a:rPr lang="ru" sz="1800"/>
              <a:t>Посчитали бизнес-модель и экономику проекта.</a:t>
            </a:r>
            <a:endParaRPr sz="18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type="title"/>
          </p:nvPr>
        </p:nvSpPr>
        <p:spPr>
          <a:xfrm>
            <a:off x="456792" y="2751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8" name="Google Shape;248;p35"/>
          <p:cNvGraphicFramePr/>
          <p:nvPr/>
        </p:nvGraphicFramePr>
        <p:xfrm>
          <a:off x="579285" y="1392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{E9BFC6E9-354B-4A66-8FBC-0DCE1B0D9258}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          Соколов Владислав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             Володин Михаил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                 Юрасов Иван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5" name="Google Shape;2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575" y="1810625"/>
            <a:ext cx="755825" cy="76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1575" y="2698595"/>
            <a:ext cx="755825" cy="712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9963" y="3503751"/>
            <a:ext cx="599050" cy="79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/>
          <p:nvPr>
            <p:ph type="title"/>
          </p:nvPr>
        </p:nvSpPr>
        <p:spPr>
          <a:xfrm>
            <a:off x="1561942" y="32255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 txBox="1"/>
          <p:nvPr>
            <p:ph idx="1" type="body"/>
          </p:nvPr>
        </p:nvSpPr>
        <p:spPr>
          <a:xfrm>
            <a:off x="1070638" y="821650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132C40"/>
                </a:solidFill>
              </a:rPr>
              <a:t>Планы развития, основные укрупненные задачи:</a:t>
            </a:r>
            <a:endParaRPr b="1" sz="16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Найти компанию-подрядчика, которая разработает приложение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Сделать БЕТА-версию приложения и протестировать её.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Разместить приложение  на торговые площадки </a:t>
            </a:r>
            <a:endParaRPr sz="16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456731" y="4264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2" name="Google Shape;272;p36"/>
          <p:cNvGraphicFramePr/>
          <p:nvPr/>
        </p:nvGraphicFramePr>
        <p:xfrm>
          <a:off x="530722" y="2436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{E9BFC6E9-354B-4A66-8FBC-0DCE1B0D9258}</a:tableStyleId>
              </a:tblPr>
              <a:tblGrid>
                <a:gridCol w="3341400"/>
                <a:gridCol w="1679950"/>
                <a:gridCol w="2510675"/>
              </a:tblGrid>
              <a:tr h="43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03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00">
                          <a:solidFill>
                            <a:srgbClr val="132C40"/>
                          </a:solidFill>
                        </a:rPr>
                        <a:t>Найти агентство, разрабатывающее приложения</a:t>
                      </a: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sz="10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10.12.2023 - 27.12.2023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                     Михаил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3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000"/>
                        <a:t>Создать первую версию приложения</a:t>
                      </a:r>
                      <a:endParaRPr b="1" sz="10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27.12.2023 - 27.02.2024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                     Михаил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3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000"/>
                        <a:t>Разместить продукт на площадки</a:t>
                      </a:r>
                      <a:endParaRPr b="1" sz="10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27.02.2024 - 17.03.2024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                        Иван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3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Заняться рекламой </a:t>
                      </a:r>
                      <a:endParaRPr b="1" sz="10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17.03.2024 - 27.04.2024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                   Владислав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8" name="Google Shape;278;p37"/>
          <p:cNvSpPr txBox="1"/>
          <p:nvPr>
            <p:ph idx="1" type="body"/>
          </p:nvPr>
        </p:nvSpPr>
        <p:spPr>
          <a:xfrm>
            <a:off x="456818" y="26588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Соколов Владислав</a:t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Владимирович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89844619457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-sokolov_vv@edu.surgu.ru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