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6" d="100"/>
          <a:sy n="76" d="100"/>
        </p:scale>
        <p:origin x="5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Название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6000" dirty="0"/>
              <a:t>«</a:t>
            </a:r>
            <a:r>
              <a:rPr lang="ru-RU" sz="6000" dirty="0" err="1"/>
              <a:t>ДронСервис</a:t>
            </a:r>
            <a:r>
              <a:rPr lang="ru-RU" sz="6000" dirty="0"/>
              <a:t>»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Версия 1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7" y="1569493"/>
            <a:ext cx="16206058" cy="1155419"/>
          </a:xfrm>
        </p:spPr>
        <p:txBody>
          <a:bodyPr/>
          <a:lstStyle/>
          <a:p>
            <a:r>
              <a:rPr lang="ru-RU" dirty="0"/>
              <a:t>«</a:t>
            </a:r>
            <a:r>
              <a:rPr lang="ru-RU" dirty="0" err="1"/>
              <a:t>ДронСервис</a:t>
            </a:r>
            <a:r>
              <a:rPr lang="ru-RU" dirty="0"/>
              <a:t>» - это проект франшизы по оказанию услуг ремонта, технического обслуживания и продажи запасных частей для беспилотных летательных аппаратов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357348"/>
            <a:ext cx="8793162" cy="7139963"/>
          </a:xfrm>
        </p:spPr>
        <p:txBody>
          <a:bodyPr/>
          <a:lstStyle/>
          <a:p>
            <a:r>
              <a:rPr lang="ru-RU" sz="2800" dirty="0">
                <a:effectLst/>
                <a:uFill>
                  <a:solidFill>
                    <a:srgbClr val="000000"/>
                  </a:solidFill>
                </a:uFill>
              </a:rPr>
              <a:t>Цель проекта: создание франшизы, представляющей собой комплекс документированных процессов и технологий для предоставления качественных </a:t>
            </a:r>
            <a:r>
              <a:rPr lang="ru-RU" sz="2800" dirty="0">
                <a:uFill>
                  <a:solidFill>
                    <a:srgbClr val="000000"/>
                  </a:solidFill>
                </a:uFill>
              </a:rPr>
              <a:t>услуг ремонта</a:t>
            </a:r>
            <a:r>
              <a:rPr lang="ru-RU" sz="2800" dirty="0">
                <a:effectLst/>
                <a:uFill>
                  <a:solidFill>
                    <a:srgbClr val="000000"/>
                  </a:solidFill>
                </a:uFill>
              </a:rPr>
              <a:t>, технического обслуживания и продажи запасных частей для дронов, а также совокупность прав на использование франшизы</a:t>
            </a:r>
            <a:endParaRPr lang="ru-RU" sz="2800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3357348"/>
            <a:ext cx="8793162" cy="7139964"/>
          </a:xfrm>
        </p:spPr>
        <p:txBody>
          <a:bodyPr/>
          <a:lstStyle/>
          <a:p>
            <a:r>
              <a:rPr lang="ru-RU" sz="2800" dirty="0">
                <a:uFill>
                  <a:solidFill>
                    <a:srgbClr val="000000"/>
                  </a:solidFill>
                </a:uFill>
              </a:rPr>
              <a:t>Задачи проекта: </a:t>
            </a:r>
          </a:p>
          <a:p>
            <a:r>
              <a:rPr lang="ru-RU" sz="2800" dirty="0">
                <a:uFill>
                  <a:solidFill>
                    <a:srgbClr val="000000"/>
                  </a:solidFill>
                </a:uFill>
              </a:rPr>
              <a:t>1) изучение рынка РФ по предоставлению услуг ремонта, технического обслуживания и обеспечения запчастями беспилотных летательных аппаратов, в т.ч. на основе франшизы,</a:t>
            </a:r>
          </a:p>
          <a:p>
            <a:r>
              <a:rPr lang="ru-RU" sz="2800" dirty="0">
                <a:uFill>
                  <a:solidFill>
                    <a:srgbClr val="000000"/>
                  </a:solidFill>
                </a:uFill>
              </a:rPr>
              <a:t>2) проектирование бизнес-процесса оказания услуг ремонта и обеспечения запчастями,</a:t>
            </a:r>
          </a:p>
          <a:p>
            <a:r>
              <a:rPr lang="ru-RU" sz="2800" dirty="0">
                <a:uFill>
                  <a:solidFill>
                    <a:srgbClr val="000000"/>
                  </a:solidFill>
                </a:uFill>
              </a:rPr>
              <a:t>3) формирование необходимого типового комплекта документов для продажи франшизы,</a:t>
            </a:r>
          </a:p>
          <a:p>
            <a:r>
              <a:rPr lang="ru-RU" sz="2800" dirty="0">
                <a:uFill>
                  <a:solidFill>
                    <a:srgbClr val="000000"/>
                  </a:solidFill>
                </a:uFill>
              </a:rPr>
              <a:t>4) обоснование процедуры обеспечения необходимыми запасными частями для ремонта дронов,</a:t>
            </a:r>
          </a:p>
          <a:p>
            <a:r>
              <a:rPr lang="ru-RU" sz="2800" dirty="0">
                <a:uFill>
                  <a:solidFill>
                    <a:srgbClr val="000000"/>
                  </a:solidFill>
                </a:uFill>
              </a:rPr>
              <a:t>5) разработка технологии обучения ремонтных работников.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Проблемы клиентов, которые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552131"/>
            <a:ext cx="8793162" cy="8134066"/>
          </a:xfrm>
        </p:spPr>
        <p:txBody>
          <a:bodyPr/>
          <a:lstStyle/>
          <a:p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Проблемы покупателей франшизы по предоставлению услуг ремонта, техобслуживания и продажи запчастей для дронов:</a:t>
            </a:r>
          </a:p>
          <a:p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1. Проблема недостатка знаний и навыков осуществления предпринимательской деятельности в области ремонта и технического обслуживания беспилотных летательных аппаратов</a:t>
            </a:r>
          </a:p>
          <a:p>
            <a:r>
              <a:rPr lang="ru-RU" dirty="0">
                <a:uFill>
                  <a:solidFill>
                    <a:srgbClr val="000000"/>
                  </a:solidFill>
                </a:uFill>
              </a:rPr>
              <a:t>2. Проблема отсутствия необходимых знаний и навыков проведения качественного ремонта и технического обслуживания беспилотного летательного аппарата своими силами</a:t>
            </a:r>
          </a:p>
          <a:p>
            <a:r>
              <a:rPr lang="ru-RU" dirty="0">
                <a:uFill>
                  <a:solidFill>
                    <a:srgbClr val="000000"/>
                  </a:solidFill>
                </a:uFill>
              </a:rPr>
              <a:t>3. Проблема отсутствия определенных запасных частей для починки беспилотного летательного аппарата </a:t>
            </a:r>
          </a:p>
          <a:p>
            <a:r>
              <a:rPr lang="ru-RU" dirty="0">
                <a:uFill>
                  <a:solidFill>
                    <a:srgbClr val="000000"/>
                  </a:solidFill>
                </a:uFill>
              </a:rPr>
              <a:t>4. Проблема высокой закупочной стоимости запасных частей для починки беспилотного летательного аппарата при их поштучном приобретении </a:t>
            </a:r>
          </a:p>
          <a:p>
            <a:r>
              <a:rPr lang="ru-RU" dirty="0">
                <a:uFill>
                  <a:solidFill>
                    <a:srgbClr val="000000"/>
                  </a:solidFill>
                </a:uFill>
              </a:rPr>
              <a:t>5. Проблема отсутствия необходимого оборудования и работников для диагностики, ремонта и технического обслуживания беспилотных летательных аппаратов </a:t>
            </a:r>
          </a:p>
          <a:p>
            <a:r>
              <a:rPr lang="ru-RU" dirty="0">
                <a:uFill>
                  <a:solidFill>
                    <a:srgbClr val="000000"/>
                  </a:solidFill>
                </a:uFill>
              </a:rPr>
              <a:t>6. Проблема отсутствия необходимых денежных средств и навыков осуществления рекламы и продвижения услуг по ремонту и техническому обслуживанию беспилотных летательных аппаратов</a:t>
            </a:r>
            <a:endParaRPr lang="ru-RU" dirty="0"/>
          </a:p>
          <a:p>
            <a:endParaRPr lang="ru-RU" sz="2000" dirty="0">
              <a:effectLst/>
              <a:uFill>
                <a:solidFill>
                  <a:srgbClr val="000000"/>
                </a:solidFill>
              </a:uFill>
            </a:endParaRPr>
          </a:p>
          <a:p>
            <a:r>
              <a:rPr lang="ru-RU" dirty="0">
                <a:uFill>
                  <a:solidFill>
                    <a:srgbClr val="000000"/>
                  </a:solidFill>
                </a:uFill>
              </a:rPr>
              <a:t>Проблемы потребителей </a:t>
            </a:r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услуг ремонта, техобслуживания и запчастей для дронов:</a:t>
            </a:r>
            <a:endParaRPr lang="ru-RU" dirty="0">
              <a:uFill>
                <a:solidFill>
                  <a:srgbClr val="000000"/>
                </a:solidFill>
              </a:uFill>
            </a:endParaRPr>
          </a:p>
          <a:p>
            <a:r>
              <a:rPr lang="ru-RU" dirty="0">
                <a:uFill>
                  <a:solidFill>
                    <a:srgbClr val="000000"/>
                  </a:solidFill>
                </a:uFill>
              </a:rPr>
              <a:t>1. Проблема низкого качества, высокой стоимости и больших сроков оказания услуг ремонта беспилотных летательных аппаратов, либо вовсе отсутствие предложения таких услуг в отдельных регионах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ru-RU" dirty="0">
                <a:uFill>
                  <a:solidFill>
                    <a:srgbClr val="000000"/>
                  </a:solidFill>
                </a:uFill>
              </a:rPr>
              <a:t>Франшизы по ремонту, техническому обслуживанию и продаже запасных частей для </a:t>
            </a:r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беспилотных летательных аппаратов</a:t>
            </a:r>
            <a:r>
              <a:rPr lang="ru-RU" dirty="0">
                <a:uFill>
                  <a:solidFill>
                    <a:srgbClr val="000000"/>
                  </a:solidFill>
                </a:uFill>
              </a:rPr>
              <a:t> в России до настоящего времени не созданы.</a:t>
            </a:r>
          </a:p>
          <a:p>
            <a:pPr>
              <a:spcAft>
                <a:spcPts val="800"/>
              </a:spcAft>
            </a:pPr>
            <a:r>
              <a:rPr lang="ru-RU" dirty="0">
                <a:uFill>
                  <a:solidFill>
                    <a:srgbClr val="000000"/>
                  </a:solidFill>
                </a:uFill>
              </a:rPr>
              <a:t>Однако существуют франшизы, работающие в смежных областях оказания услуг, в т.ч. ремонта автотранспортных средств, бытовой техники и т.п. и в них оказывают  услуги по ремонту любых технических устройств, включая дроны. При этом подобные услуги достаточно бессистемные (починят то, что смогут и для чего найдутся запчасти) и не имеют комплексного характера (могут починить, но не обеспечат техобслуживание, консультации и пр.).</a:t>
            </a:r>
          </a:p>
          <a:p>
            <a:pPr>
              <a:spcAft>
                <a:spcPts val="800"/>
              </a:spcAft>
            </a:pPr>
            <a:r>
              <a:rPr lang="ru-RU" dirty="0">
                <a:uFill>
                  <a:solidFill>
                    <a:srgbClr val="000000"/>
                  </a:solidFill>
                </a:uFill>
              </a:rPr>
              <a:t>В большинстве же случаев услуги по ремонту дронов предлагают мелкие автономные специализированные предприятия и частные физические лица по ремонту дронов, а также неспециализированные предприятия по ремонту широкого набора различной техники. Однако из их состава очень сложно выбрать кого-либо, заслуживающего доверие. И также проблему представляет различие цен на одни и те же услуги у разных продавцов, что создает сомнение в их обоснованности.</a:t>
            </a:r>
          </a:p>
          <a:p>
            <a:pPr>
              <a:spcAft>
                <a:spcPts val="800"/>
              </a:spcAft>
            </a:pPr>
            <a:r>
              <a:rPr lang="ru-RU" dirty="0">
                <a:uFill>
                  <a:solidFill>
                    <a:srgbClr val="000000"/>
                  </a:solidFill>
                </a:uFill>
              </a:rPr>
              <a:t>В региональном разрезе самый развитый рынок ремонтных услуг находится в </a:t>
            </a:r>
            <a:r>
              <a:rPr lang="ru-RU" dirty="0" err="1">
                <a:uFill>
                  <a:solidFill>
                    <a:srgbClr val="000000"/>
                  </a:solidFill>
                </a:uFill>
              </a:rPr>
              <a:t>г.Москве</a:t>
            </a:r>
            <a:r>
              <a:rPr lang="ru-RU" dirty="0">
                <a:uFill>
                  <a:solidFill>
                    <a:srgbClr val="000000"/>
                  </a:solidFill>
                </a:uFill>
              </a:rPr>
              <a:t>. В регионах услуги по ремонту, техобслуживанию и продаже запчастей для дронов развиты плохо, в основном, только в крупных городах.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728887"/>
            <a:ext cx="13067071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400" dirty="0">
                <a:effectLst/>
                <a:uFill>
                  <a:solidFill>
                    <a:srgbClr val="000000"/>
                  </a:solidFill>
                </a:uFill>
              </a:rPr>
              <a:t>1. Проработанный документированный бизнес-процесс осуществления обслуживания клиентов (с заранее установленными и прописанными ролями сторон договора).</a:t>
            </a:r>
          </a:p>
          <a:p>
            <a:endParaRPr lang="ru-RU" sz="2400" dirty="0">
              <a:effectLst/>
              <a:uFill>
                <a:solidFill>
                  <a:srgbClr val="000000"/>
                </a:solidFill>
              </a:uFill>
            </a:endParaRPr>
          </a:p>
          <a:p>
            <a:r>
              <a:rPr lang="ru-RU" sz="2400" dirty="0">
                <a:effectLst/>
                <a:uFill>
                  <a:solidFill>
                    <a:srgbClr val="000000"/>
                  </a:solidFill>
                </a:uFill>
              </a:rPr>
              <a:t>2</a:t>
            </a:r>
            <a:r>
              <a:rPr lang="ru-RU" sz="2400" dirty="0">
                <a:uFill>
                  <a:solidFill>
                    <a:srgbClr val="000000"/>
                  </a:solidFill>
                </a:uFill>
              </a:rPr>
              <a:t>. </a:t>
            </a:r>
            <a:r>
              <a:rPr lang="ru-RU" sz="2400" dirty="0">
                <a:effectLst/>
                <a:uFill>
                  <a:solidFill>
                    <a:srgbClr val="000000"/>
                  </a:solidFill>
                </a:uFill>
              </a:rPr>
              <a:t>Выгодная стоимость покупки франшизы (т.к. значительная часть ее ценны будет представлять собой </a:t>
            </a:r>
            <a:r>
              <a:rPr lang="ru-RU" sz="2400" dirty="0">
                <a:uFill>
                  <a:solidFill>
                    <a:srgbClr val="000000"/>
                  </a:solidFill>
                </a:uFill>
              </a:rPr>
              <a:t>единоразовые вложения в виде </a:t>
            </a:r>
            <a:r>
              <a:rPr lang="ru-RU" sz="2400" dirty="0">
                <a:effectLst/>
                <a:uFill>
                  <a:solidFill>
                    <a:srgbClr val="000000"/>
                  </a:solidFill>
                </a:uFill>
              </a:rPr>
              <a:t>организационных решений разработчиков).</a:t>
            </a:r>
          </a:p>
          <a:p>
            <a:endParaRPr lang="ru-RU" sz="2400" dirty="0">
              <a:uFill>
                <a:solidFill>
                  <a:srgbClr val="000000"/>
                </a:solidFill>
              </a:uFill>
            </a:endParaRPr>
          </a:p>
          <a:p>
            <a:r>
              <a:rPr lang="ru-RU" sz="2400" dirty="0">
                <a:effectLst/>
                <a:uFill>
                  <a:solidFill>
                    <a:srgbClr val="000000"/>
                  </a:solidFill>
                </a:uFill>
              </a:rPr>
              <a:t>3. Предоставление необходимого обучения для осуществления последующего качественного ремонта и технического обслуживания дронов.</a:t>
            </a:r>
          </a:p>
          <a:p>
            <a:endParaRPr lang="ru-RU" sz="2400" dirty="0">
              <a:uFill>
                <a:solidFill>
                  <a:srgbClr val="000000"/>
                </a:solidFill>
              </a:uFill>
            </a:endParaRPr>
          </a:p>
          <a:p>
            <a:r>
              <a:rPr lang="ru-RU" sz="2400" dirty="0">
                <a:effectLst/>
                <a:uFill>
                  <a:solidFill>
                    <a:srgbClr val="000000"/>
                  </a:solidFill>
                </a:uFill>
              </a:rPr>
              <a:t>4. Рекламная, информационная и консультационная поддержка предпринимательской деятельности.</a:t>
            </a:r>
          </a:p>
          <a:p>
            <a:endParaRPr lang="ru-RU" sz="2400" dirty="0">
              <a:effectLst/>
              <a:uFill>
                <a:solidFill>
                  <a:srgbClr val="000000"/>
                </a:solidFill>
              </a:uFill>
            </a:endParaRPr>
          </a:p>
          <a:p>
            <a:r>
              <a:rPr lang="ru-RU" sz="2400" dirty="0">
                <a:uFill>
                  <a:solidFill>
                    <a:srgbClr val="000000"/>
                  </a:solidFill>
                </a:uFill>
              </a:rPr>
              <a:t>5. П</a:t>
            </a:r>
            <a:r>
              <a:rPr lang="ru-RU" sz="2400" dirty="0">
                <a:effectLst/>
                <a:uFill>
                  <a:solidFill>
                    <a:srgbClr val="000000"/>
                  </a:solidFill>
                </a:uFill>
              </a:rPr>
              <a:t>равовая защита франшизы на основе предоставления коммерческого обозначения, зарегистрированного знака обслуживания, а также сформированного секрета производства (ноу-хау) на основе информации бизнес-процесса.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3380970" cy="591792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6" y="2343504"/>
            <a:ext cx="18432491" cy="8670239"/>
          </a:xfrm>
        </p:spPr>
        <p:txBody>
          <a:bodyPr/>
          <a:lstStyle/>
          <a:p>
            <a:r>
              <a:rPr lang="ru-RU" sz="1800" dirty="0"/>
              <a:t>В настоящее время в России в области ремонта, технического обслуживания и продажи запасных частей для беспилотных летательных аппаратов нет действующих франшиз, то есть отсутствуют конкуренты такого же уровня. Исследование проводилось по информации специализированных сайтов по продаже франшиз (https://franshiza.ru/, https://topfranchise.ru/, https://www.beboss.ru/franchise/, https://www.rusfranch.ru/).</a:t>
            </a:r>
          </a:p>
          <a:p>
            <a:r>
              <a:rPr lang="ru-RU" sz="1800" dirty="0"/>
              <a:t>Однако существуют конкуренты из состава неспециализированных франшиз, а также неспециализированных и специализированных ремонтных мастерских, в т.ч. работают:</a:t>
            </a:r>
          </a:p>
          <a:p>
            <a:r>
              <a:rPr lang="ru-RU" sz="1800" dirty="0"/>
              <a:t>1) сетевые предприятия на основе франшизы по оказанию услуг неспециализированного ремонта различной техники, в т.ч. беспилотных летательных аппаратов, </a:t>
            </a:r>
          </a:p>
          <a:p>
            <a:r>
              <a:rPr lang="ru-RU" sz="1800" dirty="0"/>
              <a:t>2) автономные предприятия и частные физические лица по неспециализированному ремонту различной техники, включая беспилотные летательные аппараты, </a:t>
            </a:r>
          </a:p>
          <a:p>
            <a:r>
              <a:rPr lang="ru-RU" sz="1800" dirty="0"/>
              <a:t>3) автономные предприятия и частные физические лица, специализирующиеся на  ремонте только беспилотных летательных аппаратов.</a:t>
            </a:r>
          </a:p>
          <a:p>
            <a:r>
              <a:rPr lang="ru-RU" sz="1800" dirty="0"/>
              <a:t>Наилучшие услуги ремонта предоставляет третья группа рыночных игроков (специализированные на ремонте именно беспилотных летательных аппаратов), но эта группа участников очень слабая в связи с низкими финансовыми результатами вследствие малых объемов предпринимательской деятельности.</a:t>
            </a:r>
          </a:p>
          <a:p>
            <a:r>
              <a:rPr lang="ru-RU" sz="1800" dirty="0"/>
              <a:t>Посредственные услуги ремонта (исходя из возможностей) предоставляют первые две группы рыночных игроков, при этом наилучшие финансовые результаты показывают представители второй группы, что можно объяснить их лучшей компетентностью по осуществляемому ремонту и значительной диверсификацией деятельности, которая увеличивает объемы рынка.</a:t>
            </a:r>
          </a:p>
          <a:p>
            <a:r>
              <a:rPr lang="ru-RU" sz="1800" dirty="0"/>
              <a:t>Самый развитый рынок ремонтных услуг беспилотных летательных аппаратов в </a:t>
            </a:r>
            <a:r>
              <a:rPr lang="ru-RU" sz="1800" dirty="0" err="1"/>
              <a:t>г.Москве</a:t>
            </a:r>
            <a:r>
              <a:rPr lang="ru-RU" sz="1800" dirty="0"/>
              <a:t>, но ни один из участников рынка не является существенным игроком по занимаемым объемам рынка. На рынке в настоящее время отсутствует систематизированная и доступная информация о структуре такого рынка, видах предлагаемых услуг и ценах на однородные </a:t>
            </a:r>
            <a:r>
              <a:rPr lang="ru-RU" sz="1800"/>
              <a:t>услуги.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Для создания ценности разрабатываемая франшиза будет предусматривать четкий и понятный алгоритм порядка действий при оказании услуг ремонта и технического обслуживания приобретателем франшизы, который обеспечит ему успех на рынке. Также ценность франшизы обеспечит всесторонняя поддержка текущей деятельности покупателя франшизы, в т.ч. обеспечение необходимой информацией и запчастями, обучение нужным навыкам оказания ремонтных услуг, реклама и стимулирование сбыта оказываемых услуг и др. Также ценность франшизы создаст обоснованная цена франшизы, которая планируется в размере ниже, чем у конкурентов. И, кроме этого, ценность франшизы сформирует ее бренд, который будет иметь правовую защиту.</a:t>
            </a:r>
          </a:p>
          <a:p>
            <a:endParaRPr lang="ru-RU" sz="2000" dirty="0">
              <a:effectLst/>
              <a:uFill>
                <a:solidFill>
                  <a:srgbClr val="000000"/>
                </a:solidFill>
              </a:uFill>
            </a:endParaRPr>
          </a:p>
          <a:p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Для продвижения и продажи франшизы планируется размещение предложения о ее продаже: </a:t>
            </a:r>
          </a:p>
          <a:p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- на специализированных сайтах франчайзинговых организаций, </a:t>
            </a:r>
          </a:p>
          <a:p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- путем прямой рассылки предложений в неспециализированные сервисные центры по ремонту различных видов техники, </a:t>
            </a:r>
          </a:p>
          <a:p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- на основе размещения информации на различных государственных информационных ресурсах поддержки предпринимательства, </a:t>
            </a:r>
          </a:p>
          <a:p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- путем распространения информации на специализированных выставках и конференциях, посвященных различной технике (в первую очередь - беспилотным летательным аппаратам), </a:t>
            </a:r>
          </a:p>
          <a:p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- в результате участия в специализированных мероприятиях, связанных с использованием беспилотных летательных аппаратов (соревнования спортсменов, праздники с использованием дронов и др.). </a:t>
            </a:r>
          </a:p>
          <a:p>
            <a:endParaRPr lang="ru-RU" sz="2000" dirty="0">
              <a:effectLst/>
              <a:uFill>
                <a:solidFill>
                  <a:srgbClr val="000000"/>
                </a:solidFill>
              </a:uFill>
            </a:endParaRPr>
          </a:p>
          <a:p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Привлечение финансовых ресурсов для создания и продвижения франшизы планируется за счет нескольких источников, в т.ч.: </a:t>
            </a:r>
          </a:p>
          <a:p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1) средства различных фондов поддержки технологического предпринимательства, </a:t>
            </a:r>
          </a:p>
          <a:p>
            <a:r>
              <a:rPr lang="ru-RU" sz="2000" dirty="0">
                <a:effectLst/>
                <a:uFill>
                  <a:solidFill>
                    <a:srgbClr val="000000"/>
                  </a:solidFill>
                </a:uFill>
              </a:rPr>
              <a:t>2) государственные гранты и субсидии;</a:t>
            </a:r>
          </a:p>
          <a:p>
            <a:r>
              <a:rPr lang="ru-RU" dirty="0">
                <a:uFill>
                  <a:solidFill>
                    <a:srgbClr val="000000"/>
                  </a:solidFill>
                </a:uFill>
              </a:rPr>
              <a:t>3) коммерческие инвестиции.</a:t>
            </a:r>
            <a:endParaRPr lang="ru-RU" sz="2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Достигнута договоренность с «Архангельской региональной общественной организацией по развитию компьютерного спорта и цифровых технологий» о содействии проекту в виде создания площадки на своей базе, информационной поддержке проекта, а также о предоставлении профессиональной консультации по ремонту дронов.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вашей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" sz="2000" dirty="0"/>
              <a:t>CEO </a:t>
            </a:r>
            <a:r>
              <a:rPr lang="ru-RU" sz="2000" dirty="0"/>
              <a:t>(и</a:t>
            </a:r>
            <a:r>
              <a:rPr lang="ru-RU" dirty="0"/>
              <a:t>сполнительный директор)</a:t>
            </a:r>
          </a:p>
          <a:p>
            <a:r>
              <a:rPr lang="ru-RU" dirty="0" err="1"/>
              <a:t>Чередайко</a:t>
            </a:r>
            <a:r>
              <a:rPr lang="ru-RU" dirty="0"/>
              <a:t> Павел Федорович</a:t>
            </a:r>
          </a:p>
          <a:p>
            <a:r>
              <a:rPr lang="ru-RU" dirty="0"/>
              <a:t>Осуществляет общее руководство проектом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7261819"/>
            <a:ext cx="4134612" cy="2291614"/>
          </a:xfrm>
        </p:spPr>
        <p:txBody>
          <a:bodyPr/>
          <a:lstStyle/>
          <a:p>
            <a:r>
              <a:rPr lang="ru-RU" sz="2000" dirty="0"/>
              <a:t>С</a:t>
            </a:r>
            <a:r>
              <a:rPr lang="en" sz="2000" dirty="0"/>
              <a:t>MO</a:t>
            </a:r>
            <a:r>
              <a:rPr lang="ru-RU" sz="2000" dirty="0"/>
              <a:t> (директор по маркетингу)</a:t>
            </a:r>
          </a:p>
          <a:p>
            <a:r>
              <a:rPr lang="ru-RU"/>
              <a:t>Широкая </a:t>
            </a:r>
            <a:r>
              <a:rPr lang="ru-RU" dirty="0"/>
              <a:t>Софья Дмитриевна</a:t>
            </a:r>
          </a:p>
          <a:p>
            <a:r>
              <a:rPr lang="ru-RU" dirty="0"/>
              <a:t>Обеспечивает разработку маркетинговой стратегии, проводит маркетинговые исследования и коммуникации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261819"/>
            <a:ext cx="4134612" cy="2291614"/>
          </a:xfrm>
        </p:spPr>
        <p:txBody>
          <a:bodyPr/>
          <a:lstStyle/>
          <a:p>
            <a:r>
              <a:rPr lang="ru-RU" dirty="0"/>
              <a:t>СТО (технический директор)</a:t>
            </a:r>
          </a:p>
          <a:p>
            <a:r>
              <a:rPr lang="ru-RU" dirty="0" err="1"/>
              <a:t>Каращук</a:t>
            </a:r>
            <a:r>
              <a:rPr lang="ru-RU" dirty="0"/>
              <a:t> Оксана Сергеевна</a:t>
            </a:r>
          </a:p>
          <a:p>
            <a:r>
              <a:rPr lang="ru-RU" dirty="0"/>
              <a:t>Осуществляет создание и продвижение продукта, организует технологический процесс создания продукта в составе проекта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5" y="7261818"/>
            <a:ext cx="4318481" cy="2580681"/>
          </a:xfrm>
        </p:spPr>
        <p:txBody>
          <a:bodyPr/>
          <a:lstStyle/>
          <a:p>
            <a:r>
              <a:rPr lang="en-US" dirty="0"/>
              <a:t>CFO</a:t>
            </a:r>
            <a:r>
              <a:rPr lang="ru-RU" dirty="0"/>
              <a:t> (финансовый директор)</a:t>
            </a:r>
          </a:p>
          <a:p>
            <a:r>
              <a:rPr lang="ru-RU" dirty="0"/>
              <a:t>Вакантная должность</a:t>
            </a:r>
          </a:p>
          <a:p>
            <a:r>
              <a:rPr lang="ru-RU" dirty="0"/>
              <a:t>Отвечает за бюджетное планирование, осуществляет ценообразование,  разрабатывает финансовую политику проект, обеспечивает управление продажами проекта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143226" y="6621739"/>
            <a:ext cx="4318480" cy="4389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AE36DAC2-D625-4426-8617-7E7CE68616A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7F9A56-EB91-4A5B-89FF-E8069DF47A6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21854" b="21854"/>
          <a:stretch>
            <a:fillRect/>
          </a:stretch>
        </p:blipFill>
        <p:spPr>
          <a:xfrm>
            <a:off x="895350" y="3029803"/>
            <a:ext cx="3056636" cy="3061435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C8B278-B5B2-415B-A478-966B383664A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t="10033" b="10033"/>
          <a:stretch>
            <a:fillRect/>
          </a:stretch>
        </p:blipFill>
        <p:spPr>
          <a:xfrm>
            <a:off x="5854890" y="3327400"/>
            <a:ext cx="2438209" cy="2763838"/>
          </a:xfr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288694C-F781-4AF6-8CEB-D9F0A0397228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4"/>
          <a:srcRect t="1166" b="1166"/>
          <a:stretch>
            <a:fillRect/>
          </a:stretch>
        </p:blipFill>
        <p:spPr>
          <a:xfrm>
            <a:off x="10394950" y="3327400"/>
            <a:ext cx="2139950" cy="2763838"/>
          </a:xfr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375940"/>
            <a:ext cx="9741217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358301"/>
            <a:ext cx="8793162" cy="8442024"/>
          </a:xfrm>
        </p:spPr>
        <p:txBody>
          <a:bodyPr/>
          <a:lstStyle/>
          <a:p>
            <a:r>
              <a:rPr lang="ru-RU" dirty="0"/>
              <a:t>Дальнейшее развитие проекта будет связано с расширением команды участников проекта на основе привлечения специалистов в области юриспруденции, конструирования и ремонта беспилотных летательных аппаратов, обслуживания программных продуктов и сайта, рекламы и связей с общественностью и др.</a:t>
            </a:r>
          </a:p>
          <a:p>
            <a:endParaRPr lang="ru-RU" dirty="0"/>
          </a:p>
          <a:p>
            <a:r>
              <a:rPr lang="ru-RU" dirty="0"/>
              <a:t>Первоочередное внимание при развитии проекта будет направлено на разработку бизнес-процесса оказания услуг ремонта, техобслуживания и обеспечения запчастями для дронов, а также на проектирование программы и технологии обучения ремонтных работников.</a:t>
            </a:r>
          </a:p>
          <a:p>
            <a:endParaRPr lang="ru-RU" dirty="0"/>
          </a:p>
          <a:p>
            <a:r>
              <a:rPr lang="ru-RU" dirty="0"/>
              <a:t>Для потенциальных инвесторов и участников мы предлагаем возможность участия в проекте при наличии требуемых навыков или ресурсов.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358301"/>
            <a:ext cx="8793162" cy="8442024"/>
          </a:xfrm>
        </p:spPr>
        <p:txBody>
          <a:bodyPr/>
          <a:lstStyle/>
          <a:p>
            <a:r>
              <a:rPr lang="ru-RU" dirty="0"/>
              <a:t>Для осуществления проекта необходимы инвестиции на формирование пакета франшизы, а также для покрытия необходимых затрат, в первую очередь - на создание сервисного центра по оказанию услуг ремонта и технического обслуживания дронов.</a:t>
            </a:r>
          </a:p>
          <a:p>
            <a:r>
              <a:rPr lang="ru-RU" dirty="0"/>
              <a:t>Для финансирования ТРЕБУЮТСЯ ИНВЕСТОРЫ, готовые предоставить средства на следующие цели:</a:t>
            </a:r>
          </a:p>
          <a:p>
            <a:r>
              <a:rPr lang="ru-RU" dirty="0"/>
              <a:t>1) оплата услуг разработчиков документированного бизнес-процесса оказания услуг ремонта, техобслуживания и обеспечения запчастями дронов;</a:t>
            </a:r>
          </a:p>
          <a:p>
            <a:r>
              <a:rPr lang="ru-RU" dirty="0"/>
              <a:t>2) оплата услуг разработчиков типового комплекта документов (договоров) для продажи франшизы;</a:t>
            </a:r>
          </a:p>
          <a:p>
            <a:r>
              <a:rPr lang="ru-RU" dirty="0"/>
              <a:t>3) оплата услуг разработчиков учебной программы и технологического процесса обучения работников по ремонту дронов;</a:t>
            </a:r>
          </a:p>
          <a:p>
            <a:r>
              <a:rPr lang="ru-RU" dirty="0"/>
              <a:t>4) расходы на создание сайта франшизы;</a:t>
            </a:r>
          </a:p>
          <a:p>
            <a:r>
              <a:rPr lang="ru-RU" dirty="0"/>
              <a:t>5) затраты на рекламу и распространение информации о франшизе среди потенциальных покупателей;</a:t>
            </a:r>
          </a:p>
          <a:p>
            <a:r>
              <a:rPr lang="ru-RU" dirty="0"/>
              <a:t>6) расходы на регистрацию прав на компоненты франшизы;</a:t>
            </a:r>
          </a:p>
          <a:p>
            <a:r>
              <a:rPr lang="ru-RU" dirty="0"/>
              <a:t>7) средства на оборудование сервисного центра, а также на товарные запасы базового комплекта запчастей для ремонта дронов;</a:t>
            </a:r>
          </a:p>
          <a:p>
            <a:r>
              <a:rPr lang="ru-RU" dirty="0"/>
              <a:t>8) затраты на покупку корпоративного программного обеспечения для учета и отчетности по наличию и движению заказов на услуги ремонта и техобслуживания, а также запасных частей для дронов;</a:t>
            </a:r>
          </a:p>
          <a:p>
            <a:r>
              <a:rPr lang="ru-RU" dirty="0"/>
              <a:t>8) оборотные средства на покрытие текущих расходов </a:t>
            </a:r>
            <a:r>
              <a:rPr lang="ru-RU" dirty="0" err="1"/>
              <a:t>франшизодателя</a:t>
            </a:r>
            <a:r>
              <a:rPr lang="ru-RU" dirty="0"/>
              <a:t> в первые месяцы оказания услуг (оплата курьеров по доставке дронов в сервисный центр и обратно, оплата труда ремонтных работников, арендная плата за помещение сервисного центра и др.).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12152708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https://pt.2035.university/project/aerovision_2024_09_19_08_05_18 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963) 998-85-59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kseniak72@mail.ru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4290</TotalTime>
  <Words>1677</Words>
  <Application>Microsoft Office PowerPoint</Application>
  <PresentationFormat>Произвольный</PresentationFormat>
  <Paragraphs>107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Название проекта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Oksana Karashchuk</cp:lastModifiedBy>
  <cp:revision>286</cp:revision>
  <dcterms:created xsi:type="dcterms:W3CDTF">2021-03-01T12:07:13Z</dcterms:created>
  <dcterms:modified xsi:type="dcterms:W3CDTF">2024-10-17T06:34:34Z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