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68" r:id="rId3"/>
    <p:sldId id="269" r:id="rId4"/>
    <p:sldId id="260" r:id="rId5"/>
    <p:sldId id="270" r:id="rId6"/>
    <p:sldId id="258" r:id="rId7"/>
    <p:sldId id="259" r:id="rId8"/>
    <p:sldId id="263" r:id="rId9"/>
    <p:sldId id="271" r:id="rId10"/>
    <p:sldId id="264" r:id="rId11"/>
    <p:sldId id="267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125B0C0-5661-4FCE-B6EC-ADB570FEBFEB}">
          <p14:sldIdLst>
            <p14:sldId id="257"/>
            <p14:sldId id="268"/>
            <p14:sldId id="269"/>
            <p14:sldId id="260"/>
            <p14:sldId id="270"/>
            <p14:sldId id="258"/>
            <p14:sldId id="259"/>
            <p14:sldId id="263"/>
            <p14:sldId id="271"/>
            <p14:sldId id="264"/>
            <p14:sldId id="267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E2D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163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notesMaster" Target="notesMasters/notesMaster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08D62C-9D57-4286-9933-BDA7A3A02E08}" type="datetimeFigureOut">
              <a:rPr lang="ru-RU" smtClean="0"/>
              <a:t>02.04.2025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1232B-2441-417F-9025-50729F2F0CC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8222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1232B-2441-417F-9025-50729F2F0CCA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0269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E84631-15ED-CD24-F68E-C375A98AC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8AF57FD-7E2B-ACFA-8604-5ACFFF566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41E874-4631-6133-F5AF-C9FC208F4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2BDB6-336F-435A-8154-4C9B79A69B43}" type="datetimeFigureOut">
              <a:rPr lang="ru-RU" smtClean="0"/>
              <a:t>02.04.2025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7929BB-DE85-2439-1ACA-4883F27A3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BD1FC6-2E81-D9B1-56BB-13318A57C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1C5D-4EEE-4811-83B9-865287BA183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1230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7D9F8C-89C2-2CD7-642B-5F03297C6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EBF442-F076-8048-1E17-0A0054773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6E0CA9-1C87-BC63-BA2B-3B895458C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2BDB6-336F-435A-8154-4C9B79A69B43}" type="datetimeFigureOut">
              <a:rPr lang="ru-RU" smtClean="0"/>
              <a:t>02.04.2025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A27556-4595-282D-B51C-B6CF0A089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AD3A85-7EA3-5F66-E825-84E3DD9FC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1C5D-4EEE-4811-83B9-865287BA183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7432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D2EBA7-0287-F1E7-AAEE-B0C4A6017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833E06-47DB-B2CD-6A16-58709A722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577A29-2E2C-ED68-32EE-B23579534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2BDB6-336F-435A-8154-4C9B79A69B43}" type="datetimeFigureOut">
              <a:rPr lang="ru-RU" smtClean="0"/>
              <a:t>02.04.2025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EF7616-D42B-2AEB-3261-259E9D026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449D46-594C-6073-4E5B-A9B1FA54A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1C5D-4EEE-4811-83B9-865287BA183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0452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2A356F-E551-DAA9-BEBE-E3B873B2F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F26B74-ED21-A9E1-0E1A-802B4A2CA5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10A64E0-7809-512E-D51C-7C923E61E0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56BE2F-7954-D99D-B83F-A8515022D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2BDB6-336F-435A-8154-4C9B79A69B43}" type="datetimeFigureOut">
              <a:rPr lang="ru-RU" smtClean="0"/>
              <a:t>02.04.2025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236AA2-0C8B-9D26-A785-54B0EAA17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E7C15D-691A-7882-7DDE-B6E8E5F05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1C5D-4EEE-4811-83B9-865287BA183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2101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BDEE21-D3DB-5CBF-9852-E7567F376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57C8F1-34AB-9594-A643-ADF51B722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59AC87-6B30-89B9-938D-9C5462EE98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7554869-8D7A-5C64-62AC-0657BB6FE0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EF2745-2EBA-ACD6-0561-FC7A2A62BB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8920C5E-A680-E5BE-06F4-84B6D76A9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2BDB6-336F-435A-8154-4C9B79A69B43}" type="datetimeFigureOut">
              <a:rPr lang="ru-RU" smtClean="0"/>
              <a:t>02.04.2025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E74479F-E77D-EC05-98E6-180D7A2CF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E5AAFAE-0E25-B34E-6C59-A3A0564F3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1C5D-4EEE-4811-83B9-865287BA183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7908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3816C1-0EF4-C293-3C94-F87078A66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9795906-E6C0-686E-884F-6B925AB77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2BDB6-336F-435A-8154-4C9B79A69B43}" type="datetimeFigureOut">
              <a:rPr lang="ru-RU" smtClean="0"/>
              <a:t>02.04.2025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26ACBCD-018D-5B28-2F14-1E3C4F513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E529496-72E3-5624-49C9-0FE32A0C8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1C5D-4EEE-4811-83B9-865287BA183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043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D0ABAFF-CC15-DADB-992F-F4E35A394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2BDB6-336F-435A-8154-4C9B79A69B43}" type="datetimeFigureOut">
              <a:rPr lang="ru-RU" smtClean="0"/>
              <a:t>02.04.2025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1F9BA44-2BBF-A622-DDFA-C3BF969BA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3C3741-32AD-45E8-C58D-A3D06D0A7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1C5D-4EEE-4811-83B9-865287BA183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8799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57ED84-E126-557E-E5EF-01D63C937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62A4E4-4E42-D57C-25A3-9DFA9F94F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F4B5168-4004-EBB3-675C-3DE318F0F3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B4D3A5-C285-DE53-B27F-A66CB10F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2BDB6-336F-435A-8154-4C9B79A69B43}" type="datetimeFigureOut">
              <a:rPr lang="ru-RU" smtClean="0"/>
              <a:t>02.04.2025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9E931B-7024-4CCF-B997-1306071F7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E7BD42-7C89-E922-8746-8C76F940D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1C5D-4EEE-4811-83B9-865287BA183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922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18DA5C-016B-426F-BA89-3B852225E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A4549E5-B2C1-7890-E977-A40DA27081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DCC207D-803A-4D02-007F-9BF0B1A071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A74E2F-2624-1C67-CFDC-0E3467B5F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2BDB6-336F-435A-8154-4C9B79A69B43}" type="datetimeFigureOut">
              <a:rPr lang="ru-RU" smtClean="0"/>
              <a:t>02.04.2025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8908AF-CDCF-E368-347E-B32F25C37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EBB693-5DC8-39C7-4341-08A80D966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1C5D-4EEE-4811-83B9-865287BA183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730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920145-E978-A866-3668-D39BE81C6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0B1B67D-06B2-F2AC-8C77-877CC5C51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8A7315-8E11-02A6-BB11-832A2C25A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2BDB6-336F-435A-8154-4C9B79A69B43}" type="datetimeFigureOut">
              <a:rPr lang="ru-RU" smtClean="0"/>
              <a:t>02.04.2025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279479-C40C-1520-9C5C-6A2BC2A93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5960B1-D183-0AA7-D56A-B502D4ED9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1C5D-4EEE-4811-83B9-865287BA183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2116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2AB7BA4-1D1A-49CB-3E2D-5E3F9B7B9C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F91C99E-76D3-70C7-B2E3-0A4ECFF043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AFC4C8-EA65-D1BD-B3F3-8A680F577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2BDB6-336F-435A-8154-4C9B79A69B43}" type="datetimeFigureOut">
              <a:rPr lang="ru-RU" smtClean="0"/>
              <a:t>02.04.2025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5640C3-FD9C-D904-921A-537F61D13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3BF6D9-EDF1-E8CD-41B3-5EB49D53C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1C5D-4EEE-4811-83B9-865287BA183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1184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D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92C1D8-EA2E-D9C0-89A0-EA5EA883D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4747E5-8363-5523-DD08-79F2F8B37F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2DABD7-CBE7-8854-CAC3-FB2F576289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2BDB6-336F-435A-8154-4C9B79A69B43}" type="datetimeFigureOut">
              <a:rPr lang="ru-RU" smtClean="0"/>
              <a:t>02.04.2025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C0C44A-EE0D-633C-9DFA-8FE5E3C757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74BA2A-741F-4862-0384-DA1DDAADAA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61C5D-4EEE-4811-83B9-865287BA183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370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7" Type="http://schemas.openxmlformats.org/officeDocument/2006/relationships/image" Target="../media/image7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6.png" /><Relationship Id="rId5" Type="http://schemas.openxmlformats.org/officeDocument/2006/relationships/image" Target="../media/image5.jpeg" /><Relationship Id="rId4" Type="http://schemas.openxmlformats.org/officeDocument/2006/relationships/image" Target="../media/image4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3.jpeg" /><Relationship Id="rId4" Type="http://schemas.openxmlformats.org/officeDocument/2006/relationships/image" Target="../media/image12.jpeg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8.jpeg" /><Relationship Id="rId5" Type="http://schemas.openxmlformats.org/officeDocument/2006/relationships/image" Target="../media/image17.jpeg" /><Relationship Id="rId4" Type="http://schemas.openxmlformats.org/officeDocument/2006/relationships/image" Target="../media/image16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2.jpeg" /><Relationship Id="rId4" Type="http://schemas.openxmlformats.org/officeDocument/2006/relationships/image" Target="../media/image21.jpe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 /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 /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8.jpeg" /><Relationship Id="rId4" Type="http://schemas.openxmlformats.org/officeDocument/2006/relationships/image" Target="../media/image27.jpeg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B45C40AC-2983-0E11-057F-CA5A4DE748E3}"/>
              </a:ext>
            </a:extLst>
          </p:cNvPr>
          <p:cNvSpPr/>
          <p:nvPr/>
        </p:nvSpPr>
        <p:spPr>
          <a:xfrm>
            <a:off x="2990161" y="1037571"/>
            <a:ext cx="8101171" cy="4379478"/>
          </a:xfrm>
          <a:prstGeom prst="round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Picture 2" descr="Пин содержит это изображение: ">
            <a:extLst>
              <a:ext uri="{FF2B5EF4-FFF2-40B4-BE49-F238E27FC236}">
                <a16:creationId xmlns:a16="http://schemas.microsoft.com/office/drawing/2014/main" id="{A425ADCD-3B75-0C78-B389-7E0C202525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36" b="12688"/>
          <a:stretch/>
        </p:blipFill>
        <p:spPr bwMode="auto">
          <a:xfrm>
            <a:off x="612458" y="839009"/>
            <a:ext cx="4755409" cy="47766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687F6B8-E904-57C6-A9C8-970616A6C58B}"/>
              </a:ext>
            </a:extLst>
          </p:cNvPr>
          <p:cNvSpPr txBox="1"/>
          <p:nvPr/>
        </p:nvSpPr>
        <p:spPr>
          <a:xfrm>
            <a:off x="5500475" y="1257540"/>
            <a:ext cx="6079067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dirty="0">
                <a:solidFill>
                  <a:srgbClr val="92D050"/>
                </a:solidFill>
                <a:latin typeface="Arial Black" panose="020B0A04020102020204" pitchFamily="34" charset="0"/>
              </a:rPr>
              <a:t>Создание комфортного места в общественных местах</a:t>
            </a:r>
          </a:p>
        </p:txBody>
      </p:sp>
    </p:spTree>
    <p:extLst>
      <p:ext uri="{BB962C8B-B14F-4D97-AF65-F5344CB8AC3E}">
        <p14:creationId xmlns:p14="http://schemas.microsoft.com/office/powerpoint/2010/main" val="4079157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95313E94-A0EA-13A2-0527-9CB4408AC7FB}"/>
              </a:ext>
            </a:extLst>
          </p:cNvPr>
          <p:cNvSpPr txBox="1"/>
          <p:nvPr/>
        </p:nvSpPr>
        <p:spPr>
          <a:xfrm>
            <a:off x="4325112" y="2621966"/>
            <a:ext cx="1132027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b="1" dirty="0">
              <a:solidFill>
                <a:srgbClr val="92D050"/>
              </a:solidFill>
              <a:latin typeface="Comic Sans MS" panose="030F0702030302020204" pitchFamily="66" charset="0"/>
            </a:endParaRPr>
          </a:p>
          <a:p>
            <a:r>
              <a:rPr lang="ru-RU" sz="6000" b="1" dirty="0">
                <a:solidFill>
                  <a:srgbClr val="92D050"/>
                </a:solidFill>
                <a:latin typeface="Comic Sans MS" panose="030F0702030302020204" pitchFamily="66" charset="0"/>
              </a:rPr>
              <a:t>команда</a:t>
            </a:r>
            <a:endParaRPr lang="ru-RU" sz="6000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1142F094-C5CD-0DCB-90D7-4FA0B4C1D945}"/>
              </a:ext>
            </a:extLst>
          </p:cNvPr>
          <p:cNvSpPr/>
          <p:nvPr/>
        </p:nvSpPr>
        <p:spPr>
          <a:xfrm>
            <a:off x="2045414" y="1239261"/>
            <a:ext cx="8101171" cy="4379478"/>
          </a:xfrm>
          <a:prstGeom prst="round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5046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A1733-43AD-DBC4-5377-8E2D8FF55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8D5D8E-D033-1067-A85E-FA28433B6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33" b="28000"/>
          <a:stretch/>
        </p:blipFill>
        <p:spPr>
          <a:xfrm>
            <a:off x="624715" y="534508"/>
            <a:ext cx="3097997" cy="3047511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498B1D-77F7-F930-6416-7DAF99792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5" t="3199" r="18318" b="24535"/>
          <a:stretch/>
        </p:blipFill>
        <p:spPr>
          <a:xfrm rot="21193697">
            <a:off x="8274899" y="3006367"/>
            <a:ext cx="2888515" cy="339731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F21DF3-8D8C-5F1D-CD3C-296C91CDA1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3862">
            <a:off x="788936" y="3612530"/>
            <a:ext cx="3445480" cy="2584111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4A1EC6A-CA5F-2668-F7B3-4050597A77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6887">
            <a:off x="4455468" y="529386"/>
            <a:ext cx="2799752" cy="3736895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FFCD2A8-F1CD-51DD-FED5-73254A6D0B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5313" y="3243208"/>
            <a:ext cx="2844715" cy="292363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B519BED-9129-0525-6F29-9250A44D96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2313">
            <a:off x="7893296" y="729342"/>
            <a:ext cx="3543792" cy="2657844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02246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8A038F-D9F1-6B20-EB78-5A81F97C8EDB}"/>
              </a:ext>
            </a:extLst>
          </p:cNvPr>
          <p:cNvSpPr txBox="1"/>
          <p:nvPr/>
        </p:nvSpPr>
        <p:spPr>
          <a:xfrm>
            <a:off x="5218507" y="1144346"/>
            <a:ext cx="675517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92D050"/>
                </a:solidFill>
                <a:latin typeface="Comic Sans MS" panose="030F0702030302020204" pitchFamily="66" charset="0"/>
              </a:rPr>
              <a:t>Проблема</a:t>
            </a:r>
          </a:p>
          <a:p>
            <a:endParaRPr lang="ru-RU" sz="3200" dirty="0">
              <a:solidFill>
                <a:srgbClr val="92D050"/>
              </a:solidFill>
              <a:latin typeface="Comic Sans MS" panose="030F0702030302020204" pitchFamily="66" charset="0"/>
            </a:endParaRPr>
          </a:p>
          <a:p>
            <a:r>
              <a:rPr lang="ru-RU" sz="3200" dirty="0">
                <a:solidFill>
                  <a:srgbClr val="92D050"/>
                </a:solidFill>
                <a:latin typeface="Comic Sans MS" panose="030F0702030302020204" pitchFamily="66" charset="0"/>
              </a:rPr>
              <a:t>Недостаток комфортных сидений в общественных местах и высокая нагрузка на окружающую среду из-за нерационального использования ресурсов</a:t>
            </a:r>
          </a:p>
        </p:txBody>
      </p:sp>
      <p:pic>
        <p:nvPicPr>
          <p:cNvPr id="4102" name="Picture 6" descr="Food and its life cycle Baamboozle - Baamboozle The Most Fun Classroom Games!">
            <a:extLst>
              <a:ext uri="{FF2B5EF4-FFF2-40B4-BE49-F238E27FC236}">
                <a16:creationId xmlns:a16="http://schemas.microsoft.com/office/drawing/2014/main" id="{24B175BD-6707-5ABB-9493-5D64D218E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4432" flipH="1">
            <a:off x="-612688" y="2864221"/>
            <a:ext cx="5125655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106" name="Picture 10" descr="Picture background">
            <a:extLst>
              <a:ext uri="{FF2B5EF4-FFF2-40B4-BE49-F238E27FC236}">
                <a16:creationId xmlns:a16="http://schemas.microsoft.com/office/drawing/2014/main" id="{0CD65AD4-6DA4-7EE0-C6DA-2FA3A182A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2082" y="649932"/>
            <a:ext cx="5455533" cy="24853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24819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283AAE-0B3E-C91B-2BF1-E6E54C862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842" y="304800"/>
            <a:ext cx="4208183" cy="5499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33F9B4-CA50-8E01-86FC-24A697D3E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813" y="304800"/>
            <a:ext cx="2994723" cy="5970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76E322-F5DD-1029-8415-159F28080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64" y="304800"/>
            <a:ext cx="3268369" cy="48315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2F2C69-A806-CAC1-5DB5-F5E318218E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584" y="3920263"/>
            <a:ext cx="4243350" cy="27622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97895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25E52-BCA1-D38A-B71D-A997B5FCD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BBB1B184-D7A9-4900-F455-BD3B7780C19B}"/>
              </a:ext>
            </a:extLst>
          </p:cNvPr>
          <p:cNvSpPr/>
          <p:nvPr/>
        </p:nvSpPr>
        <p:spPr>
          <a:xfrm>
            <a:off x="612456" y="839009"/>
            <a:ext cx="8101171" cy="4379478"/>
          </a:xfrm>
          <a:prstGeom prst="round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074" name="Picture 2" descr="Изображение пина-истории">
            <a:extLst>
              <a:ext uri="{FF2B5EF4-FFF2-40B4-BE49-F238E27FC236}">
                <a16:creationId xmlns:a16="http://schemas.microsoft.com/office/drawing/2014/main" id="{122A424A-9021-78E2-9A4E-1BB877EC68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9" t="19910" r="3550" b="18071"/>
          <a:stretch/>
        </p:blipFill>
        <p:spPr bwMode="auto">
          <a:xfrm>
            <a:off x="7469442" y="2261710"/>
            <a:ext cx="3924846" cy="39506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EB061E-C70B-2F67-407B-577E5C960708}"/>
              </a:ext>
            </a:extLst>
          </p:cNvPr>
          <p:cNvSpPr txBox="1"/>
          <p:nvPr/>
        </p:nvSpPr>
        <p:spPr>
          <a:xfrm>
            <a:off x="990002" y="1202267"/>
            <a:ext cx="628715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92D050"/>
                </a:solidFill>
                <a:latin typeface="Comic Sans MS" panose="030F0702030302020204" pitchFamily="66" charset="0"/>
              </a:rPr>
              <a:t>Цель </a:t>
            </a:r>
          </a:p>
          <a:p>
            <a:endParaRPr lang="ru-RU" sz="3600" b="1" dirty="0">
              <a:solidFill>
                <a:srgbClr val="92D050"/>
              </a:solidFill>
              <a:latin typeface="Comic Sans MS" panose="030F0702030302020204" pitchFamily="66" charset="0"/>
            </a:endParaRPr>
          </a:p>
          <a:p>
            <a:r>
              <a:rPr lang="ru-RU" sz="3600" b="1" dirty="0">
                <a:solidFill>
                  <a:srgbClr val="92D050"/>
                </a:solidFill>
                <a:latin typeface="Comic Sans MS" panose="030F0702030302020204" pitchFamily="66" charset="0"/>
              </a:rPr>
              <a:t>Создание комфортных и экологически чистых сидячих мест в общественных местах</a:t>
            </a:r>
          </a:p>
        </p:txBody>
      </p:sp>
    </p:spTree>
    <p:extLst>
      <p:ext uri="{BB962C8B-B14F-4D97-AF65-F5344CB8AC3E}">
        <p14:creationId xmlns:p14="http://schemas.microsoft.com/office/powerpoint/2010/main" val="3464272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D209C-D852-6BF6-87FC-13D0DA826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E84E1F1D-83D0-9F49-4FE5-BA4FC50EAA71}"/>
              </a:ext>
            </a:extLst>
          </p:cNvPr>
          <p:cNvGrpSpPr/>
          <p:nvPr/>
        </p:nvGrpSpPr>
        <p:grpSpPr>
          <a:xfrm>
            <a:off x="2371497" y="1436875"/>
            <a:ext cx="2178049" cy="694602"/>
            <a:chOff x="2279422" y="1785347"/>
            <a:chExt cx="2178049" cy="694602"/>
          </a:xfrm>
        </p:grpSpPr>
        <p:sp>
          <p:nvSpPr>
            <p:cNvPr id="6" name="Равнобедренный треугольник 5">
              <a:extLst>
                <a:ext uri="{FF2B5EF4-FFF2-40B4-BE49-F238E27FC236}">
                  <a16:creationId xmlns:a16="http://schemas.microsoft.com/office/drawing/2014/main" id="{3303D92A-430C-8480-7561-2D9CDFF6E5A1}"/>
                </a:ext>
              </a:extLst>
            </p:cNvPr>
            <p:cNvSpPr/>
            <p:nvPr/>
          </p:nvSpPr>
          <p:spPr>
            <a:xfrm rot="5400000">
              <a:off x="3868457" y="1890935"/>
              <a:ext cx="694601" cy="483426"/>
            </a:xfrm>
            <a:prstGeom prst="triangl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7E512F6-9180-8596-D635-A7B675EFCF12}"/>
                </a:ext>
              </a:extLst>
            </p:cNvPr>
            <p:cNvSpPr/>
            <p:nvPr/>
          </p:nvSpPr>
          <p:spPr>
            <a:xfrm rot="5400000">
              <a:off x="2778715" y="1286055"/>
              <a:ext cx="694601" cy="169318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78ED5826-97FC-4842-F2BF-87AACCEF274A}"/>
              </a:ext>
            </a:extLst>
          </p:cNvPr>
          <p:cNvGrpSpPr/>
          <p:nvPr/>
        </p:nvGrpSpPr>
        <p:grpSpPr>
          <a:xfrm>
            <a:off x="2371497" y="3221694"/>
            <a:ext cx="2178049" cy="694602"/>
            <a:chOff x="2279422" y="1785347"/>
            <a:chExt cx="2178049" cy="694602"/>
          </a:xfrm>
        </p:grpSpPr>
        <p:sp>
          <p:nvSpPr>
            <p:cNvPr id="29" name="Равнобедренный треугольник 28">
              <a:extLst>
                <a:ext uri="{FF2B5EF4-FFF2-40B4-BE49-F238E27FC236}">
                  <a16:creationId xmlns:a16="http://schemas.microsoft.com/office/drawing/2014/main" id="{63D46775-A930-19CE-85C4-E06FA8ECFB07}"/>
                </a:ext>
              </a:extLst>
            </p:cNvPr>
            <p:cNvSpPr/>
            <p:nvPr/>
          </p:nvSpPr>
          <p:spPr>
            <a:xfrm rot="5400000">
              <a:off x="3868457" y="1890935"/>
              <a:ext cx="694601" cy="483426"/>
            </a:xfrm>
            <a:prstGeom prst="triangl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91606CE5-783B-E89A-A57C-E9A8E3130458}"/>
                </a:ext>
              </a:extLst>
            </p:cNvPr>
            <p:cNvSpPr/>
            <p:nvPr/>
          </p:nvSpPr>
          <p:spPr>
            <a:xfrm rot="5400000">
              <a:off x="2778715" y="1286055"/>
              <a:ext cx="694601" cy="169318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FA697B40-717D-DBAC-6D2E-D8817A615EEA}"/>
              </a:ext>
            </a:extLst>
          </p:cNvPr>
          <p:cNvGrpSpPr/>
          <p:nvPr/>
        </p:nvGrpSpPr>
        <p:grpSpPr>
          <a:xfrm>
            <a:off x="2371497" y="2329284"/>
            <a:ext cx="2178049" cy="694602"/>
            <a:chOff x="2279422" y="1785347"/>
            <a:chExt cx="2178049" cy="694602"/>
          </a:xfrm>
        </p:grpSpPr>
        <p:sp>
          <p:nvSpPr>
            <p:cNvPr id="35" name="Равнобедренный треугольник 34">
              <a:extLst>
                <a:ext uri="{FF2B5EF4-FFF2-40B4-BE49-F238E27FC236}">
                  <a16:creationId xmlns:a16="http://schemas.microsoft.com/office/drawing/2014/main" id="{B6B0C7F4-5469-AB5A-C37C-5FFBE1F53191}"/>
                </a:ext>
              </a:extLst>
            </p:cNvPr>
            <p:cNvSpPr/>
            <p:nvPr/>
          </p:nvSpPr>
          <p:spPr>
            <a:xfrm rot="5400000">
              <a:off x="3868457" y="1890935"/>
              <a:ext cx="694601" cy="483426"/>
            </a:xfrm>
            <a:prstGeom prst="triangl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2A88EC7E-D04B-30E7-BAD1-A6BA29194D03}"/>
                </a:ext>
              </a:extLst>
            </p:cNvPr>
            <p:cNvSpPr/>
            <p:nvPr/>
          </p:nvSpPr>
          <p:spPr>
            <a:xfrm rot="5400000">
              <a:off x="2778715" y="1286055"/>
              <a:ext cx="694601" cy="169318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D61A06CE-C23C-655A-430F-AA914B9AFBB1}"/>
              </a:ext>
            </a:extLst>
          </p:cNvPr>
          <p:cNvGrpSpPr/>
          <p:nvPr/>
        </p:nvGrpSpPr>
        <p:grpSpPr>
          <a:xfrm>
            <a:off x="2371497" y="4114103"/>
            <a:ext cx="2178049" cy="694602"/>
            <a:chOff x="2279422" y="1785347"/>
            <a:chExt cx="2178049" cy="694602"/>
          </a:xfrm>
        </p:grpSpPr>
        <p:sp>
          <p:nvSpPr>
            <p:cNvPr id="38" name="Равнобедренный треугольник 37">
              <a:extLst>
                <a:ext uri="{FF2B5EF4-FFF2-40B4-BE49-F238E27FC236}">
                  <a16:creationId xmlns:a16="http://schemas.microsoft.com/office/drawing/2014/main" id="{050AF1F7-506E-DB6C-450A-B50994AF171C}"/>
                </a:ext>
              </a:extLst>
            </p:cNvPr>
            <p:cNvSpPr/>
            <p:nvPr/>
          </p:nvSpPr>
          <p:spPr>
            <a:xfrm rot="5400000">
              <a:off x="3868457" y="1890935"/>
              <a:ext cx="694601" cy="483426"/>
            </a:xfrm>
            <a:prstGeom prst="triangl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0C48EE66-FEBF-0549-0CC8-871C75E0F6FF}"/>
                </a:ext>
              </a:extLst>
            </p:cNvPr>
            <p:cNvSpPr/>
            <p:nvPr/>
          </p:nvSpPr>
          <p:spPr>
            <a:xfrm rot="5400000">
              <a:off x="2778715" y="1286055"/>
              <a:ext cx="694601" cy="169318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948D8858-73D5-24C1-EB64-D13FFE10DD00}"/>
              </a:ext>
            </a:extLst>
          </p:cNvPr>
          <p:cNvGrpSpPr/>
          <p:nvPr/>
        </p:nvGrpSpPr>
        <p:grpSpPr>
          <a:xfrm>
            <a:off x="2371497" y="5078020"/>
            <a:ext cx="2178049" cy="694602"/>
            <a:chOff x="2279422" y="1785347"/>
            <a:chExt cx="2178049" cy="694602"/>
          </a:xfrm>
        </p:grpSpPr>
        <p:sp>
          <p:nvSpPr>
            <p:cNvPr id="41" name="Равнобедренный треугольник 40">
              <a:extLst>
                <a:ext uri="{FF2B5EF4-FFF2-40B4-BE49-F238E27FC236}">
                  <a16:creationId xmlns:a16="http://schemas.microsoft.com/office/drawing/2014/main" id="{AF252DC4-2454-64C3-8F61-06960818F312}"/>
                </a:ext>
              </a:extLst>
            </p:cNvPr>
            <p:cNvSpPr/>
            <p:nvPr/>
          </p:nvSpPr>
          <p:spPr>
            <a:xfrm rot="5400000">
              <a:off x="3868457" y="1890935"/>
              <a:ext cx="694601" cy="483426"/>
            </a:xfrm>
            <a:prstGeom prst="triangl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064326CC-FA15-7A34-F21C-4B3BDD32B853}"/>
                </a:ext>
              </a:extLst>
            </p:cNvPr>
            <p:cNvSpPr/>
            <p:nvPr/>
          </p:nvSpPr>
          <p:spPr>
            <a:xfrm rot="5400000">
              <a:off x="2778715" y="1286055"/>
              <a:ext cx="694601" cy="169318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3074" name="Picture 2" descr="Изображение пина-истории">
            <a:extLst>
              <a:ext uri="{FF2B5EF4-FFF2-40B4-BE49-F238E27FC236}">
                <a16:creationId xmlns:a16="http://schemas.microsoft.com/office/drawing/2014/main" id="{C73AE26C-B23B-451C-EA07-E31945D865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9" t="19910" r="3550" b="18071"/>
          <a:stretch/>
        </p:blipFill>
        <p:spPr bwMode="auto">
          <a:xfrm>
            <a:off x="-3547471" y="-1832"/>
            <a:ext cx="7094941" cy="71416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8279A4-881B-816E-5B84-A219B371398E}"/>
              </a:ext>
            </a:extLst>
          </p:cNvPr>
          <p:cNvSpPr txBox="1"/>
          <p:nvPr/>
        </p:nvSpPr>
        <p:spPr>
          <a:xfrm>
            <a:off x="4672957" y="469124"/>
            <a:ext cx="7967560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92D050"/>
                </a:solidFill>
                <a:latin typeface="Comic Sans MS" panose="030F0702030302020204" pitchFamily="66" charset="0"/>
              </a:rPr>
              <a:t>Задачи </a:t>
            </a:r>
          </a:p>
          <a:p>
            <a:endParaRPr lang="ru-RU" sz="2800" b="1" dirty="0">
              <a:solidFill>
                <a:srgbClr val="92D050"/>
              </a:solidFill>
              <a:latin typeface="Comic Sans MS" panose="030F0702030302020204" pitchFamily="66" charset="0"/>
            </a:endParaRPr>
          </a:p>
          <a:p>
            <a:r>
              <a:rPr lang="ru-RU" sz="2400" dirty="0">
                <a:solidFill>
                  <a:srgbClr val="92D050"/>
                </a:solidFill>
                <a:latin typeface="Comic Sans MS" panose="030F0702030302020204" pitchFamily="66" charset="0"/>
              </a:rPr>
              <a:t>Исследовать имеющиеся виды переработанных материалов; </a:t>
            </a:r>
          </a:p>
          <a:p>
            <a:endParaRPr lang="ru-RU" sz="2400" dirty="0">
              <a:solidFill>
                <a:srgbClr val="92D050"/>
              </a:solidFill>
              <a:latin typeface="Comic Sans MS" panose="030F0702030302020204" pitchFamily="66" charset="0"/>
            </a:endParaRPr>
          </a:p>
          <a:p>
            <a:r>
              <a:rPr lang="ru-RU" sz="2400" dirty="0">
                <a:solidFill>
                  <a:srgbClr val="92D050"/>
                </a:solidFill>
                <a:latin typeface="Comic Sans MS" panose="030F0702030302020204" pitchFamily="66" charset="0"/>
              </a:rPr>
              <a:t>Разработать дизайн сидений; </a:t>
            </a:r>
          </a:p>
          <a:p>
            <a:endParaRPr lang="ru-RU" sz="2400" dirty="0">
              <a:solidFill>
                <a:srgbClr val="92D050"/>
              </a:solidFill>
              <a:latin typeface="Comic Sans MS" panose="030F0702030302020204" pitchFamily="66" charset="0"/>
            </a:endParaRPr>
          </a:p>
          <a:p>
            <a:r>
              <a:rPr lang="ru-RU" sz="2400" dirty="0">
                <a:solidFill>
                  <a:srgbClr val="92D050"/>
                </a:solidFill>
                <a:latin typeface="Comic Sans MS" panose="030F0702030302020204" pitchFamily="66" charset="0"/>
              </a:rPr>
              <a:t>Организовать сбор отходов;</a:t>
            </a:r>
          </a:p>
          <a:p>
            <a:endParaRPr lang="ru-RU" sz="2400" dirty="0">
              <a:solidFill>
                <a:srgbClr val="92D050"/>
              </a:solidFill>
              <a:latin typeface="Comic Sans MS" panose="030F0702030302020204" pitchFamily="66" charset="0"/>
            </a:endParaRPr>
          </a:p>
          <a:p>
            <a:r>
              <a:rPr lang="ru-RU" sz="2400" dirty="0">
                <a:solidFill>
                  <a:srgbClr val="92D050"/>
                </a:solidFill>
                <a:latin typeface="Comic Sans MS" panose="030F0702030302020204" pitchFamily="66" charset="0"/>
              </a:rPr>
              <a:t>Провести экспериментальное производство сидений;</a:t>
            </a:r>
          </a:p>
          <a:p>
            <a:endParaRPr lang="ru-RU" sz="2400" dirty="0">
              <a:solidFill>
                <a:srgbClr val="92D050"/>
              </a:solidFill>
              <a:latin typeface="Comic Sans MS" panose="030F0702030302020204" pitchFamily="66" charset="0"/>
            </a:endParaRPr>
          </a:p>
          <a:p>
            <a:r>
              <a:rPr lang="ru-RU" sz="2400" dirty="0">
                <a:solidFill>
                  <a:srgbClr val="92D050"/>
                </a:solidFill>
                <a:latin typeface="Comic Sans MS" panose="030F0702030302020204" pitchFamily="66" charset="0"/>
              </a:rPr>
              <a:t>Установить сидения в общественных местах</a:t>
            </a:r>
          </a:p>
        </p:txBody>
      </p:sp>
    </p:spTree>
    <p:extLst>
      <p:ext uri="{BB962C8B-B14F-4D97-AF65-F5344CB8AC3E}">
        <p14:creationId xmlns:p14="http://schemas.microsoft.com/office/powerpoint/2010/main" val="208383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D5A18279-C334-FD41-5796-2105A7AC1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04" b="90895" l="9904" r="89936">
                        <a14:foregroundMark x1="53994" y1="42652" x2="53994" y2="42652"/>
                        <a14:foregroundMark x1="62141" y1="39936" x2="62141" y2="39936"/>
                        <a14:foregroundMark x1="63259" y1="83706" x2="63259" y2="83706"/>
                        <a14:foregroundMark x1="59265" y1="89776" x2="59265" y2="89776"/>
                        <a14:foregroundMark x1="41214" y1="90895" x2="41214" y2="90895"/>
                        <a14:foregroundMark x1="67732" y1="67572" x2="67732" y2="67572"/>
                        <a14:foregroundMark x1="71565" y1="53834" x2="71565" y2="53834"/>
                        <a14:foregroundMark x1="47284" y1="68371" x2="47284" y2="68371"/>
                        <a14:foregroundMark x1="49361" y1="64537" x2="49361" y2="64537"/>
                        <a14:foregroundMark x1="52236" y1="70288" x2="52236" y2="70288"/>
                        <a14:foregroundMark x1="71086" y1="48083" x2="71086" y2="48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2" y="2662084"/>
            <a:ext cx="4066452" cy="406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23BFB7-BD77-1282-351B-6CF87528E2D4}"/>
              </a:ext>
            </a:extLst>
          </p:cNvPr>
          <p:cNvSpPr txBox="1"/>
          <p:nvPr/>
        </p:nvSpPr>
        <p:spPr>
          <a:xfrm>
            <a:off x="442731" y="352033"/>
            <a:ext cx="609407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92D050"/>
                </a:solidFill>
                <a:latin typeface="Comic Sans MS" panose="030F0702030302020204" pitchFamily="66" charset="0"/>
              </a:rPr>
              <a:t>Методы переработки отходов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0ABB07-DD44-DC22-510B-DC63464C17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523" y="4498140"/>
            <a:ext cx="3953427" cy="167663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6BB3EA-E91E-03DE-9FC4-1F7D311F22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6" b="44144"/>
          <a:stretch/>
        </p:blipFill>
        <p:spPr>
          <a:xfrm>
            <a:off x="7471206" y="474702"/>
            <a:ext cx="4278063" cy="34568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922429F-7917-7A27-7547-D11D3F4352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44"/>
          <a:stretch/>
        </p:blipFill>
        <p:spPr>
          <a:xfrm>
            <a:off x="4271431" y="1081207"/>
            <a:ext cx="2938361" cy="542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13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FB719B-AA97-674D-2886-CBDA6F866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999" y="342228"/>
            <a:ext cx="3717566" cy="59563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37C16BC-9F6F-2A3C-27D4-2BC0103E68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822" y="342228"/>
            <a:ext cx="3794747" cy="49808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DE7019D-338F-C5BE-41BE-8ED520E9C8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88" y="342228"/>
            <a:ext cx="3445183" cy="29724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9498C64-CF57-512F-E2E3-E0DB82F201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18" y="3314700"/>
            <a:ext cx="2300924" cy="344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884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10572F-8524-D3BB-E490-EFBA3FE132D3}"/>
              </a:ext>
            </a:extLst>
          </p:cNvPr>
          <p:cNvSpPr txBox="1"/>
          <p:nvPr/>
        </p:nvSpPr>
        <p:spPr>
          <a:xfrm>
            <a:off x="798653" y="370390"/>
            <a:ext cx="88430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92D050"/>
                </a:solidFill>
                <a:latin typeface="Comic Sans MS" panose="030F0702030302020204" pitchFamily="66" charset="0"/>
              </a:rPr>
              <a:t>Дизайн сидений из переработанных материалов</a:t>
            </a:r>
            <a:r>
              <a:rPr lang="ru-RU" sz="4000" dirty="0"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FC8B7D-3AF1-2E0F-46A2-E978A8207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1" y="2297771"/>
            <a:ext cx="4420217" cy="30293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815F65F-A2CA-9FC4-40F6-33729370B7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2" r="21947"/>
          <a:stretch/>
        </p:blipFill>
        <p:spPr>
          <a:xfrm rot="16200000">
            <a:off x="7050037" y="1182330"/>
            <a:ext cx="31463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75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D7B976-F101-3FC4-67A4-789B438344C9}"/>
              </a:ext>
            </a:extLst>
          </p:cNvPr>
          <p:cNvSpPr txBox="1"/>
          <p:nvPr/>
        </p:nvSpPr>
        <p:spPr>
          <a:xfrm>
            <a:off x="550607" y="415102"/>
            <a:ext cx="77281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92D050"/>
                </a:solidFill>
                <a:latin typeface="Comic Sans MS" panose="030F0702030302020204" pitchFamily="66" charset="0"/>
              </a:rPr>
              <a:t>Сравнение в других городах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110DC1-A01D-8EB0-600A-A81A3E64E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07" y="1465006"/>
            <a:ext cx="2835921" cy="309622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E900E53-8E1D-B5C9-7E0C-67F64D226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37" y="4503221"/>
            <a:ext cx="3972847" cy="192404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B081DED-A3F0-5DED-DEC2-6560C4EAB0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612" y="2057188"/>
            <a:ext cx="3759957" cy="431396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72D33A2-0D11-9A4C-81F0-92277FB123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64"/>
          <a:stretch/>
        </p:blipFill>
        <p:spPr>
          <a:xfrm>
            <a:off x="9121727" y="1465006"/>
            <a:ext cx="2718612" cy="371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273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E81076-F54C-7248-3494-E554193E725D}"/>
              </a:ext>
            </a:extLst>
          </p:cNvPr>
          <p:cNvSpPr txBox="1"/>
          <p:nvPr/>
        </p:nvSpPr>
        <p:spPr>
          <a:xfrm>
            <a:off x="894144" y="1376493"/>
            <a:ext cx="807623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92D050"/>
                </a:solidFill>
                <a:latin typeface="Comic Sans MS" panose="030F0702030302020204" pitchFamily="66" charset="0"/>
              </a:rPr>
              <a:t>Заключение</a:t>
            </a:r>
            <a:r>
              <a:rPr lang="ru-RU" sz="2000" dirty="0">
                <a:solidFill>
                  <a:srgbClr val="92D050"/>
                </a:solidFill>
                <a:latin typeface="Comic Sans MS" panose="030F0702030302020204" pitchFamily="66" charset="0"/>
              </a:rPr>
              <a:t> </a:t>
            </a:r>
          </a:p>
          <a:p>
            <a:endParaRPr lang="ru-RU" sz="2000" dirty="0">
              <a:solidFill>
                <a:srgbClr val="92D050"/>
              </a:solidFill>
              <a:latin typeface="Comic Sans MS" panose="030F0702030302020204" pitchFamily="66" charset="0"/>
            </a:endParaRPr>
          </a:p>
          <a:p>
            <a:r>
              <a:rPr lang="ru-RU" sz="2000" dirty="0">
                <a:solidFill>
                  <a:srgbClr val="92D050"/>
                </a:solidFill>
                <a:latin typeface="Comic Sans MS" panose="030F0702030302020204" pitchFamily="66" charset="0"/>
              </a:rPr>
              <a:t>В заключение, проект по созданию сидячих мест из переработанных материалов демонстрирует актуальность и важность устойчивого развития в общественных местах. Он не только улучшает качество жизни горожан, предлагая комфортные пространства для отдыха, но и осуждает ответственность за использование ресурсов. Мы бросаем вызов экологическим проблемам, выбирая переработанный пластик и другие материалы для создания стильных и долговечных изделий. будущих инициативах направлены на формирование экологической культуры и сотрудничество с сообществом, что делает наш подход комплексным и устойчивым</a:t>
            </a:r>
          </a:p>
        </p:txBody>
      </p:sp>
    </p:spTree>
    <p:extLst>
      <p:ext uri="{BB962C8B-B14F-4D97-AF65-F5344CB8AC3E}">
        <p14:creationId xmlns:p14="http://schemas.microsoft.com/office/powerpoint/2010/main" val="7323735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</TotalTime>
  <Words>155</Words>
  <Application>Microsoft Office PowerPoint</Application>
  <PresentationFormat>Широкоэкранный</PresentationFormat>
  <Paragraphs>27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sargy130904@gmail.com</cp:lastModifiedBy>
  <cp:revision>5</cp:revision>
  <dcterms:created xsi:type="dcterms:W3CDTF">2025-03-05T08:05:53Z</dcterms:created>
  <dcterms:modified xsi:type="dcterms:W3CDTF">2025-04-02T14:10:47Z</dcterms:modified>
</cp:coreProperties>
</file>