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xml" Extension="xml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2" Target="docProps/app.xml" Type="http://schemas.openxmlformats.org/officeDocument/2006/relationships/extended-properties"/>
  <Relationship Id="rId3" Target="docProps/core.xml" Type="http://schemas.openxmlformats.org/package/2006/relationships/metadata/core-properties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>
  <a:tblStyle styleId="{5C22544A-7EE6-4342-B048-85BDC9FD1C3A}" styleName="Средний стиль 2 - акцент 1">
    <a:wholeTbl>
      <a:tcTxStyle b="def" i="def"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2H>
      <a:tcStyle/>
    </a:band2H>
    <a:band1V>
      <a:tcStyle>
        <a:fill>
          <a:solidFill>
            <a:schemeClr val="accent1">
              <a:tint val="40000"/>
            </a:schemeClr>
          </a:solidFill>
        </a:fill>
      </a:tcStyle>
    </a:band1V>
    <a:band2V>
      <a:tcStyle/>
    </a:band2V>
    <a:lastCol>
      <a:tcTxStyle b="on" i="def">
        <a:fontRef idx="minor"/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def">
        <a:fontRef idx="minor"/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def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 i="def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no" ?>
<Relationships xmlns="http://schemas.openxmlformats.org/package/2006/relationships">
  <Relationship Id="rId6" Target="slides/slide4.xml" Type="http://schemas.openxmlformats.org/officeDocument/2006/relationships/slide"/>
  <Relationship Id="rId1" Target="theme/theme1.xml" Type="http://schemas.openxmlformats.org/officeDocument/2006/relationships/theme"/>
  <Relationship Id="rId10" Target="tableStyles.xml" Type="http://schemas.openxmlformats.org/officeDocument/2006/relationships/tableStyles"/>
  <Relationship Id="rId2" Target="slideMasters/slideMaster1.xml" Type="http://schemas.openxmlformats.org/officeDocument/2006/relationships/slideMaster"/>
  <Relationship Id="rId3" Target="slides/slide1.xml" Type="http://schemas.openxmlformats.org/officeDocument/2006/relationships/slide"/>
  <Relationship Id="rId8" Target="slides/slide6.xml" Type="http://schemas.openxmlformats.org/officeDocument/2006/relationships/slide"/>
  <Relationship Id="rId4" Target="slides/slide2.xml" Type="http://schemas.openxmlformats.org/officeDocument/2006/relationships/slide"/>
  <Relationship Id="rId9" Target="slides/slide7.xml" Type="http://schemas.openxmlformats.org/officeDocument/2006/relationships/slide"/>
  <Relationship Id="rId7" Target="slides/slide5.xml" Type="http://schemas.openxmlformats.org/officeDocument/2006/relationships/slide"/>
  <Relationship Id="rId5" Target="slides/slide3.xml" Type="http://schemas.openxmlformats.org/officeDocument/2006/relationships/slid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10" name="Shape 1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11" name="Shape 1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2" name="Shape 1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30" name="GroupShape 3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1" name="Shape 31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2" name="Shape 32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33" name="Shape 3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34" name="Shape 3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5" name="Shape 3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42" name="GroupShape 4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3" name="Shape 4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4" name="Shape 4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45" name="Shape 4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6" name="Shape 4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23" name="GroupShape 2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4" name="Shape 2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5" name="Shape 25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26" name="Shape 26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27" name="Shape 2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28" name="Shape 2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9" name="Shape 2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13" name="GroupShape 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" name="Shape 1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15" name="Shape 1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6" name="Shape 1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61" name="GroupShape 6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2" name="Shape 62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3" name="Shape 63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64" name="Shape 64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65" name="Shape 65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66" name="Shape 66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47" name="GroupShape 4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8" name="Shape 48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49" name="Shape 49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50" name="Shape 50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51" name="Shape 5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52" name="Shape 5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3" name="Shape 5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54" name="GroupShape 5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5" name="Shape 55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56" name="Shape 56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57" name="Shape 57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58" name="Shape 5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59" name="Shape 5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0" name="Shape 6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17" name="GroupShape 1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8" name="Shape 1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9" name="Shape 19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20" name="Shape 2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21" name="Shape 2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2" name="Shape 2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36" name="GroupShape 3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7" name="Shape 37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8" name="Shape 38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текста</a:t>
            </a:r>
          </a:p>
          <a:p>
            <a:r>
              <a:t>Второй уровень</a:t>
            </a:r>
          </a:p>
          <a:p>
            <a:r>
              <a:t>Третий уровень</a:t>
            </a:r>
          </a:p>
          <a:p>
            <a:r>
              <a:t>Четвертый уровень</a:t>
            </a:r>
          </a:p>
          <a:p>
            <a:r>
              <a:t>Пятый уровень</a:t>
            </a:r>
          </a:p>
        </p:txBody>
      </p:sp>
      <p:sp>
        <p:nvSpPr>
          <p:cNvPr hidden="false" id="39" name="Shape 3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13.10.2024</a:t>
            </a:r>
          </a:p>
        </p:txBody>
      </p:sp>
      <p:sp>
        <p:nvSpPr>
          <p:cNvPr hidden="false" id="40" name="Shape 4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1" name="Shape 4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6" Target="../slideLayouts/slideLayout5.xml" Type="http://schemas.openxmlformats.org/officeDocument/2006/relationships/slideLayout"/>
  <Relationship Id="rId1" Target="../theme/theme1.xml" Type="http://schemas.openxmlformats.org/officeDocument/2006/relationships/theme"/>
  <Relationship Id="rId10" Target="../slideLayouts/slideLayout9.xml" Type="http://schemas.openxmlformats.org/officeDocument/2006/relationships/slideLayout"/>
  <Relationship Id="rId2" Target="../slideLayouts/slideLayout1.xml" Type="http://schemas.openxmlformats.org/officeDocument/2006/relationships/slideLayout"/>
  <Relationship Id="rId3" Target="../slideLayouts/slideLayout2.xml" Type="http://schemas.openxmlformats.org/officeDocument/2006/relationships/slideLayout"/>
  <Relationship Id="rId8" Target="../slideLayouts/slideLayout7.xml" Type="http://schemas.openxmlformats.org/officeDocument/2006/relationships/slideLayout"/>
  <Relationship Id="rId4" Target="../slideLayouts/slideLayout3.xml" Type="http://schemas.openxmlformats.org/officeDocument/2006/relationships/slideLayout"/>
  <Relationship Id="rId11" Target="../slideLayouts/slideLayout10.xml" Type="http://schemas.openxmlformats.org/officeDocument/2006/relationships/slideLayout"/>
  <Relationship Id="rId9" Target="../slideLayouts/slideLayout8.xml" Type="http://schemas.openxmlformats.org/officeDocument/2006/relationships/slideLayout"/>
  <Relationship Id="rId7" Target="../slideLayouts/slideLayout6.xml" Type="http://schemas.openxmlformats.org/officeDocument/2006/relationships/slideLayout"/>
  <Relationship Id="rId5" Target="../slideLayouts/slideLayout4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bg1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 vert="horz" wrap="square"/>
          <a:p>
            <a:pPr lvl="0"/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p>
            <a:pPr lvl="0"/>
            <a:r>
              <a:t>Образец текста</a:t>
            </a:r>
          </a:p>
          <a:p>
            <a:pPr lvl="0"/>
            <a:r>
              <a:t>Второй уровень</a:t>
            </a:r>
          </a:p>
          <a:p>
            <a:pPr lvl="0"/>
            <a:r>
              <a:t>Третий уровень</a:t>
            </a:r>
          </a:p>
          <a:p>
            <a:pPr lvl="0"/>
            <a:r>
              <a:t>Четвертый уровень</a:t>
            </a:r>
          </a:p>
          <a:p>
            <a:pPr lvl="0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13.10.2024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defPPr/>
      <a:lvl1pPr algn="l" lvl="0">
        <a:lnSpc>
          <a:spcPct val="90000"/>
        </a:lnSpc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lvl="1">
        <a:lnSpc>
          <a:spcPct val="90000"/>
        </a:lnSpc>
        <a:defRPr sz="4400">
          <a:solidFill>
            <a:schemeClr val="tx1"/>
          </a:solidFill>
          <a:latin typeface="Calibri Light"/>
          <a:ea typeface="Calibri Light"/>
          <a:cs typeface="Calibri Light"/>
        </a:defRPr>
      </a:lvl2pPr>
      <a:lvl3pPr algn="l" lvl="2">
        <a:lnSpc>
          <a:spcPct val="90000"/>
        </a:lnSpc>
        <a:defRPr sz="4400">
          <a:solidFill>
            <a:schemeClr val="tx1"/>
          </a:solidFill>
          <a:latin typeface="Calibri Light"/>
          <a:ea typeface="Calibri Light"/>
          <a:cs typeface="Calibri Light"/>
        </a:defRPr>
      </a:lvl3pPr>
      <a:lvl4pPr algn="l" lvl="3">
        <a:lnSpc>
          <a:spcPct val="90000"/>
        </a:lnSpc>
        <a:defRPr sz="4400">
          <a:solidFill>
            <a:schemeClr val="tx1"/>
          </a:solidFill>
          <a:latin typeface="Calibri Light"/>
          <a:ea typeface="Calibri Light"/>
          <a:cs typeface="Calibri Light"/>
        </a:defRPr>
      </a:lvl4pPr>
      <a:lvl5pPr algn="l" lvl="4">
        <a:lnSpc>
          <a:spcPct val="90000"/>
        </a:lnSpc>
        <a:defRPr sz="4400">
          <a:solidFill>
            <a:schemeClr val="tx1"/>
          </a:solidFill>
          <a:latin typeface="Calibri Light"/>
          <a:ea typeface="Calibri Light"/>
          <a:cs typeface="Calibri Light"/>
        </a:defRPr>
      </a:lvl5pPr>
      <a:lvl6pPr algn="l" indent="0" lvl="5" marL="457200">
        <a:lnSpc>
          <a:spcPct val="90000"/>
        </a:lnSpc>
        <a:defRPr sz="4400">
          <a:solidFill>
            <a:schemeClr val="tx1"/>
          </a:solidFill>
          <a:latin typeface="Calibri Light"/>
          <a:ea typeface="Calibri Light"/>
          <a:cs typeface="Calibri Light"/>
        </a:defRPr>
      </a:lvl6pPr>
      <a:lvl7pPr algn="l" indent="0" lvl="6" marL="914400">
        <a:lnSpc>
          <a:spcPct val="90000"/>
        </a:lnSpc>
        <a:defRPr sz="4400">
          <a:solidFill>
            <a:schemeClr val="tx1"/>
          </a:solidFill>
          <a:latin typeface="Calibri Light"/>
          <a:ea typeface="Calibri Light"/>
          <a:cs typeface="Calibri Light"/>
        </a:defRPr>
      </a:lvl7pPr>
      <a:lvl8pPr algn="l" indent="0" lvl="7" marL="1371600">
        <a:lnSpc>
          <a:spcPct val="90000"/>
        </a:lnSpc>
        <a:defRPr sz="4400">
          <a:solidFill>
            <a:schemeClr val="tx1"/>
          </a:solidFill>
          <a:latin typeface="Calibri Light"/>
          <a:ea typeface="Calibri Light"/>
          <a:cs typeface="Calibri Light"/>
        </a:defRPr>
      </a:lvl8pPr>
      <a:lvl9pPr algn="l" indent="0" lvl="8" marL="1828800">
        <a:lnSpc>
          <a:spcPct val="90000"/>
        </a:lnSpc>
        <a:defRPr sz="4400">
          <a:solidFill>
            <a:schemeClr val="tx1"/>
          </a:solidFill>
          <a:latin typeface="Calibri Light"/>
          <a:ea typeface="Calibri Light"/>
          <a:cs typeface="Calibri Light"/>
        </a:defRPr>
      </a:lvl9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algn="l" indent="0" lvl="1" marL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algn="l" indent="0" lvl="2" marL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algn="l" indent="0" lvl="3" marL="13716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0" lvl="4" marL="18288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0" lvl="5" marL="22860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0" lvl="6" marL="2743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0" lvl="7" marL="3200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0" lvl="8" marL="36576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1.png" Type="http://schemas.openxmlformats.org/officeDocument/2006/relationships/image"/>
  <Relationship Id="rId2" Target="../media/2.png" Type="http://schemas.openxmlformats.org/officeDocument/2006/relationships/image"/>
  <Relationship Id="rId3" Target="../media/3.png" Type="http://schemas.openxmlformats.org/officeDocument/2006/relationships/image"/>
  <Relationship Id="rId4" Target="../media/4.png" Type="http://schemas.openxmlformats.org/officeDocument/2006/relationships/image"/>
  <Relationship Id="rId5" Target="../slideLayouts/slideLayout1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6" Target="../media/10.png" Type="http://schemas.openxmlformats.org/officeDocument/2006/relationships/image"/>
  <Relationship Id="rId1" Target="../media/5.jpeg" Type="http://schemas.openxmlformats.org/officeDocument/2006/relationships/image"/>
  <Relationship Id="rId2" Target="../media/6.jpeg" Type="http://schemas.openxmlformats.org/officeDocument/2006/relationships/image"/>
  <Relationship Id="rId3" Target="../media/7.jpeg" Type="http://schemas.openxmlformats.org/officeDocument/2006/relationships/image"/>
  <Relationship Id="rId4" Target="../media/8.png" Type="http://schemas.openxmlformats.org/officeDocument/2006/relationships/image"/>
  <Relationship Id="rId7" Target="../slideLayouts/slideLayout1.xml" Type="http://schemas.openxmlformats.org/officeDocument/2006/relationships/slideLayout"/>
  <Relationship Id="rId5" Target="../media/9.pn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1" Target="../media/11.jpeg" Type="http://schemas.openxmlformats.org/officeDocument/2006/relationships/image"/>
  <Relationship Id="rId2" Target="../media/12.jpeg" Type="http://schemas.openxmlformats.org/officeDocument/2006/relationships/image"/>
  <Relationship Id="rId3" Target="../media/13.jpeg" Type="http://schemas.openxmlformats.org/officeDocument/2006/relationships/image"/>
  <Relationship Id="rId4" Target="../slideLayouts/slideLayout1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slideLayouts/slideLayout5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_rels/slide7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false"/>
          <p:nvPr isPhoto="false"/>
        </p:nvSpPr>
        <p:spPr>
          <a:xfrm flipH="false" flipV="false" rot="0">
            <a:off x="0" y="0"/>
            <a:ext cx="1955800" cy="3152775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72" name="Shape 72"/>
          <p:cNvSpPr txBox="false"/>
          <p:nvPr isPhoto="false"/>
        </p:nvSpPr>
        <p:spPr>
          <a:xfrm flipH="false" flipV="false" rot="0">
            <a:off x="1955800" y="0"/>
            <a:ext cx="3265488" cy="4362450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73" name="Shape 73"/>
          <p:cNvSpPr txBox="false"/>
          <p:nvPr isPhoto="false"/>
        </p:nvSpPr>
        <p:spPr>
          <a:xfrm flipH="false" flipV="false" rot="0">
            <a:off x="0" y="3152775"/>
            <a:ext cx="1955800" cy="2184400"/>
          </a:xfrm>
          <a:prstGeom prst="rect">
            <a:avLst/>
          </a:prstGeom>
          <a:solidFill>
            <a:srgbClr val="FBB3C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74" name="Shape 74"/>
          <p:cNvSpPr txBox="false"/>
          <p:nvPr isPhoto="false"/>
        </p:nvSpPr>
        <p:spPr>
          <a:xfrm flipH="false" flipV="false" rot="0">
            <a:off x="1955800" y="4362450"/>
            <a:ext cx="3265488" cy="2495550"/>
          </a:xfrm>
          <a:prstGeom prst="rect">
            <a:avLst/>
          </a:prstGeom>
          <a:solidFill>
            <a:srgbClr val="FCAF17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75" name="Shape 75"/>
          <p:cNvSpPr txBox="false"/>
          <p:nvPr isPhoto="false"/>
        </p:nvSpPr>
        <p:spPr>
          <a:xfrm flipH="false" flipV="false" rot="0">
            <a:off x="0" y="5337175"/>
            <a:ext cx="1955800" cy="1520825"/>
          </a:xfrm>
          <a:prstGeom prst="rect">
            <a:avLst/>
          </a:prstGeom>
          <a:solidFill>
            <a:srgbClr val="B5D8E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76" name="Shape 76"/>
          <p:cNvSpPr txBox="true"/>
          <p:nvPr isPhoto="false"/>
        </p:nvSpPr>
        <p:spPr>
          <a:xfrm flipH="false" flipV="false" rot="0">
            <a:off x="5808663" y="549275"/>
            <a:ext cx="6205537" cy="2308225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>
            <a:spAutoFit/>
          </a:bodyPr>
          <a:p>
            <a:pPr algn="l"/>
            <a:r>
              <a:rPr b="true" sz="3600">
                <a:solidFill>
                  <a:schemeClr val="tx2"/>
                </a:solidFill>
                <a:latin typeface="Montserrat SemiBold"/>
                <a:ea typeface="Montserrat SemiBold"/>
                <a:cs typeface="Montserrat SemiBold"/>
              </a:rPr>
              <a:t>Оригинальные подарки с применением инновационных технологий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77" name="Shape 77"/>
          <p:cNvSpPr txBox="true"/>
          <p:nvPr isPhoto="false"/>
        </p:nvSpPr>
        <p:spPr>
          <a:xfrm flipH="false" flipV="false" rot="0">
            <a:off x="5303838" y="3463925"/>
            <a:ext cx="6408737" cy="181610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>
            <a:spAutoFit/>
          </a:bodyPr>
          <a:p>
            <a:pPr algn="l"/>
            <a:r>
              <a:rPr b="true" sz="2800">
                <a:solidFill>
                  <a:schemeClr val="tx2"/>
                </a:solidFill>
                <a:latin typeface="Montserrat SemiBold"/>
                <a:ea typeface="Montserrat SemiBold"/>
                <a:cs typeface="Montserrat SemiBold"/>
              </a:rPr>
              <a:t>Разработка рецептов уникальных десертов</a:t>
            </a:r>
            <a:r>
              <a:rPr b="true" sz="2800">
                <a:solidFill>
                  <a:schemeClr val="tx2"/>
                </a:solidFill>
                <a:latin typeface="Montserrat SemiBold"/>
                <a:ea typeface="Montserrat SemiBold"/>
                <a:cs typeface="Montserrat SemiBold"/>
              </a:rPr>
              <a:t>:</a:t>
            </a:r>
            <a:r>
              <a:rPr b="true" sz="2800">
                <a:solidFill>
                  <a:schemeClr val="tx2"/>
                </a:solidFill>
                <a:latin typeface="Montserrat SemiBold"/>
                <a:ea typeface="Montserrat SemiBold"/>
                <a:cs typeface="Montserrat SemiBold"/>
              </a:rPr>
              <a:t> без сахара или комбинирование вкусов и консистенций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78" name="Shape 78"/>
          <p:cNvSpPr txBox="false"/>
          <p:nvPr isPhoto="false"/>
        </p:nvSpPr>
        <p:spPr>
          <a:xfrm flipH="false" flipV="false" rot="0">
            <a:off x="5900738" y="2892425"/>
            <a:ext cx="442277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</a:ln>
        </p:spPr>
        <p:style>
          <a:lnRef idx="0"/>
          <a:fillRef idx="0">
            <a:schemeClr val="accent1"/>
          </a:fillRef>
          <a:effectRef idx="0"/>
          <a:fontRef idx="none"/>
        </p:style>
      </p:sp>
      <p:pic>
        <p:nvPicPr>
          <p:cNvPr hidden="false" id="80" name="Picture 8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955800" y="606425"/>
            <a:ext cx="3217863" cy="1423987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82" name="Picture 8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454025" y="3849688"/>
            <a:ext cx="1049338" cy="546100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84" name="Picture 84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454025" y="5695950"/>
            <a:ext cx="1049338" cy="739775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86" name="Picture 86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265113" y="765175"/>
            <a:ext cx="1427162" cy="1033462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7" name="GroupShape 8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8" name="Shape 88"/>
          <p:cNvSpPr txBox="false"/>
          <p:nvPr isPhoto="false"/>
        </p:nvSpPr>
        <p:spPr>
          <a:xfrm flipH="false" flipV="false" rot="0"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89" name="Shape 89"/>
          <p:cNvSpPr txBox="false"/>
          <p:nvPr isPhoto="false"/>
        </p:nvSpPr>
        <p:spPr>
          <a:xfrm flipH="false" flipV="false" rot="0">
            <a:off x="165100" y="985838"/>
            <a:ext cx="554038" cy="987424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0" name="Shape 90"/>
          <p:cNvSpPr txBox="false"/>
          <p:nvPr isPhoto="false"/>
        </p:nvSpPr>
        <p:spPr>
          <a:xfrm flipH="false" flipV="false" rot="0">
            <a:off x="165100" y="1973263"/>
            <a:ext cx="554038" cy="985836"/>
          </a:xfrm>
          <a:prstGeom prst="rect">
            <a:avLst/>
          </a:prstGeom>
          <a:solidFill>
            <a:srgbClr val="FBB3C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1" name="Shape 91"/>
          <p:cNvSpPr txBox="false"/>
          <p:nvPr isPhoto="false"/>
        </p:nvSpPr>
        <p:spPr>
          <a:xfrm flipH="false" flipV="false" rot="0">
            <a:off x="165100" y="2959100"/>
            <a:ext cx="554038" cy="985837"/>
          </a:xfrm>
          <a:prstGeom prst="rect">
            <a:avLst/>
          </a:prstGeom>
          <a:solidFill>
            <a:srgbClr val="FCAF17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2" name="Shape 92"/>
          <p:cNvSpPr txBox="false"/>
          <p:nvPr isPhoto="false"/>
        </p:nvSpPr>
        <p:spPr>
          <a:xfrm flipH="false" flipV="false" rot="0"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3" name="Shape 93"/>
          <p:cNvSpPr txBox="false"/>
          <p:nvPr isPhoto="false"/>
        </p:nvSpPr>
        <p:spPr>
          <a:xfrm flipH="false" flipV="false" rot="0"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4" name="Shape 94"/>
          <p:cNvSpPr txBox="false"/>
          <p:nvPr isPhoto="false"/>
        </p:nvSpPr>
        <p:spPr>
          <a:xfrm flipH="false" flipV="false" rot="0"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5" name="Shape 95"/>
          <p:cNvSpPr txBox="true"/>
          <p:nvPr isPhoto="false"/>
        </p:nvSpPr>
        <p:spPr>
          <a:xfrm flipH="false" flipV="false" rot="0">
            <a:off x="66675" y="819150"/>
            <a:ext cx="750888" cy="120015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ctr"/>
            <a:r>
              <a:rPr sz="7200">
                <a:solidFill>
                  <a:schemeClr val="bg1"/>
                </a:solidFill>
                <a:latin typeface="Gotham Pro Medium"/>
                <a:ea typeface="Gotham Pro Medium"/>
                <a:cs typeface="Gotham Pro Medium"/>
              </a:rPr>
              <a:t>2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6" name="Shape 96"/>
          <p:cNvSpPr txBox="true"/>
          <p:nvPr isPhoto="false"/>
        </p:nvSpPr>
        <p:spPr>
          <a:xfrm flipH="false" flipV="false" rot="0">
            <a:off x="1360488" y="157163"/>
            <a:ext cx="10496550" cy="1128712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0" lIns="0" rIns="0" tIns="0">
            <a:spAutoFit/>
          </a:bodyPr>
          <a:p>
            <a:pPr algn="l">
              <a:lnSpc>
                <a:spcPts val="8775"/>
              </a:lnSpc>
            </a:pPr>
            <a:r>
              <a:rPr b="true" sz="48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Проблема для потребителя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7" name="Shape 97"/>
          <p:cNvSpPr txBox="false"/>
          <p:nvPr isPhoto="false"/>
        </p:nvSpPr>
        <p:spPr>
          <a:xfrm flipH="false" flipV="false" rot="0">
            <a:off x="1271588" y="1484313"/>
            <a:ext cx="3744912" cy="22320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0"/>
          <a:fontRef idx="none"/>
        </p:style>
        <p:txBody>
          <a:bodyPr anchor="ctr" bIns="45720" lIns="91440" rIns="91440" tIns="45720"/>
          <a:lstStyle>
            <a:defPPr/>
            <a:lvl1pPr algn="l" lvl="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 marL="342900">
              <a:spcBef>
                <a:spcPts val="0"/>
              </a:spcBef>
              <a:spcAft>
                <a:spcPts val="0"/>
              </a:spcAft>
              <a:buFont typeface="+mn-lt"/>
              <a:buAutoNum startAt="1" type="arabicPeriod"/>
            </a:pPr>
            <a:r>
              <a:rPr b="true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Сложность найти безвредный сладости, чтобы они при этом были вкусными.</a:t>
            </a:r>
          </a:p>
        </p:txBody>
      </p:sp>
      <p:sp>
        <p:nvSpPr>
          <p:cNvPr hidden="false" id="98" name="Shape 98"/>
          <p:cNvSpPr txBox="false"/>
          <p:nvPr isPhoto="false"/>
        </p:nvSpPr>
        <p:spPr>
          <a:xfrm flipH="false" flipV="false" rot="0">
            <a:off x="5016500" y="2924175"/>
            <a:ext cx="935037" cy="792162"/>
          </a:xfrm>
          <a:prstGeom prst="curvedConnector3">
            <a:avLst>
              <a:gd fmla="val 50000" name="adj1"/>
            </a:avLst>
          </a:prstGeom>
          <a:ln w="6350">
            <a:solidFill>
              <a:schemeClr val="accent1"/>
            </a:solidFill>
            <a:prstDash val="solid"/>
            <a:tailEnd len="med" type="arrow" w="med"/>
          </a:ln>
        </p:spPr>
        <p:style>
          <a:lnRef idx="0"/>
          <a:fillRef idx="0">
            <a:schemeClr val="accent1"/>
          </a:fillRef>
          <a:effectRef idx="0"/>
          <a:fontRef idx="none"/>
        </p:style>
      </p:sp>
      <p:sp>
        <p:nvSpPr>
          <p:cNvPr hidden="false" id="99" name="Shape 99"/>
          <p:cNvSpPr txBox="false"/>
          <p:nvPr isPhoto="false"/>
        </p:nvSpPr>
        <p:spPr>
          <a:xfrm flipH="false" flipV="false" rot="0">
            <a:off x="6024563" y="2997200"/>
            <a:ext cx="3816349" cy="1800225"/>
          </a:xfrm>
          <a:prstGeom prst="roundRect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/>
          <a:fillRef idx="2">
            <a:schemeClr val="accent1"/>
          </a:fillRef>
          <a:effectRef idx="0"/>
          <a:fontRef idx="none"/>
        </p:style>
        <p:txBody>
          <a:bodyPr anchor="ctr"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2. Сложность удивить подарком или подобрать для мужской аудитории или для тех, кто уже много чего попробовали.</a:t>
            </a: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8256588" y="4437063"/>
            <a:ext cx="46036" cy="36988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>
            <a:spAutoFit/>
          </a:bodyPr>
          <a:p>
            <a:pPr algn="l"/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01" name="Shape 101"/>
          <p:cNvSpPr txBox="false"/>
          <p:nvPr isPhoto="false"/>
        </p:nvSpPr>
        <p:spPr>
          <a:xfrm flipH="false" flipV="true" rot="10800000">
            <a:off x="4943475" y="4365625"/>
            <a:ext cx="1081087" cy="935037"/>
          </a:xfrm>
          <a:prstGeom prst="curvedConnector3">
            <a:avLst>
              <a:gd fmla="val 50000" name="adj1"/>
            </a:avLst>
          </a:prstGeom>
          <a:ln w="6350">
            <a:solidFill>
              <a:schemeClr val="accent1"/>
            </a:solidFill>
            <a:prstDash val="solid"/>
            <a:tailEnd len="med" type="arrow" w="med"/>
          </a:ln>
        </p:spPr>
        <p:style>
          <a:lnRef idx="0"/>
          <a:fillRef idx="0">
            <a:schemeClr val="accent1"/>
          </a:fillRef>
          <a:effectRef idx="0"/>
          <a:fontRef idx="none"/>
        </p:style>
      </p:sp>
      <p:sp>
        <p:nvSpPr>
          <p:cNvPr hidden="false" id="102" name="Shape 102"/>
          <p:cNvSpPr txBox="false"/>
          <p:nvPr isPhoto="false"/>
        </p:nvSpPr>
        <p:spPr>
          <a:xfrm flipH="false" flipV="false" rot="0">
            <a:off x="1416050" y="4581525"/>
            <a:ext cx="3455988" cy="172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0"/>
          <a:fontRef idx="none"/>
        </p:style>
        <p:txBody>
          <a:bodyPr anchor="ctr" bIns="45720" lIns="91440" rIns="91440" tIns="45720"/>
          <a:p>
            <a:pPr algn="l"/>
            <a:r>
              <a:rPr b="true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3. Специфические потребности выбора (вкусовые предпочтения или ограничения по здоровью)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" name="Shape 103"/>
          <p:cNvSpPr txBox="false"/>
          <p:nvPr isPhoto="false"/>
        </p:nvSpPr>
        <p:spPr>
          <a:xfrm flipH="false" flipV="false" rot="0">
            <a:off x="4800600" y="1052513"/>
            <a:ext cx="2590800" cy="143986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/>
          <a:fontRef idx="none"/>
        </p:style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" name="Shape 104"/>
          <p:cNvSpPr txBox="true"/>
          <p:nvPr isPhoto="false"/>
        </p:nvSpPr>
        <p:spPr>
          <a:xfrm flipH="false" flipV="false" rot="0">
            <a:off x="5232400" y="1196975"/>
            <a:ext cx="1943100" cy="120015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>
            <a:spAutoFit/>
          </a:bodyPr>
          <a:p>
            <a:pPr algn="l"/>
            <a:r>
              <a:rPr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По опросу более 58% сидят на диете 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l"/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05" name="Shape 105"/>
          <p:cNvSpPr txBox="false"/>
          <p:nvPr isPhoto="false"/>
        </p:nvSpPr>
        <p:spPr>
          <a:xfrm flipH="false" flipV="false" rot="0">
            <a:off x="9048750" y="4508500"/>
            <a:ext cx="2808288" cy="151288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/>
          <a:fontRef idx="none"/>
        </p:style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dk1"/>
                </a:solidFill>
                <a:latin typeface="+mn-lt"/>
                <a:ea typeface="+mn-ea"/>
                <a:cs typeface="+mn-cs"/>
              </a:rPr>
              <a:t>76% россиян покупают подарки по праздника</a:t>
            </a: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6" name="Shape 106"/>
          <p:cNvSpPr txBox="false"/>
          <p:nvPr isPhoto="false"/>
        </p:nvSpPr>
        <p:spPr>
          <a:xfrm flipH="false" flipV="false" rot="0">
            <a:off x="9480550" y="2276475"/>
            <a:ext cx="2376488" cy="122396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/>
          <a:fontRef idx="none"/>
        </p:style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dk1"/>
                </a:solidFill>
                <a:latin typeface="+mn-lt"/>
                <a:ea typeface="+mn-ea"/>
                <a:cs typeface="+mn-cs"/>
              </a:rPr>
              <a:t>40% являются сладкоежками </a:t>
            </a: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" name="Shape 107"/>
          <p:cNvSpPr txBox="false"/>
          <p:nvPr isPhoto="false"/>
        </p:nvSpPr>
        <p:spPr>
          <a:xfrm flipH="false" flipV="false" rot="0">
            <a:off x="4656138" y="5373688"/>
            <a:ext cx="2592387" cy="129539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/>
          <a:fontRef idx="none"/>
        </p:style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dk1"/>
                </a:solidFill>
                <a:latin typeface="+mn-lt"/>
                <a:ea typeface="+mn-ea"/>
                <a:cs typeface="+mn-cs"/>
              </a:rPr>
              <a:t>74% стараются ограничить себя в питании</a:t>
            </a: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8" name="GroupShape 10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9" name="Shape 109"/>
          <p:cNvSpPr txBox="false"/>
          <p:nvPr isPhoto="false"/>
        </p:nvSpPr>
        <p:spPr>
          <a:xfrm flipH="false" flipV="false" rot="0"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10" name="Shape 110"/>
          <p:cNvSpPr txBox="false"/>
          <p:nvPr isPhoto="false"/>
        </p:nvSpPr>
        <p:spPr>
          <a:xfrm flipH="false" flipV="false" rot="0">
            <a:off x="165100" y="985838"/>
            <a:ext cx="554038" cy="987424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11" name="Shape 111"/>
          <p:cNvSpPr txBox="false"/>
          <p:nvPr isPhoto="false"/>
        </p:nvSpPr>
        <p:spPr>
          <a:xfrm flipH="false" flipV="false" rot="0">
            <a:off x="165100" y="1973263"/>
            <a:ext cx="554038" cy="985836"/>
          </a:xfrm>
          <a:prstGeom prst="rect">
            <a:avLst/>
          </a:prstGeom>
          <a:solidFill>
            <a:srgbClr val="FBB3C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12" name="Shape 112"/>
          <p:cNvSpPr txBox="false"/>
          <p:nvPr isPhoto="false"/>
        </p:nvSpPr>
        <p:spPr>
          <a:xfrm flipH="false" flipV="false" rot="0">
            <a:off x="165100" y="2959100"/>
            <a:ext cx="554038" cy="985837"/>
          </a:xfrm>
          <a:prstGeom prst="rect">
            <a:avLst/>
          </a:prstGeom>
          <a:solidFill>
            <a:srgbClr val="FCAF17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13" name="Shape 113"/>
          <p:cNvSpPr txBox="false"/>
          <p:nvPr isPhoto="false"/>
        </p:nvSpPr>
        <p:spPr>
          <a:xfrm flipH="false" flipV="false" rot="0"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14" name="Shape 114"/>
          <p:cNvSpPr txBox="false"/>
          <p:nvPr isPhoto="false"/>
        </p:nvSpPr>
        <p:spPr>
          <a:xfrm flipH="false" flipV="false" rot="0"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15" name="Shape 115"/>
          <p:cNvSpPr txBox="false"/>
          <p:nvPr isPhoto="false"/>
        </p:nvSpPr>
        <p:spPr>
          <a:xfrm flipH="false" flipV="false" rot="0"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16" name="Shape 116"/>
          <p:cNvSpPr txBox="true"/>
          <p:nvPr isPhoto="false"/>
        </p:nvSpPr>
        <p:spPr>
          <a:xfrm flipH="false" flipV="false" rot="0">
            <a:off x="63500" y="1808163"/>
            <a:ext cx="755650" cy="120015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ctr"/>
            <a:r>
              <a:rPr sz="7200">
                <a:solidFill>
                  <a:schemeClr val="bg1"/>
                </a:solidFill>
                <a:latin typeface="Gotham Pro Medium"/>
                <a:ea typeface="Gotham Pro Medium"/>
                <a:cs typeface="Gotham Pro Medium"/>
              </a:rPr>
              <a:t>3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17" name="Shape 117"/>
          <p:cNvSpPr txBox="true"/>
          <p:nvPr isPhoto="false"/>
        </p:nvSpPr>
        <p:spPr>
          <a:xfrm flipH="false" flipV="false" rot="0">
            <a:off x="1282700" y="177800"/>
            <a:ext cx="5910262" cy="998538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0" lIns="0" rIns="0" tIns="0">
            <a:spAutoFit/>
          </a:bodyPr>
          <a:p>
            <a:pPr algn="l">
              <a:lnSpc>
                <a:spcPts val="8775"/>
              </a:lnSpc>
            </a:pPr>
            <a:r>
              <a:rPr b="true" sz="48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РЕШЕНИЕ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hidden="false" id="118" name="Table 118"/>
          <p:cNvGraphicFramePr/>
          <p:nvPr isPhoto="false"/>
        </p:nvGraphicFramePr>
        <p:xfrm flipH="false" flipV="false" rot="0">
          <a:off x="1631950" y="1700213"/>
          <a:ext cx="5472112" cy="3997325"/>
        </p:xfrm>
        <a:graphic>
          <a:graphicData uri="http://schemas.openxmlformats.org/drawingml/2006/table">
            <a:tbl>
              <a:tblPr bandCol="false" bandRow="true" firstCol="false" firstRow="false" lastCol="false" lastRow="false">
                <a:tableStyleId>{5C22544A-7EE6-4342-B048-85BDC9FD1C3A}</a:tableStyleId>
              </a:tblPr>
              <a:tblGrid>
                <a:gridCol w="5472608"/>
              </a:tblGrid>
              <a:tr h="93610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b="true" sz="1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 букете будет продукция разного типа</a:t>
                      </a:r>
                      <a:r>
                        <a:rPr b="true" sz="1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</a:rPr>
                        <a:t>:</a:t>
                      </a:r>
                      <a:r>
                        <a:rPr b="true" sz="1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</a:rPr>
                        <a:t> конфеты, зефиры.</a:t>
                      </a:r>
                    </a:p>
                    <a:p/>
                  </a:txBody>
                  <a:tcPr anchor="t" anchorCtr="false" marB="45720" marL="91440" marR="91440" marT="45720" vert="horz"/>
                </a:tc>
              </a:tr>
              <a:tr h="93610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sz="1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</a:rPr>
                        <a:t>Будут десерты с использованием инноваций в кулинарной индустрии( молекулярная кухня и </a:t>
                      </a:r>
                      <a:r>
                        <a:rPr b="true" sz="1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вакууманизация</a:t>
                      </a:r>
                      <a:r>
                        <a:rPr b="true" sz="1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</a:rPr>
                        <a:t>)</a:t>
                      </a:r>
                    </a:p>
                    <a:p/>
                  </a:txBody>
                  <a:tcPr anchor="t" anchorCtr="false" marB="45720" marL="91440" marR="91440" marT="45720" vert="horz"/>
                </a:tc>
              </a:tr>
              <a:tr h="93610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sz="1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</a:rPr>
                        <a:t>Использование экзотических и местных продуктов</a:t>
                      </a:r>
                    </a:p>
                    <a:p/>
                  </a:txBody>
                  <a:tcPr anchor="t" anchorCtr="false" marB="45720" marL="91440" marR="91440" marT="45720" vert="horz"/>
                </a:tc>
              </a:tr>
              <a:tr h="93610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sz="1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</a:rPr>
                        <a:t>Использования необычных сочетаний или продуктов(вина, пива или перца)  </a:t>
                      </a:r>
                    </a:p>
                    <a:p/>
                  </a:txBody>
                  <a:tcPr anchor="t" anchorCtr="false" marB="45720" marL="91440" marR="91440" marT="45720" vert="horz"/>
                </a:tc>
              </a:tr>
            </a:tbl>
          </a:graphicData>
        </a:graphic>
      </p:graphicFrame>
      <p:pic>
        <p:nvPicPr>
          <p:cNvPr hidden="false" id="120" name="Picture 12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8904288" y="4868863"/>
            <a:ext cx="2468561" cy="1633537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122" name="Picture 12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399463" y="2852738"/>
            <a:ext cx="2228850" cy="1671636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sp>
        <p:nvSpPr>
          <p:cNvPr hidden="false" id="123" name="Shape 123"/>
          <p:cNvSpPr txBox="false"/>
          <p:nvPr isPhoto="false"/>
        </p:nvSpPr>
        <p:spPr>
          <a:xfrm flipH="true" flipV="true" rot="5400000">
            <a:off x="8256588" y="3573463"/>
            <a:ext cx="3311525" cy="2447925"/>
          </a:xfrm>
          <a:prstGeom prst="bentConnector3">
            <a:avLst>
              <a:gd fmla="val 50000" name="adj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/>
          <a:fontRef idx="none"/>
        </p:style>
      </p:sp>
      <p:sp>
        <p:nvSpPr>
          <p:cNvPr hidden="false" id="124" name="Shape 124"/>
          <p:cNvSpPr txBox="false"/>
          <p:nvPr isPhoto="false"/>
        </p:nvSpPr>
        <p:spPr>
          <a:xfrm flipH="true" flipV="true" rot="5400000">
            <a:off x="8255794" y="3501230"/>
            <a:ext cx="3024188" cy="2447925"/>
          </a:xfrm>
          <a:prstGeom prst="bentConnector3">
            <a:avLst>
              <a:gd fmla="val 50000" name="adj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/>
          <a:fontRef idx="none"/>
        </p:style>
      </p:sp>
      <p:sp>
        <p:nvSpPr>
          <p:cNvPr hidden="false" id="125" name="Shape 125"/>
          <p:cNvSpPr txBox="false"/>
          <p:nvPr isPhoto="false"/>
        </p:nvSpPr>
        <p:spPr>
          <a:xfrm flipH="true" flipV="true" rot="5400000">
            <a:off x="8184356" y="3356770"/>
            <a:ext cx="2879725" cy="2449512"/>
          </a:xfrm>
          <a:prstGeom prst="bentConnector3">
            <a:avLst>
              <a:gd fmla="val 50000" name="adj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/>
          <a:fontRef idx="none"/>
        </p:style>
      </p:sp>
      <p:pic>
        <p:nvPicPr>
          <p:cNvPr hidden="false" id="127" name="Picture 127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7391400" y="908050"/>
            <a:ext cx="1827213" cy="1827213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sp>
        <p:nvSpPr>
          <p:cNvPr hidden="false" id="128" name="Shape 128"/>
          <p:cNvSpPr txBox="false"/>
          <p:nvPr isPhoto="false"/>
        </p:nvSpPr>
        <p:spPr>
          <a:xfrm flipH="false" flipV="false" rot="0">
            <a:off x="8112125" y="692150"/>
            <a:ext cx="2592388" cy="2016125"/>
          </a:xfrm>
          <a:prstGeom prst="bentConnector3">
            <a:avLst>
              <a:gd fmla="val 50000" name="adj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/>
          <a:fontRef idx="none"/>
        </p:style>
      </p:sp>
      <p:sp>
        <p:nvSpPr>
          <p:cNvPr hidden="false" id="129" name="Shape 129"/>
          <p:cNvSpPr txBox="false"/>
          <p:nvPr isPhoto="false"/>
        </p:nvSpPr>
        <p:spPr>
          <a:xfrm flipH="false" flipV="false" rot="0">
            <a:off x="8040688" y="549275"/>
            <a:ext cx="2879725" cy="2087563"/>
          </a:xfrm>
          <a:prstGeom prst="bentConnector3">
            <a:avLst>
              <a:gd fmla="val 50000" name="adj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/>
          <a:fontRef idx="none"/>
        </p:style>
      </p:sp>
      <p:sp>
        <p:nvSpPr>
          <p:cNvPr hidden="false" id="130" name="Shape 130"/>
          <p:cNvSpPr txBox="false"/>
          <p:nvPr isPhoto="false"/>
        </p:nvSpPr>
        <p:spPr>
          <a:xfrm flipH="false" flipV="false" rot="0">
            <a:off x="8040688" y="404813"/>
            <a:ext cx="3095625" cy="2160587"/>
          </a:xfrm>
          <a:prstGeom prst="bentConnector3">
            <a:avLst>
              <a:gd fmla="val 50000" name="adj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/>
          <a:fontRef idx="none"/>
        </p:style>
      </p:sp>
      <p:pic>
        <p:nvPicPr>
          <p:cNvPr hidden="false" id="132" name="Picture 132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10199688" y="549275"/>
            <a:ext cx="576261" cy="576263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134" name="Picture 134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10056813" y="1557338"/>
            <a:ext cx="982661" cy="982662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136" name="Picture 136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9912350" y="404813"/>
            <a:ext cx="1139825" cy="1138237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37" name="GroupShape 13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8" name="Shape 138"/>
          <p:cNvSpPr txBox="false"/>
          <p:nvPr isPhoto="false"/>
        </p:nvSpPr>
        <p:spPr>
          <a:xfrm flipH="false" flipV="false" rot="0"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39" name="Shape 139"/>
          <p:cNvSpPr txBox="false"/>
          <p:nvPr isPhoto="false"/>
        </p:nvSpPr>
        <p:spPr>
          <a:xfrm flipH="false" flipV="false" rot="0">
            <a:off x="165100" y="985838"/>
            <a:ext cx="554038" cy="987424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40" name="Shape 140"/>
          <p:cNvSpPr txBox="false"/>
          <p:nvPr isPhoto="false"/>
        </p:nvSpPr>
        <p:spPr>
          <a:xfrm flipH="false" flipV="false" rot="0">
            <a:off x="165100" y="1973263"/>
            <a:ext cx="554038" cy="985836"/>
          </a:xfrm>
          <a:prstGeom prst="rect">
            <a:avLst/>
          </a:prstGeom>
          <a:solidFill>
            <a:srgbClr val="FBB3C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41" name="Shape 141"/>
          <p:cNvSpPr txBox="false"/>
          <p:nvPr isPhoto="false"/>
        </p:nvSpPr>
        <p:spPr>
          <a:xfrm flipH="false" flipV="false" rot="0">
            <a:off x="165100" y="2959100"/>
            <a:ext cx="554038" cy="985837"/>
          </a:xfrm>
          <a:prstGeom prst="rect">
            <a:avLst/>
          </a:prstGeom>
          <a:solidFill>
            <a:srgbClr val="FCAF17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42" name="Shape 142"/>
          <p:cNvSpPr txBox="false"/>
          <p:nvPr isPhoto="false"/>
        </p:nvSpPr>
        <p:spPr>
          <a:xfrm flipH="false" flipV="false" rot="0"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43" name="Shape 143"/>
          <p:cNvSpPr txBox="false"/>
          <p:nvPr isPhoto="false"/>
        </p:nvSpPr>
        <p:spPr>
          <a:xfrm flipH="false" flipV="false" rot="0"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44" name="Shape 144"/>
          <p:cNvSpPr txBox="false"/>
          <p:nvPr isPhoto="false"/>
        </p:nvSpPr>
        <p:spPr>
          <a:xfrm flipH="false" flipV="false" rot="0"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45" name="Shape 145"/>
          <p:cNvSpPr txBox="true"/>
          <p:nvPr isPhoto="false"/>
        </p:nvSpPr>
        <p:spPr>
          <a:xfrm flipH="false" flipV="false" rot="0">
            <a:off x="34925" y="2838450"/>
            <a:ext cx="812800" cy="120173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ctr"/>
            <a:r>
              <a:rPr sz="7200">
                <a:solidFill>
                  <a:schemeClr val="bg1"/>
                </a:solidFill>
                <a:latin typeface="Gotham Pro Medium"/>
                <a:ea typeface="Gotham Pro Medium"/>
                <a:cs typeface="Gotham Pro Medium"/>
              </a:rPr>
              <a:t>4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46" name="Shape 146"/>
          <p:cNvSpPr txBox="true"/>
          <p:nvPr isPhoto="false"/>
        </p:nvSpPr>
        <p:spPr>
          <a:xfrm flipH="false" flipV="false" rot="0">
            <a:off x="4079875" y="5013325"/>
            <a:ext cx="8112125" cy="61595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0" lIns="0" rIns="0" tIns="0">
            <a:spAutoFit/>
          </a:bodyPr>
          <a:p>
            <a:pPr algn="l"/>
            <a:r>
              <a:rPr b="true" sz="20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3 Взрослые 30-50 лет, которые ищут интересные новые, запоминающие подарки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47" name="Shape 147"/>
          <p:cNvSpPr txBox="true"/>
          <p:nvPr isPhoto="false"/>
        </p:nvSpPr>
        <p:spPr>
          <a:xfrm flipH="false" flipV="false" rot="0">
            <a:off x="1216025" y="323850"/>
            <a:ext cx="5943600" cy="1323975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l"/>
            <a:r>
              <a:rPr b="true" sz="40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ПОТРЕБИТЕЛЬСКИЕ 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/>
            <a:r>
              <a:rPr b="true" sz="40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СЕГМЕНТЫ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48" name="Shape 148"/>
          <p:cNvSpPr txBox="true"/>
          <p:nvPr isPhoto="false"/>
        </p:nvSpPr>
        <p:spPr>
          <a:xfrm flipH="false" flipV="false" rot="0">
            <a:off x="4079875" y="2060575"/>
            <a:ext cx="7488238" cy="369888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>
            <a:spAutoFit/>
          </a:bodyPr>
          <a:p>
            <a:pPr algn="l"/>
            <a:r>
              <a:rPr b="true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Родители детей от 2 лет у которые есть ограничения.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hidden="false" id="150" name="Picture 15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631950" y="1557338"/>
            <a:ext cx="2333625" cy="1555749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152" name="Picture 15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9191625" y="2997200"/>
            <a:ext cx="2752725" cy="1511300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sp>
        <p:nvSpPr>
          <p:cNvPr hidden="false" id="153" name="Shape 153"/>
          <p:cNvSpPr txBox="true"/>
          <p:nvPr isPhoto="false"/>
        </p:nvSpPr>
        <p:spPr>
          <a:xfrm flipH="false" flipV="false" rot="0">
            <a:off x="1847850" y="3644900"/>
            <a:ext cx="7200900" cy="36988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>
            <a:spAutoFit/>
          </a:bodyPr>
          <a:p>
            <a:pPr algn="r"/>
            <a:r>
              <a:rPr b="true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Молодежь от 13 до 30 лет 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155" name="Picture 155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487488" y="4292600"/>
            <a:ext cx="2447925" cy="1631950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56" name="GroupShape 15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57" name="Shape 157"/>
          <p:cNvSpPr txBox="false"/>
          <p:nvPr isPhoto="false"/>
        </p:nvSpPr>
        <p:spPr>
          <a:xfrm flipH="false" flipV="false" rot="0"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58" name="Shape 158"/>
          <p:cNvSpPr txBox="false"/>
          <p:nvPr isPhoto="false"/>
        </p:nvSpPr>
        <p:spPr>
          <a:xfrm flipH="false" flipV="false" rot="0">
            <a:off x="165100" y="985838"/>
            <a:ext cx="554038" cy="987424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59" name="Shape 159"/>
          <p:cNvSpPr txBox="false"/>
          <p:nvPr isPhoto="false"/>
        </p:nvSpPr>
        <p:spPr>
          <a:xfrm flipH="false" flipV="false" rot="0">
            <a:off x="165100" y="1973263"/>
            <a:ext cx="554038" cy="985836"/>
          </a:xfrm>
          <a:prstGeom prst="rect">
            <a:avLst/>
          </a:prstGeom>
          <a:solidFill>
            <a:srgbClr val="FBB3C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60" name="Shape 160"/>
          <p:cNvSpPr txBox="false"/>
          <p:nvPr isPhoto="false"/>
        </p:nvSpPr>
        <p:spPr>
          <a:xfrm flipH="false" flipV="false" rot="0">
            <a:off x="165100" y="2959100"/>
            <a:ext cx="554038" cy="985837"/>
          </a:xfrm>
          <a:prstGeom prst="rect">
            <a:avLst/>
          </a:prstGeom>
          <a:solidFill>
            <a:srgbClr val="FCAF17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61" name="Shape 161"/>
          <p:cNvSpPr txBox="false"/>
          <p:nvPr isPhoto="false"/>
        </p:nvSpPr>
        <p:spPr>
          <a:xfrm flipH="false" flipV="false" rot="0"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62" name="Shape 162"/>
          <p:cNvSpPr txBox="false"/>
          <p:nvPr isPhoto="false"/>
        </p:nvSpPr>
        <p:spPr>
          <a:xfrm flipH="false" flipV="false" rot="0"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63" name="Shape 163"/>
          <p:cNvSpPr txBox="false"/>
          <p:nvPr isPhoto="false"/>
        </p:nvSpPr>
        <p:spPr>
          <a:xfrm flipH="false" flipV="false" rot="0"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64" name="Shape 164"/>
          <p:cNvSpPr txBox="true"/>
          <p:nvPr isPhoto="false"/>
        </p:nvSpPr>
        <p:spPr>
          <a:xfrm flipH="false" flipV="false" rot="0">
            <a:off x="49213" y="3827463"/>
            <a:ext cx="758825" cy="120015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ctr"/>
            <a:r>
              <a:rPr sz="7200">
                <a:solidFill>
                  <a:schemeClr val="bg1"/>
                </a:solidFill>
                <a:latin typeface="Gotham Pro Medium"/>
                <a:ea typeface="Gotham Pro Medium"/>
                <a:cs typeface="Gotham Pro Medium"/>
              </a:rPr>
              <a:t>5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65" name="Shape 165"/>
          <p:cNvSpPr txBox="true"/>
          <p:nvPr isPhoto="false"/>
        </p:nvSpPr>
        <p:spPr>
          <a:xfrm flipH="false" flipV="false" rot="0">
            <a:off x="1493838" y="192088"/>
            <a:ext cx="5178425" cy="99853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0" lIns="0" rIns="0" tIns="0">
            <a:spAutoFit/>
          </a:bodyPr>
          <a:p>
            <a:pPr algn="l">
              <a:lnSpc>
                <a:spcPts val="8775"/>
              </a:lnSpc>
            </a:pPr>
            <a:r>
              <a:rPr b="true" sz="48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КОНКУРЕНТЫ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66" name="Shape 166"/>
          <p:cNvSpPr txBox="false"/>
          <p:nvPr isPhoto="false"/>
        </p:nvSpPr>
        <p:spPr>
          <a:xfrm flipH="false" flipV="false" rot="0">
            <a:off x="1487488" y="1916113"/>
            <a:ext cx="2879725" cy="13668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/>
          <a:fontRef idx="none"/>
        </p:style>
        <p:txBody>
          <a:bodyPr anchor="ctr" bIns="45720" lIns="91440" rIns="91440" tIns="45720"/>
          <a:p>
            <a:pPr algn="ctr"/>
            <a:r>
              <a:rPr>
                <a:solidFill>
                  <a:srgbClr val="000000"/>
                </a:solidFill>
                <a:latin typeface="+mn-lt"/>
                <a:ea typeface="+mn-ea"/>
                <a:cs typeface="+mn-cs"/>
              </a:rPr>
              <a:t>Рестораны с молекулярной кухней, кондитерские</a:t>
            </a: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7" name="Shape 167"/>
          <p:cNvSpPr txBox="false"/>
          <p:nvPr isPhoto="false"/>
        </p:nvSpPr>
        <p:spPr>
          <a:xfrm flipH="false" flipV="false" rot="0">
            <a:off x="5016500" y="1916113"/>
            <a:ext cx="2592388" cy="13684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/>
          <a:fontRef idx="none"/>
        </p:style>
        <p:txBody>
          <a:bodyPr anchor="ctr" bIns="45720" lIns="91440" rIns="91440" tIns="45720"/>
          <a:p>
            <a:pPr algn="ctr"/>
            <a:r>
              <a:rPr>
                <a:solidFill>
                  <a:srgbClr val="000000"/>
                </a:solidFill>
                <a:latin typeface="+mn-lt"/>
                <a:ea typeface="+mn-ea"/>
                <a:cs typeface="+mn-cs"/>
              </a:rPr>
              <a:t>Частные кондитеры, делающие зе</a:t>
            </a:r>
            <a:r>
              <a:rPr>
                <a:solidFill>
                  <a:srgbClr val="000000"/>
                </a:solidFill>
                <a:latin typeface="Arial"/>
                <a:ea typeface="Arial"/>
                <a:cs typeface="Arial"/>
              </a:rPr>
              <a:t>фирные букеты</a:t>
            </a: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8" name="Shape 168"/>
          <p:cNvSpPr txBox="false"/>
          <p:nvPr isPhoto="false"/>
        </p:nvSpPr>
        <p:spPr>
          <a:xfrm flipH="false" flipV="false" rot="0">
            <a:off x="2063750" y="3860800"/>
            <a:ext cx="8928100" cy="23018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/>
          <a:fontRef idx="none"/>
        </p:style>
        <p:txBody>
          <a:bodyPr anchor="ctr" bIns="45720" lIns="91440" rIns="91440" tIns="45720"/>
          <a:lstStyle>
            <a:defPPr/>
            <a:lvl1pPr algn="l" lvl="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>
                <a:solidFill>
                  <a:srgbClr val="000000"/>
                </a:solidFill>
                <a:latin typeface="Arial"/>
                <a:ea typeface="Arial"/>
                <a:cs typeface="Arial"/>
              </a:rPr>
              <a:t>Мы выделяемся на рынке конкурентов возможностью вызвать</a:t>
            </a:r>
            <a:r>
              <a:rPr b="tru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algn="ctr"/>
            <a:endParaRPr b="tru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/>
            <a:r>
              <a:rPr b="true">
                <a:solidFill>
                  <a:srgbClr val="000000"/>
                </a:solidFill>
                <a:latin typeface="Arial"/>
                <a:ea typeface="Arial"/>
                <a:cs typeface="Arial"/>
              </a:rPr>
              <a:t>WOW</a:t>
            </a:r>
            <a:r>
              <a:rPr b="true">
                <a:solidFill>
                  <a:srgbClr val="000000"/>
                </a:solidFill>
                <a:latin typeface="Arial"/>
                <a:ea typeface="Arial"/>
                <a:cs typeface="Arial"/>
              </a:rPr>
              <a:t>-ЭФФЕКТ ПО ДОСТУПНОЙ ЦЕНЕ И ЗАПОМНИТЬСЯ ПОТРЕБИТЕЛЮ :</a:t>
            </a: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algn="ctr"/>
            <a:endParaRPr b="tru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>
              <a:buChar char="•"/>
            </a:pPr>
            <a:r>
              <a:rPr b="true">
                <a:solidFill>
                  <a:srgbClr val="000000"/>
                </a:solidFill>
                <a:latin typeface="Arial"/>
                <a:ea typeface="Arial"/>
                <a:cs typeface="Arial"/>
              </a:rPr>
              <a:t>оригинальная рецептура </a:t>
            </a:r>
          </a:p>
          <a:p>
            <a:pPr algn="ctr">
              <a:buChar char="•"/>
            </a:pPr>
            <a:r>
              <a:rPr b="true">
                <a:solidFill>
                  <a:srgbClr val="000000"/>
                </a:solidFill>
                <a:latin typeface="Arial"/>
                <a:ea typeface="Arial"/>
                <a:cs typeface="Arial"/>
              </a:rPr>
              <a:t>необычная консистенция ингредиентов, полученных с помощью молекулярной кухни</a:t>
            </a:r>
          </a:p>
          <a:p>
            <a:pPr algn="ctr">
              <a:buChar char="•"/>
            </a:pPr>
            <a:r>
              <a:rPr b="true">
                <a:solidFill>
                  <a:srgbClr val="000000"/>
                </a:solidFill>
                <a:latin typeface="Arial"/>
                <a:ea typeface="Arial"/>
                <a:cs typeface="Arial"/>
              </a:rPr>
              <a:t>неожиданные сочетания цветов и вкусов</a:t>
            </a:r>
          </a:p>
        </p:txBody>
      </p:sp>
      <p:sp>
        <p:nvSpPr>
          <p:cNvPr hidden="false" id="169" name="Shape 169"/>
          <p:cNvSpPr txBox="false"/>
          <p:nvPr isPhoto="false"/>
        </p:nvSpPr>
        <p:spPr>
          <a:xfrm flipH="false" flipV="false" rot="0">
            <a:off x="8183563" y="1916113"/>
            <a:ext cx="3313111" cy="13684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/>
          <a:fontRef idx="none"/>
        </p:style>
        <p:txBody>
          <a:bodyPr anchor="ctr" bIns="45720" lIns="91440" rIns="91440" tIns="45720"/>
          <a:p>
            <a:pPr algn="ctr"/>
            <a:r>
              <a:rPr>
                <a:solidFill>
                  <a:srgbClr val="000000"/>
                </a:solidFill>
                <a:latin typeface="+mn-lt"/>
                <a:ea typeface="+mn-ea"/>
                <a:cs typeface="+mn-cs"/>
              </a:rPr>
              <a:t>Изготовители оригинальных подарков, в том числе съедобных </a:t>
            </a:r>
            <a:endParaRPr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70" name="GroupShape 1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1" name="Shape 171"/>
          <p:cNvSpPr txBox="false"/>
          <p:nvPr isPhoto="false"/>
        </p:nvSpPr>
        <p:spPr>
          <a:xfrm flipH="false" flipV="false" rot="0"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72" name="Shape 172"/>
          <p:cNvSpPr txBox="false"/>
          <p:nvPr isPhoto="false"/>
        </p:nvSpPr>
        <p:spPr>
          <a:xfrm flipH="false" flipV="false" rot="0">
            <a:off x="165100" y="985838"/>
            <a:ext cx="554038" cy="987424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73" name="Shape 173"/>
          <p:cNvSpPr txBox="false"/>
          <p:nvPr isPhoto="false"/>
        </p:nvSpPr>
        <p:spPr>
          <a:xfrm flipH="false" flipV="false" rot="0">
            <a:off x="165100" y="1973263"/>
            <a:ext cx="554038" cy="985836"/>
          </a:xfrm>
          <a:prstGeom prst="rect">
            <a:avLst/>
          </a:prstGeom>
          <a:solidFill>
            <a:srgbClr val="FBB3C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74" name="Shape 174"/>
          <p:cNvSpPr txBox="false"/>
          <p:nvPr isPhoto="false"/>
        </p:nvSpPr>
        <p:spPr>
          <a:xfrm flipH="false" flipV="false" rot="0">
            <a:off x="165100" y="2959100"/>
            <a:ext cx="554038" cy="985837"/>
          </a:xfrm>
          <a:prstGeom prst="rect">
            <a:avLst/>
          </a:prstGeom>
          <a:solidFill>
            <a:srgbClr val="FCAF17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75" name="Shape 175"/>
          <p:cNvSpPr txBox="false"/>
          <p:nvPr isPhoto="false"/>
        </p:nvSpPr>
        <p:spPr>
          <a:xfrm flipH="false" flipV="false" rot="0"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76" name="Shape 176"/>
          <p:cNvSpPr txBox="false"/>
          <p:nvPr isPhoto="false"/>
        </p:nvSpPr>
        <p:spPr>
          <a:xfrm flipH="false" flipV="false" rot="0"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77" name="Shape 177"/>
          <p:cNvSpPr txBox="false"/>
          <p:nvPr isPhoto="false"/>
        </p:nvSpPr>
        <p:spPr>
          <a:xfrm flipH="false" flipV="false" rot="0"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78" name="Shape 178"/>
          <p:cNvSpPr txBox="true"/>
          <p:nvPr isPhoto="false"/>
        </p:nvSpPr>
        <p:spPr>
          <a:xfrm flipH="false" flipV="false" rot="0">
            <a:off x="46038" y="4799013"/>
            <a:ext cx="790575" cy="120015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ctr"/>
            <a:r>
              <a:rPr sz="7200">
                <a:solidFill>
                  <a:schemeClr val="bg1"/>
                </a:solidFill>
                <a:latin typeface="Gotham Pro Medium"/>
                <a:ea typeface="Gotham Pro Medium"/>
                <a:cs typeface="Gotham Pro Medium"/>
              </a:rPr>
              <a:t>6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79" name="Shape 179"/>
          <p:cNvSpPr txBox="true"/>
          <p:nvPr isPhoto="false"/>
        </p:nvSpPr>
        <p:spPr>
          <a:xfrm flipH="false" flipV="false" rot="0">
            <a:off x="1589088" y="396875"/>
            <a:ext cx="9356725" cy="998538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0" lIns="0" rIns="0" tIns="0">
            <a:spAutoFit/>
          </a:bodyPr>
          <a:p>
            <a:pPr algn="l">
              <a:lnSpc>
                <a:spcPts val="8775"/>
              </a:lnSpc>
            </a:pPr>
            <a:r>
              <a:rPr b="true" sz="40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КАЛЕНДАРНЫЙ ПЛАН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80" name="Shape 180"/>
          <p:cNvSpPr txBox="true"/>
          <p:nvPr isPhoto="false"/>
        </p:nvSpPr>
        <p:spPr>
          <a:xfrm flipH="false" flipV="false" rot="0">
            <a:off x="1919288" y="1989138"/>
            <a:ext cx="9001125" cy="365760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0" lIns="0" rIns="0" tIns="0">
            <a:spAutoFit/>
          </a:bodyPr>
          <a:lstStyle>
            <a:defPPr/>
            <a:lvl1pPr algn="l" lvl="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 indent="-342900" marL="342900"/>
            <a:r>
              <a:rPr b="true" sz="20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Этапы проекта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l" indent="-342900" marL="342900"/>
            <a:endParaRPr b="true" sz="200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indent="-342900" marL="342900">
              <a:buFont typeface="+mn-lt"/>
              <a:buAutoNum startAt="1" type="arabicPeriod"/>
            </a:pPr>
            <a:r>
              <a:rPr b="true" sz="20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Научная часть: изучение общедоступных доступных материалов</a:t>
            </a:r>
          </a:p>
          <a:p>
            <a:pPr indent="-342900" marL="342900">
              <a:buFont typeface="+mn-lt"/>
              <a:buAutoNum startAt="1" type="arabicPeriod"/>
            </a:pPr>
            <a:endParaRPr b="true" sz="200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indent="-342900" marL="342900">
              <a:buFont typeface="+mn-lt"/>
              <a:buAutoNum startAt="1" type="arabicPeriod"/>
            </a:pPr>
            <a:r>
              <a:rPr b="true" sz="20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Разработка технологических карт на продукцию</a:t>
            </a:r>
          </a:p>
          <a:p>
            <a:pPr indent="-342900" marL="342900">
              <a:buFont typeface="+mn-lt"/>
              <a:buAutoNum startAt="1" type="arabicPeriod"/>
            </a:pPr>
            <a:endParaRPr b="true" sz="200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indent="-342900" marL="342900">
              <a:buFont typeface="+mn-lt"/>
              <a:buAutoNum startAt="1" type="arabicPeriod"/>
            </a:pPr>
            <a:r>
              <a:rPr b="true" sz="20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Создание сайта для заказа</a:t>
            </a:r>
          </a:p>
          <a:p>
            <a:pPr indent="-342900" marL="342900">
              <a:buFont typeface="+mn-lt"/>
              <a:buAutoNum startAt="1" type="arabicPeriod"/>
            </a:pPr>
            <a:endParaRPr b="true" sz="200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indent="-342900" marL="342900">
              <a:buFont typeface="+mn-lt"/>
              <a:buAutoNum startAt="1" type="arabicPeriod"/>
            </a:pPr>
            <a:r>
              <a:rPr b="true" sz="20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Тестовые продажи </a:t>
            </a:r>
          </a:p>
          <a:p>
            <a:pPr indent="-342900" marL="342900">
              <a:buFont typeface="+mn-lt"/>
              <a:buAutoNum startAt="1" type="arabicPeriod"/>
            </a:pPr>
            <a:endParaRPr b="true" sz="200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indent="-342900" marL="342900">
              <a:buFont typeface="+mn-lt"/>
              <a:buAutoNum startAt="1" type="arabicPeriod"/>
            </a:pPr>
            <a:r>
              <a:rPr b="true" sz="20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Масштабирование продаж  </a:t>
            </a:r>
            <a:endParaRPr b="true" sz="200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indent="-342900" marL="342900"/>
            <a:r>
              <a:rPr b="true" sz="20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 </a:t>
            </a:r>
            <a:endParaRPr>
              <a:latin typeface="Calibri"/>
              <a:ea typeface="Calibri"/>
              <a:cs typeface="Calibri"/>
            </a:endParaRPr>
          </a:p>
        </p:txBody>
      </p:sp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81" name="GroupShape 18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82" name="Shape 182"/>
          <p:cNvSpPr txBox="false"/>
          <p:nvPr isPhoto="false"/>
        </p:nvSpPr>
        <p:spPr>
          <a:xfrm flipH="false" flipV="false" rot="0">
            <a:off x="165100" y="0"/>
            <a:ext cx="554038" cy="985838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83" name="Shape 183"/>
          <p:cNvSpPr txBox="false"/>
          <p:nvPr isPhoto="false"/>
        </p:nvSpPr>
        <p:spPr>
          <a:xfrm flipH="false" flipV="false" rot="0">
            <a:off x="165100" y="985838"/>
            <a:ext cx="554038" cy="987424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84" name="Shape 184"/>
          <p:cNvSpPr txBox="false"/>
          <p:nvPr isPhoto="false"/>
        </p:nvSpPr>
        <p:spPr>
          <a:xfrm flipH="false" flipV="false" rot="0">
            <a:off x="165100" y="1973263"/>
            <a:ext cx="554038" cy="985836"/>
          </a:xfrm>
          <a:prstGeom prst="rect">
            <a:avLst/>
          </a:prstGeom>
          <a:solidFill>
            <a:srgbClr val="FBB3C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85" name="Shape 185"/>
          <p:cNvSpPr txBox="false"/>
          <p:nvPr isPhoto="false"/>
        </p:nvSpPr>
        <p:spPr>
          <a:xfrm flipH="false" flipV="false" rot="0">
            <a:off x="165100" y="2959100"/>
            <a:ext cx="554038" cy="985837"/>
          </a:xfrm>
          <a:prstGeom prst="rect">
            <a:avLst/>
          </a:prstGeom>
          <a:solidFill>
            <a:srgbClr val="FCAF17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86" name="Shape 186"/>
          <p:cNvSpPr txBox="false"/>
          <p:nvPr isPhoto="false"/>
        </p:nvSpPr>
        <p:spPr>
          <a:xfrm flipH="false" flipV="false" rot="0">
            <a:off x="165100" y="3944938"/>
            <a:ext cx="554038" cy="987425"/>
          </a:xfrm>
          <a:prstGeom prst="rect">
            <a:avLst/>
          </a:prstGeom>
          <a:solidFill>
            <a:srgbClr val="B5D8E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87" name="Shape 187"/>
          <p:cNvSpPr txBox="false"/>
          <p:nvPr isPhoto="false"/>
        </p:nvSpPr>
        <p:spPr>
          <a:xfrm flipH="false" flipV="false" rot="0">
            <a:off x="165100" y="4932363"/>
            <a:ext cx="554038" cy="985837"/>
          </a:xfrm>
          <a:prstGeom prst="rect">
            <a:avLst/>
          </a:prstGeom>
          <a:solidFill>
            <a:srgbClr val="FD493D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88" name="Shape 188"/>
          <p:cNvSpPr txBox="false"/>
          <p:nvPr isPhoto="false"/>
        </p:nvSpPr>
        <p:spPr>
          <a:xfrm flipH="false" flipV="false" rot="0">
            <a:off x="165100" y="5918200"/>
            <a:ext cx="554038" cy="939800"/>
          </a:xfrm>
          <a:prstGeom prst="rect">
            <a:avLst/>
          </a:prstGeom>
          <a:solidFill>
            <a:srgbClr val="8F00FF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89" name="Shape 189"/>
          <p:cNvSpPr txBox="true"/>
          <p:nvPr isPhoto="false"/>
        </p:nvSpPr>
        <p:spPr>
          <a:xfrm flipH="false" flipV="false" rot="0">
            <a:off x="68263" y="5786438"/>
            <a:ext cx="747712" cy="1200149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ctr"/>
            <a:r>
              <a:rPr sz="7200">
                <a:solidFill>
                  <a:schemeClr val="bg1"/>
                </a:solidFill>
                <a:latin typeface="Gotham Pro Medium"/>
                <a:ea typeface="Gotham Pro Medium"/>
                <a:cs typeface="Gotham Pro Medium"/>
              </a:rPr>
              <a:t>7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0" name="Shape 190"/>
          <p:cNvSpPr txBox="true"/>
          <p:nvPr isPhoto="false"/>
        </p:nvSpPr>
        <p:spPr>
          <a:xfrm flipH="false" flipV="false" rot="0">
            <a:off x="2455863" y="1119188"/>
            <a:ext cx="7400925" cy="1008062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0" lIns="0" rIns="0" tIns="0">
            <a:spAutoFit/>
          </a:bodyPr>
          <a:p>
            <a:pPr algn="l">
              <a:lnSpc>
                <a:spcPts val="8775"/>
              </a:lnSpc>
            </a:pPr>
            <a:r>
              <a:rPr b="true" sz="48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КОМАНДА ПРОЕКТА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1" name="Shape 191"/>
          <p:cNvSpPr txBox="false"/>
          <p:nvPr isPhoto="false"/>
        </p:nvSpPr>
        <p:spPr>
          <a:xfrm flipH="false" flipV="false" rot="0">
            <a:off x="1703388" y="2420938"/>
            <a:ext cx="1998661" cy="2009775"/>
          </a:xfrm>
          <a:prstGeom prst="rect">
            <a:avLst/>
          </a:prstGeom>
          <a:solidFill>
            <a:srgbClr val="FBB3C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92" name="Shape 192"/>
          <p:cNvSpPr txBox="false"/>
          <p:nvPr isPhoto="false"/>
        </p:nvSpPr>
        <p:spPr>
          <a:xfrm flipH="false" flipV="false" rot="0">
            <a:off x="5087938" y="2492375"/>
            <a:ext cx="1998662" cy="2009775"/>
          </a:xfrm>
          <a:prstGeom prst="rect">
            <a:avLst/>
          </a:prstGeom>
          <a:solidFill>
            <a:srgbClr val="B5D8E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93" name="Shape 193"/>
          <p:cNvSpPr txBox="true"/>
          <p:nvPr isPhoto="false"/>
        </p:nvSpPr>
        <p:spPr>
          <a:xfrm flipH="false" flipV="false" rot="0">
            <a:off x="2424113" y="3284538"/>
            <a:ext cx="657225" cy="36988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фото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4" name="Shape 194"/>
          <p:cNvSpPr txBox="true"/>
          <p:nvPr isPhoto="false"/>
        </p:nvSpPr>
        <p:spPr>
          <a:xfrm flipH="false" flipV="false" rot="0">
            <a:off x="5735638" y="3357563"/>
            <a:ext cx="658812" cy="36830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фото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5" name="Shape 195"/>
          <p:cNvSpPr txBox="true"/>
          <p:nvPr isPhoto="false"/>
        </p:nvSpPr>
        <p:spPr>
          <a:xfrm flipH="false" flipV="false" rot="0">
            <a:off x="1127125" y="4652963"/>
            <a:ext cx="3195638" cy="36988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Суворов Олег Александровича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6" name="Shape 196"/>
          <p:cNvSpPr txBox="true"/>
          <p:nvPr isPhoto="false"/>
        </p:nvSpPr>
        <p:spPr>
          <a:xfrm flipH="false" flipV="false" rot="0">
            <a:off x="4367213" y="4724400"/>
            <a:ext cx="3136899" cy="36988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Волкова Ольга Владимировна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7" name="Shape 197"/>
          <p:cNvSpPr txBox="true"/>
          <p:nvPr isPhoto="false"/>
        </p:nvSpPr>
        <p:spPr>
          <a:xfrm flipH="false" flipV="false" rot="0">
            <a:off x="1919288" y="5013325"/>
            <a:ext cx="1484311" cy="36988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Координатор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8" name="Shape 198"/>
          <p:cNvSpPr txBox="true"/>
          <p:nvPr isPhoto="false"/>
        </p:nvSpPr>
        <p:spPr>
          <a:xfrm flipH="false" flipV="false" rot="0">
            <a:off x="4511675" y="5084763"/>
            <a:ext cx="2946400" cy="36988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Росбиотех, 240-190304</a:t>
            </a:r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/</a:t>
            </a:r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рб-1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9" name="Shape 199"/>
          <p:cNvSpPr txBox="false"/>
          <p:nvPr isPhoto="false"/>
        </p:nvSpPr>
        <p:spPr>
          <a:xfrm flipH="false" flipV="false" rot="0">
            <a:off x="8328025" y="2492375"/>
            <a:ext cx="1998663" cy="2009775"/>
          </a:xfrm>
          <a:prstGeom prst="rect">
            <a:avLst/>
          </a:prstGeom>
          <a:solidFill>
            <a:srgbClr val="FBB3C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200" name="Shape 200"/>
          <p:cNvSpPr txBox="true"/>
          <p:nvPr isPhoto="false"/>
        </p:nvSpPr>
        <p:spPr>
          <a:xfrm flipH="false" flipV="false" rot="0">
            <a:off x="9048750" y="3284538"/>
            <a:ext cx="657225" cy="36988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 wrap="none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фото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01" name="Shape 201"/>
          <p:cNvSpPr txBox="true"/>
          <p:nvPr isPhoto="false"/>
        </p:nvSpPr>
        <p:spPr>
          <a:xfrm flipH="false" flipV="false" rot="0">
            <a:off x="8256588" y="4724400"/>
            <a:ext cx="2592386" cy="369887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Наталья Монахова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02" name="Shape 202"/>
          <p:cNvSpPr txBox="true"/>
          <p:nvPr isPhoto="false"/>
        </p:nvSpPr>
        <p:spPr>
          <a:xfrm flipH="false" flipV="false" rot="0">
            <a:off x="8399463" y="5157788"/>
            <a:ext cx="1873250" cy="36830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Трекер</a:t>
            </a: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MyOffice-CoreFramework-Android/34-1238.862.9476.867.1@5688b07644a86ad6926e24f04b4906eb4758a8c9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2024-10-30T08:44:24Z</dcterms:modified>
</cp:coreProperties>
</file>