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996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480569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Авторство</a:t>
            </a:r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rigozh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G_2841.jpeg" descr="IMG_2841.jpeg"/>
          <p:cNvPicPr>
            <a:picLocks noChangeAspect="1"/>
          </p:cNvPicPr>
          <p:nvPr/>
        </p:nvPicPr>
        <p:blipFill>
          <a:blip r:embed="rId2"/>
          <a:srcRect l="867" t="1978" r="185"/>
          <a:stretch>
            <a:fillRect/>
          </a:stretch>
        </p:blipFill>
        <p:spPr>
          <a:xfrm>
            <a:off x="-976908" y="323453"/>
            <a:ext cx="26337872" cy="13068995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Выполнили: студенты ИИиС гр. ОБ-41.03.05.01-11 1 курса Зидиярова Наталья, Карипова Ирина, Гожимова Арина"/>
          <p:cNvSpPr txBox="1">
            <a:spLocks noGrp="1"/>
          </p:cNvSpPr>
          <p:nvPr>
            <p:ph type="body" idx="21"/>
          </p:nvPr>
        </p:nvSpPr>
        <p:spPr>
          <a:xfrm>
            <a:off x="1206499" y="11364497"/>
            <a:ext cx="13046070" cy="23988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Выполнили: </a:t>
            </a:r>
            <a:r>
              <a:rPr b="0"/>
              <a:t>студенты ИИиС гр. ОБ-41.03.05.01-11 1 курса Зидиярова Наталья, Карипова Ирина, Гожимова Арина</a:t>
            </a:r>
          </a:p>
        </p:txBody>
      </p:sp>
      <p:sp>
        <p:nvSpPr>
          <p:cNvPr id="153" name="Clear…"/>
          <p:cNvSpPr txBox="1">
            <a:spLocks noGrp="1"/>
          </p:cNvSpPr>
          <p:nvPr>
            <p:ph type="ctrTitle"/>
          </p:nvPr>
        </p:nvSpPr>
        <p:spPr>
          <a:xfrm>
            <a:off x="5614676" y="3531520"/>
            <a:ext cx="13154648" cy="6142844"/>
          </a:xfrm>
          <a:prstGeom prst="rect">
            <a:avLst/>
          </a:prstGeom>
        </p:spPr>
        <p:txBody>
          <a:bodyPr/>
          <a:lstStyle/>
          <a:p>
            <a:pPr algn="ctr">
              <a:defRPr sz="14100" b="0" spc="-282">
                <a:latin typeface="Druk Wide Bold"/>
                <a:ea typeface="Druk Wide Bold"/>
                <a:cs typeface="Druk Wide Bold"/>
                <a:sym typeface="Druk Wide Bold"/>
              </a:defRPr>
            </a:pPr>
            <a:r>
              <a:t>Clear </a:t>
            </a:r>
          </a:p>
          <a:p>
            <a:pPr algn="ctr">
              <a:defRPr sz="14100" b="0" spc="-282">
                <a:latin typeface="Druk Wide Bold"/>
                <a:ea typeface="Druk Wide Bold"/>
                <a:cs typeface="Druk Wide Bold"/>
                <a:sym typeface="Druk Wide Bold"/>
              </a:defRPr>
            </a:pPr>
            <a:r>
              <a:t>&amp;</a:t>
            </a:r>
          </a:p>
          <a:p>
            <a:pPr algn="ctr">
              <a:defRPr sz="14100" b="0" spc="-282">
                <a:latin typeface="Druk Wide Bold"/>
                <a:ea typeface="Druk Wide Bold"/>
                <a:cs typeface="Druk Wide Bold"/>
                <a:sym typeface="Druk Wide Bold"/>
              </a:defRPr>
            </a:pPr>
            <a:r>
              <a:t>Clean</a:t>
            </a:r>
          </a:p>
        </p:txBody>
      </p:sp>
      <p:grpSp>
        <p:nvGrpSpPr>
          <p:cNvPr id="156" name="Сгруппировать"/>
          <p:cNvGrpSpPr/>
          <p:nvPr/>
        </p:nvGrpSpPr>
        <p:grpSpPr>
          <a:xfrm>
            <a:off x="1231879" y="4695753"/>
            <a:ext cx="6367514" cy="4324494"/>
            <a:chOff x="0" y="0"/>
            <a:chExt cx="6367512" cy="4324493"/>
          </a:xfrm>
        </p:grpSpPr>
        <p:sp>
          <p:nvSpPr>
            <p:cNvPr id="154" name="Clear…"/>
            <p:cNvSpPr txBox="1"/>
            <p:nvPr/>
          </p:nvSpPr>
          <p:spPr>
            <a:xfrm>
              <a:off x="0" y="938767"/>
              <a:ext cx="6367513" cy="24469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b">
              <a:normAutofit/>
            </a:bodyPr>
            <a:lstStyle/>
            <a:p>
              <a:pPr defTabSz="1072869">
                <a:lnSpc>
                  <a:spcPct val="80000"/>
                </a:lnSpc>
                <a:defRPr sz="6204" spc="-124">
                  <a:solidFill>
                    <a:srgbClr val="000000"/>
                  </a:solidFill>
                  <a:latin typeface="Druk Wide Bold"/>
                  <a:ea typeface="Druk Wide Bold"/>
                  <a:cs typeface="Druk Wide Bold"/>
                  <a:sym typeface="Druk Wide Bold"/>
                </a:defRPr>
              </a:pPr>
              <a:r>
                <a:t>Clear </a:t>
              </a:r>
            </a:p>
            <a:p>
              <a:pPr defTabSz="1072869">
                <a:lnSpc>
                  <a:spcPct val="80000"/>
                </a:lnSpc>
                <a:defRPr sz="6204" spc="-124">
                  <a:solidFill>
                    <a:srgbClr val="000000"/>
                  </a:solidFill>
                  <a:latin typeface="Druk Wide Bold"/>
                  <a:ea typeface="Druk Wide Bold"/>
                  <a:cs typeface="Druk Wide Bold"/>
                  <a:sym typeface="Druk Wide Bold"/>
                </a:defRPr>
              </a:pPr>
              <a:r>
                <a:t>&amp;</a:t>
              </a:r>
            </a:p>
            <a:p>
              <a:pPr defTabSz="1072869">
                <a:lnSpc>
                  <a:spcPct val="80000"/>
                </a:lnSpc>
                <a:defRPr sz="6204" spc="-124">
                  <a:solidFill>
                    <a:srgbClr val="000000"/>
                  </a:solidFill>
                  <a:latin typeface="Druk Wide Bold"/>
                  <a:ea typeface="Druk Wide Bold"/>
                  <a:cs typeface="Druk Wide Bold"/>
                  <a:sym typeface="Druk Wide Bold"/>
                </a:defRPr>
              </a:pPr>
              <a:r>
                <a:t>Clean</a:t>
              </a:r>
            </a:p>
          </p:txBody>
        </p:sp>
        <p:sp>
          <p:nvSpPr>
            <p:cNvPr id="155" name="Кружок"/>
            <p:cNvSpPr/>
            <p:nvPr/>
          </p:nvSpPr>
          <p:spPr>
            <a:xfrm>
              <a:off x="1021510" y="-1"/>
              <a:ext cx="4324495" cy="4324495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1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КОМАНДА ПРОЕКТА"/>
          <p:cNvSpPr txBox="1"/>
          <p:nvPr/>
        </p:nvSpPr>
        <p:spPr>
          <a:xfrm>
            <a:off x="6428231" y="967372"/>
            <a:ext cx="1152753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КОМАНДА ПРОЕКТА</a:t>
            </a:r>
          </a:p>
        </p:txBody>
      </p:sp>
      <p:sp>
        <p:nvSpPr>
          <p:cNvPr id="160" name="КАРИПОВА ИРИНА"/>
          <p:cNvSpPr txBox="1"/>
          <p:nvPr/>
        </p:nvSpPr>
        <p:spPr>
          <a:xfrm>
            <a:off x="17059975" y="2175030"/>
            <a:ext cx="5833187" cy="49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rPr dirty="0"/>
              <a:t>КАРИПОВА ИРИНА</a:t>
            </a:r>
          </a:p>
        </p:txBody>
      </p:sp>
      <p:sp>
        <p:nvSpPr>
          <p:cNvPr id="161" name="ЗИДИЯРОВА НАТАЛЬЯ"/>
          <p:cNvSpPr txBox="1"/>
          <p:nvPr/>
        </p:nvSpPr>
        <p:spPr>
          <a:xfrm>
            <a:off x="8668839" y="2175030"/>
            <a:ext cx="6927673" cy="49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rPr dirty="0"/>
              <a:t>ЗИДИЯРОВА НАТАЛЬЯ</a:t>
            </a:r>
          </a:p>
        </p:txBody>
      </p:sp>
      <p:sp>
        <p:nvSpPr>
          <p:cNvPr id="162" name="ГОЖИМОВА АРИНА"/>
          <p:cNvSpPr txBox="1"/>
          <p:nvPr/>
        </p:nvSpPr>
        <p:spPr>
          <a:xfrm>
            <a:off x="1340205" y="2214005"/>
            <a:ext cx="6047754" cy="49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rPr dirty="0"/>
              <a:t>ГОЖИМОВА АРИНА</a:t>
            </a:r>
          </a:p>
        </p:txBody>
      </p:sp>
      <p:sp>
        <p:nvSpPr>
          <p:cNvPr id="163" name="имеется опыт работы администратором, дизайнером, репетитором и вожатым…"/>
          <p:cNvSpPr txBox="1"/>
          <p:nvPr/>
        </p:nvSpPr>
        <p:spPr>
          <a:xfrm>
            <a:off x="797573" y="2325532"/>
            <a:ext cx="7046320" cy="269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администратором</a:t>
            </a:r>
            <a:r>
              <a:rPr dirty="0"/>
              <a:t>, </a:t>
            </a:r>
            <a:r>
              <a:rPr dirty="0" err="1"/>
              <a:t>дизайнером</a:t>
            </a:r>
            <a:r>
              <a:rPr dirty="0"/>
              <a:t>, </a:t>
            </a:r>
            <a:r>
              <a:rPr dirty="0" err="1"/>
              <a:t>репетитором</a:t>
            </a:r>
            <a:r>
              <a:rPr dirty="0"/>
              <a:t> и </a:t>
            </a:r>
            <a:r>
              <a:rPr dirty="0" err="1"/>
              <a:t>вожатым</a:t>
            </a:r>
            <a:endParaRPr dirty="0"/>
          </a:p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коммуникабельная</a:t>
            </a:r>
            <a:r>
              <a:rPr dirty="0"/>
              <a:t>, </a:t>
            </a:r>
            <a:r>
              <a:rPr dirty="0" err="1"/>
              <a:t>доброжелательная</a:t>
            </a:r>
            <a:endParaRPr dirty="0"/>
          </a:p>
        </p:txBody>
      </p:sp>
      <p:sp>
        <p:nvSpPr>
          <p:cNvPr id="164" name="Роль в команде:…"/>
          <p:cNvSpPr txBox="1"/>
          <p:nvPr/>
        </p:nvSpPr>
        <p:spPr>
          <a:xfrm>
            <a:off x="930437" y="10623511"/>
            <a:ext cx="7046320" cy="268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800" b="1" dirty="0" err="1"/>
              <a:t>Роль</a:t>
            </a:r>
            <a:r>
              <a:rPr sz="2800" b="1" dirty="0"/>
              <a:t> в </a:t>
            </a:r>
            <a:r>
              <a:rPr sz="2800" b="1" dirty="0" err="1"/>
              <a:t>команде</a:t>
            </a:r>
            <a:r>
              <a:rPr sz="2800" dirty="0"/>
              <a:t>: </a:t>
            </a:r>
          </a:p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800" dirty="0" err="1"/>
              <a:t>Лидер</a:t>
            </a:r>
            <a:r>
              <a:rPr sz="2800" dirty="0"/>
              <a:t> </a:t>
            </a:r>
            <a:r>
              <a:rPr sz="2800" dirty="0" err="1"/>
              <a:t>команды</a:t>
            </a:r>
            <a:r>
              <a:rPr sz="2800" dirty="0"/>
              <a:t> и «</a:t>
            </a:r>
            <a:r>
              <a:rPr sz="2800" dirty="0" err="1"/>
              <a:t>администратор</a:t>
            </a:r>
            <a:r>
              <a:rPr sz="2800" dirty="0"/>
              <a:t>» - </a:t>
            </a:r>
            <a:r>
              <a:rPr sz="2800" dirty="0" err="1"/>
              <a:t>консультация</a:t>
            </a:r>
            <a:r>
              <a:rPr sz="2800" dirty="0"/>
              <a:t> </a:t>
            </a:r>
            <a:r>
              <a:rPr sz="2800" dirty="0" err="1"/>
              <a:t>по</a:t>
            </a:r>
            <a:r>
              <a:rPr sz="2800" dirty="0"/>
              <a:t> </a:t>
            </a:r>
            <a:r>
              <a:rPr sz="2800" dirty="0" err="1"/>
              <a:t>вопросам</a:t>
            </a:r>
            <a:r>
              <a:rPr sz="2800" dirty="0"/>
              <a:t> </a:t>
            </a:r>
            <a:r>
              <a:rPr sz="2800" dirty="0" err="1"/>
              <a:t>клиентов</a:t>
            </a:r>
            <a:r>
              <a:rPr sz="2800" dirty="0"/>
              <a:t>, </a:t>
            </a:r>
            <a:r>
              <a:rPr sz="2800" dirty="0" err="1"/>
              <a:t>отвечает</a:t>
            </a:r>
            <a:r>
              <a:rPr sz="2800" dirty="0"/>
              <a:t>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звонки</a:t>
            </a:r>
            <a:r>
              <a:rPr sz="2800" dirty="0"/>
              <a:t> и </a:t>
            </a:r>
            <a:r>
              <a:rPr sz="2800" dirty="0" err="1"/>
              <a:t>сообщения</a:t>
            </a:r>
            <a:endParaRPr sz="2800" dirty="0"/>
          </a:p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800" dirty="0" err="1"/>
              <a:t>Также</a:t>
            </a:r>
            <a:r>
              <a:rPr sz="2800" dirty="0"/>
              <a:t> </a:t>
            </a:r>
            <a:r>
              <a:rPr sz="2800" dirty="0" err="1"/>
              <a:t>разрабатывает</a:t>
            </a:r>
            <a:r>
              <a:rPr sz="2800" dirty="0"/>
              <a:t> </a:t>
            </a:r>
            <a:r>
              <a:rPr sz="2800" dirty="0" err="1"/>
              <a:t>дизайн</a:t>
            </a:r>
            <a:r>
              <a:rPr sz="2800" dirty="0"/>
              <a:t> </a:t>
            </a:r>
            <a:r>
              <a:rPr sz="2800" dirty="0" err="1"/>
              <a:t>логотипа</a:t>
            </a:r>
            <a:r>
              <a:rPr sz="2800" dirty="0"/>
              <a:t> и </a:t>
            </a:r>
            <a:r>
              <a:rPr sz="2800" dirty="0" err="1"/>
              <a:t>последующей</a:t>
            </a:r>
            <a:r>
              <a:rPr sz="2800" dirty="0"/>
              <a:t> </a:t>
            </a:r>
            <a:r>
              <a:rPr sz="2800" dirty="0" err="1"/>
              <a:t>рекламы</a:t>
            </a:r>
            <a:endParaRPr sz="2800" dirty="0"/>
          </a:p>
        </p:txBody>
      </p:sp>
      <p:sp>
        <p:nvSpPr>
          <p:cNvPr id="165" name="имеется опыт работы в сфере продаж…"/>
          <p:cNvSpPr txBox="1"/>
          <p:nvPr/>
        </p:nvSpPr>
        <p:spPr>
          <a:xfrm>
            <a:off x="8550191" y="2818706"/>
            <a:ext cx="704632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в </a:t>
            </a:r>
            <a:r>
              <a:rPr dirty="0" err="1"/>
              <a:t>сфере</a:t>
            </a:r>
            <a:r>
              <a:rPr dirty="0"/>
              <a:t> </a:t>
            </a:r>
            <a:r>
              <a:rPr dirty="0" err="1"/>
              <a:t>продаж</a:t>
            </a:r>
            <a:endParaRPr dirty="0"/>
          </a:p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Трудолюбивая</a:t>
            </a:r>
            <a:r>
              <a:rPr dirty="0"/>
              <a:t> и </a:t>
            </a:r>
            <a:r>
              <a:rPr dirty="0" err="1"/>
              <a:t>усидчивая</a:t>
            </a:r>
            <a:endParaRPr dirty="0"/>
          </a:p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Способна</a:t>
            </a:r>
            <a:r>
              <a:rPr dirty="0"/>
              <a:t> </a:t>
            </a:r>
            <a:r>
              <a:rPr dirty="0" err="1"/>
              <a:t>проанализировать</a:t>
            </a:r>
            <a:r>
              <a:rPr dirty="0"/>
              <a:t> </a:t>
            </a:r>
            <a:r>
              <a:rPr dirty="0" err="1"/>
              <a:t>ситуацию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рынке</a:t>
            </a:r>
            <a:endParaRPr dirty="0"/>
          </a:p>
        </p:txBody>
      </p:sp>
      <p:sp>
        <p:nvSpPr>
          <p:cNvPr id="166" name="имеется опыт работы уборщиком (сфера «уборки»)…"/>
          <p:cNvSpPr txBox="1"/>
          <p:nvPr/>
        </p:nvSpPr>
        <p:spPr>
          <a:xfrm>
            <a:off x="16334761" y="2347931"/>
            <a:ext cx="7046321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уборщиком</a:t>
            </a:r>
            <a:r>
              <a:rPr dirty="0"/>
              <a:t> (</a:t>
            </a:r>
            <a:r>
              <a:rPr dirty="0" err="1"/>
              <a:t>сфера</a:t>
            </a:r>
            <a:r>
              <a:rPr dirty="0"/>
              <a:t> «</a:t>
            </a:r>
            <a:r>
              <a:rPr dirty="0" err="1"/>
              <a:t>уборки</a:t>
            </a:r>
            <a:r>
              <a:rPr dirty="0"/>
              <a:t>»)</a:t>
            </a:r>
          </a:p>
          <a:p>
            <a:pPr marL="406399" indent="-406399" algn="l">
              <a:buSzPct val="123000"/>
              <a:buChar char="-"/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спокойная</a:t>
            </a:r>
            <a:r>
              <a:rPr dirty="0"/>
              <a:t> и </a:t>
            </a:r>
            <a:r>
              <a:rPr dirty="0" err="1"/>
              <a:t>ответственная</a:t>
            </a:r>
            <a:r>
              <a:rPr dirty="0"/>
              <a:t>, </a:t>
            </a:r>
            <a:r>
              <a:rPr dirty="0" err="1"/>
              <a:t>любит</a:t>
            </a:r>
            <a:r>
              <a:rPr dirty="0"/>
              <a:t> </a:t>
            </a:r>
            <a:r>
              <a:rPr dirty="0" err="1"/>
              <a:t>чистоту</a:t>
            </a:r>
            <a:r>
              <a:rPr dirty="0"/>
              <a:t> и </a:t>
            </a:r>
            <a:r>
              <a:rPr dirty="0" err="1"/>
              <a:t>порядок</a:t>
            </a:r>
            <a:r>
              <a:rPr dirty="0"/>
              <a:t> </a:t>
            </a:r>
          </a:p>
        </p:txBody>
      </p:sp>
      <p:sp>
        <p:nvSpPr>
          <p:cNvPr id="167" name="Роль в команде:…"/>
          <p:cNvSpPr txBox="1"/>
          <p:nvPr/>
        </p:nvSpPr>
        <p:spPr>
          <a:xfrm>
            <a:off x="8609514" y="10897294"/>
            <a:ext cx="7046321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Роль</a:t>
            </a:r>
            <a:r>
              <a:rPr b="1" dirty="0"/>
              <a:t> в </a:t>
            </a:r>
            <a:r>
              <a:rPr b="1" dirty="0" err="1"/>
              <a:t>команде</a:t>
            </a:r>
            <a:r>
              <a:rPr dirty="0"/>
              <a:t>: </a:t>
            </a:r>
          </a:p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Младший</a:t>
            </a:r>
            <a:r>
              <a:rPr dirty="0"/>
              <a:t> </a:t>
            </a:r>
            <a:r>
              <a:rPr dirty="0" err="1"/>
              <a:t>член</a:t>
            </a:r>
            <a:r>
              <a:rPr dirty="0"/>
              <a:t> </a:t>
            </a:r>
            <a:r>
              <a:rPr dirty="0" err="1"/>
              <a:t>команды</a:t>
            </a:r>
            <a:endParaRPr dirty="0"/>
          </a:p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Ответственная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финансовую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 и </a:t>
            </a:r>
            <a:r>
              <a:rPr dirty="0" err="1"/>
              <a:t>подготавливает</a:t>
            </a:r>
            <a:r>
              <a:rPr dirty="0"/>
              <a:t> </a:t>
            </a:r>
            <a:r>
              <a:rPr dirty="0" err="1"/>
              <a:t>маркетинговую</a:t>
            </a:r>
            <a:r>
              <a:rPr dirty="0"/>
              <a:t> </a:t>
            </a:r>
            <a:r>
              <a:rPr dirty="0" err="1"/>
              <a:t>основу</a:t>
            </a:r>
            <a:r>
              <a:rPr dirty="0"/>
              <a:t> </a:t>
            </a:r>
          </a:p>
        </p:txBody>
      </p:sp>
      <p:sp>
        <p:nvSpPr>
          <p:cNvPr id="168" name="Роль в команде:…"/>
          <p:cNvSpPr txBox="1"/>
          <p:nvPr/>
        </p:nvSpPr>
        <p:spPr>
          <a:xfrm>
            <a:off x="16540104" y="10552538"/>
            <a:ext cx="7046321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Роль</a:t>
            </a:r>
            <a:r>
              <a:rPr b="1" dirty="0"/>
              <a:t> в </a:t>
            </a:r>
            <a:r>
              <a:rPr b="1" dirty="0" err="1"/>
              <a:t>команде</a:t>
            </a:r>
            <a:r>
              <a:rPr dirty="0"/>
              <a:t>:</a:t>
            </a:r>
          </a:p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Старший</a:t>
            </a:r>
            <a:r>
              <a:rPr dirty="0"/>
              <a:t> </a:t>
            </a:r>
            <a:r>
              <a:rPr dirty="0" err="1"/>
              <a:t>член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</a:p>
          <a:p>
            <a:pP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Предоставляет</a:t>
            </a:r>
            <a:r>
              <a:rPr dirty="0"/>
              <a:t> </a:t>
            </a:r>
            <a:r>
              <a:rPr dirty="0" err="1"/>
              <a:t>услуги</a:t>
            </a:r>
            <a:r>
              <a:rPr dirty="0"/>
              <a:t> </a:t>
            </a:r>
            <a:r>
              <a:rPr dirty="0" err="1"/>
              <a:t>клининга</a:t>
            </a:r>
            <a:r>
              <a:rPr dirty="0"/>
              <a:t>, </a:t>
            </a:r>
            <a:r>
              <a:rPr dirty="0" err="1"/>
              <a:t>отвечает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качество</a:t>
            </a:r>
            <a:r>
              <a:rPr dirty="0"/>
              <a:t> </a:t>
            </a:r>
            <a:r>
              <a:rPr dirty="0" err="1"/>
              <a:t>предоставляемых</a:t>
            </a:r>
            <a:r>
              <a:rPr dirty="0"/>
              <a:t> </a:t>
            </a:r>
            <a:r>
              <a:rPr dirty="0" err="1"/>
              <a:t>услуг</a:t>
            </a:r>
            <a:r>
              <a:rPr dirty="0"/>
              <a:t>, </a:t>
            </a:r>
            <a:r>
              <a:rPr dirty="0" err="1"/>
              <a:t>следит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исправностью</a:t>
            </a:r>
            <a:r>
              <a:rPr dirty="0"/>
              <a:t> </a:t>
            </a:r>
            <a:r>
              <a:rPr dirty="0" err="1"/>
              <a:t>рабочей</a:t>
            </a:r>
            <a:r>
              <a:rPr dirty="0"/>
              <a:t> </a:t>
            </a:r>
            <a:r>
              <a:rPr dirty="0" err="1"/>
              <a:t>техники</a:t>
            </a:r>
            <a:endParaRPr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BA386CC-00B3-3318-C270-7FE7DD81A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146" y="4684444"/>
            <a:ext cx="4115705" cy="600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4DECFB-32F5-45E2-9117-0D1E7F6C1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6524" y="4552422"/>
            <a:ext cx="4500087" cy="600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47B56B0-652B-A8F7-91EE-71CABCA3E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720" y="4684444"/>
            <a:ext cx="4401070" cy="586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ПРОБЛЕМА ПРОЕКТА"/>
          <p:cNvSpPr txBox="1"/>
          <p:nvPr/>
        </p:nvSpPr>
        <p:spPr>
          <a:xfrm>
            <a:off x="6106667" y="937902"/>
            <a:ext cx="1217066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ПРОБЛЕМА ПРОЕКТА</a:t>
            </a:r>
          </a:p>
        </p:txBody>
      </p:sp>
      <p:sp>
        <p:nvSpPr>
          <p:cNvPr id="172" name="Проблемы:…"/>
          <p:cNvSpPr txBox="1"/>
          <p:nvPr/>
        </p:nvSpPr>
        <p:spPr>
          <a:xfrm>
            <a:off x="1543828" y="5566613"/>
            <a:ext cx="11453559" cy="708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/>
              <a:t>Проблемы:</a:t>
            </a:r>
            <a:r>
              <a:t>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- Отсутствие времени или нежелание затрачивать это время на уборку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- Огромные помещения или же дома, уборка которых занимает достаточно много времени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- Нет возможности приобрести электронную технику для уборки: робот-пылесос, робот-мойщик, робот-полотёр и тд.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3" name="В наше время главным ресурсом становится ВРЕМЯ. Люди предпочитают не тратить его на бытовые вещи."/>
          <p:cNvSpPr txBox="1"/>
          <p:nvPr/>
        </p:nvSpPr>
        <p:spPr>
          <a:xfrm>
            <a:off x="4804561" y="2816039"/>
            <a:ext cx="14774877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В </a:t>
            </a:r>
            <a:r>
              <a:rPr dirty="0" err="1"/>
              <a:t>наше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главным</a:t>
            </a:r>
            <a:r>
              <a:rPr dirty="0"/>
              <a:t> </a:t>
            </a:r>
            <a:r>
              <a:rPr dirty="0" err="1"/>
              <a:t>ресурсом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ВРЕМЯ. </a:t>
            </a:r>
            <a:endParaRPr lang="ru-RU" dirty="0"/>
          </a:p>
          <a:p>
            <a:r>
              <a:rPr lang="ru-RU" dirty="0"/>
              <a:t>Люди предпочитают не тратить его на бытовые вещи.</a:t>
            </a:r>
          </a:p>
        </p:txBody>
      </p:sp>
      <p:sp>
        <p:nvSpPr>
          <p:cNvPr id="174" name="Решение:…"/>
          <p:cNvSpPr txBox="1"/>
          <p:nvPr/>
        </p:nvSpPr>
        <p:spPr>
          <a:xfrm>
            <a:off x="13734482" y="5528513"/>
            <a:ext cx="9512934" cy="563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 dirty="0" err="1"/>
              <a:t>Решение</a:t>
            </a:r>
            <a:r>
              <a:rPr u="sng" dirty="0"/>
              <a:t>:</a:t>
            </a:r>
            <a:r>
              <a:rPr dirty="0"/>
              <a:t> 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- </a:t>
            </a:r>
            <a:r>
              <a:rPr dirty="0" err="1"/>
              <a:t>Наша</a:t>
            </a:r>
            <a:r>
              <a:rPr dirty="0"/>
              <a:t> </a:t>
            </a:r>
            <a:r>
              <a:rPr dirty="0" err="1"/>
              <a:t>задача</a:t>
            </a:r>
            <a:r>
              <a:rPr dirty="0"/>
              <a:t> </a:t>
            </a:r>
            <a:r>
              <a:rPr dirty="0" err="1"/>
              <a:t>забрать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бытовых</a:t>
            </a:r>
            <a:r>
              <a:rPr dirty="0"/>
              <a:t> </a:t>
            </a:r>
            <a:r>
              <a:rPr dirty="0" err="1"/>
              <a:t>обязанностей</a:t>
            </a:r>
            <a:r>
              <a:rPr dirty="0"/>
              <a:t> </a:t>
            </a:r>
            <a:r>
              <a:rPr dirty="0" err="1"/>
              <a:t>клиента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себя</a:t>
            </a:r>
            <a:r>
              <a:rPr dirty="0"/>
              <a:t> и </a:t>
            </a:r>
            <a:r>
              <a:rPr dirty="0" err="1"/>
              <a:t>позволить</a:t>
            </a:r>
            <a:r>
              <a:rPr dirty="0"/>
              <a:t> </a:t>
            </a:r>
            <a:r>
              <a:rPr dirty="0" err="1"/>
              <a:t>ему</a:t>
            </a:r>
            <a:r>
              <a:rPr dirty="0"/>
              <a:t> </a:t>
            </a:r>
            <a:r>
              <a:rPr dirty="0" err="1"/>
              <a:t>направить</a:t>
            </a:r>
            <a:r>
              <a:rPr dirty="0"/>
              <a:t> </a:t>
            </a:r>
            <a:r>
              <a:rPr dirty="0" err="1"/>
              <a:t>всю</a:t>
            </a:r>
            <a:r>
              <a:rPr dirty="0"/>
              <a:t> </a:t>
            </a:r>
            <a:r>
              <a:rPr dirty="0" err="1"/>
              <a:t>свою</a:t>
            </a:r>
            <a:r>
              <a:rPr dirty="0"/>
              <a:t> </a:t>
            </a:r>
            <a:r>
              <a:rPr dirty="0" err="1"/>
              <a:t>энергию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семью</a:t>
            </a:r>
            <a:r>
              <a:rPr dirty="0"/>
              <a:t> и </a:t>
            </a:r>
            <a:r>
              <a:rPr dirty="0" err="1"/>
              <a:t>друзей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. </a:t>
            </a:r>
            <a:r>
              <a:rPr dirty="0" err="1"/>
              <a:t>Создать</a:t>
            </a:r>
            <a:r>
              <a:rPr dirty="0"/>
              <a:t> в </a:t>
            </a:r>
            <a:r>
              <a:rPr dirty="0" err="1"/>
              <a:t>помещении</a:t>
            </a:r>
            <a:r>
              <a:rPr dirty="0"/>
              <a:t>/</a:t>
            </a:r>
            <a:r>
              <a:rPr dirty="0" err="1"/>
              <a:t>доме</a:t>
            </a:r>
            <a:r>
              <a:rPr dirty="0"/>
              <a:t> </a:t>
            </a:r>
            <a:r>
              <a:rPr dirty="0" err="1"/>
              <a:t>комфорт</a:t>
            </a:r>
            <a:r>
              <a:rPr dirty="0"/>
              <a:t>, </a:t>
            </a:r>
            <a:r>
              <a:rPr dirty="0" err="1"/>
              <a:t>чистоту</a:t>
            </a:r>
            <a:r>
              <a:rPr dirty="0"/>
              <a:t> и </a:t>
            </a:r>
            <a:r>
              <a:rPr dirty="0" err="1"/>
              <a:t>уют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О ПРОЕКТЕ"/>
          <p:cNvSpPr txBox="1"/>
          <p:nvPr/>
        </p:nvSpPr>
        <p:spPr>
          <a:xfrm>
            <a:off x="8946260" y="937902"/>
            <a:ext cx="649147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О ПРОЕКТЕ</a:t>
            </a:r>
          </a:p>
        </p:txBody>
      </p:sp>
      <p:sp>
        <p:nvSpPr>
          <p:cNvPr id="178" name="Краткое описание: Клининговая компания представляет собой комплекс профессиональных услуг по уборке разнообразных помещений: как жилых, так и коммерческих. Основная задача, которая стоит перед сервисом – это поддержание чистоты на должном уровне."/>
          <p:cNvSpPr txBox="1"/>
          <p:nvPr/>
        </p:nvSpPr>
        <p:spPr>
          <a:xfrm>
            <a:off x="1263622" y="2785916"/>
            <a:ext cx="21856755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Краткое описание:</a:t>
            </a:r>
            <a:r>
              <a:t> Клининговая компания представляет собой комплекс профессиональных услуг по уборке разнообразных помещений: как жилых, так и коммерческих. Основная задача, которая стоит перед сервисом – это поддержание чистоты на должном уровне.</a:t>
            </a:r>
          </a:p>
        </p:txBody>
      </p:sp>
      <p:sp>
        <p:nvSpPr>
          <p:cNvPr id="179" name="На данный момент у нас готова только ранняя версия продукта (MVP): есть какие-то задачи внутри команды, имеется электронная техника для уборки и хозяйственные средства, представление о клиентуре, дизайне проекта (логотип, прайс, реклама и тд)"/>
          <p:cNvSpPr txBox="1"/>
          <p:nvPr/>
        </p:nvSpPr>
        <p:spPr>
          <a:xfrm>
            <a:off x="1263622" y="6691330"/>
            <a:ext cx="21856755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На данный момент у нас готова только ранняя версия продукта (MVP): есть какие-то задачи внутри команды, имеется электронная техника для уборки и хозяйственные средства, представление о клиентуре, дизайне проекта (логотип, прайс, реклама и тд)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24384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РОЛЬ ПРОЕКТА В ОБЕСПЕЧЕНИИ ТЕХНОЛОГИЧЕСКОГО СУВЕРЕНИТЕТА СТРАНЫ"/>
          <p:cNvSpPr txBox="1"/>
          <p:nvPr/>
        </p:nvSpPr>
        <p:spPr>
          <a:xfrm>
            <a:off x="1263397" y="1084946"/>
            <a:ext cx="21535644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rPr dirty="0"/>
              <a:t>РОЛЬ ПРОЕКТА В ОБЕСПЕЧЕНИИ ТЕХНОЛОГИЧЕСКОГО СУВЕРЕНИТЕТА СТРАНЫ</a:t>
            </a:r>
          </a:p>
        </p:txBody>
      </p:sp>
      <p:graphicFrame>
        <p:nvGraphicFramePr>
          <p:cNvPr id="183" name="Tаблица 1"/>
          <p:cNvGraphicFramePr/>
          <p:nvPr>
            <p:extLst>
              <p:ext uri="{D42A27DB-BD31-4B8C-83A1-F6EECF244321}">
                <p14:modId xmlns:p14="http://schemas.microsoft.com/office/powerpoint/2010/main" val="1604363333"/>
              </p:ext>
            </p:extLst>
          </p:nvPr>
        </p:nvGraphicFramePr>
        <p:xfrm>
          <a:off x="2398987" y="4690533"/>
          <a:ext cx="19586024" cy="644438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793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867">
                <a:tc>
                  <a:txBody>
                    <a:bodyPr/>
                    <a:lstStyle/>
                    <a:p>
                      <a:pPr defTabSz="914400"/>
                      <a:r>
                        <a:rPr sz="3200" b="1"/>
                        <a:t>РОЛЬ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/>
                        <a:t>ОЦЕНКА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3173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ИННОВАЦИОННОСТЬ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РЕГИОН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3173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РЫНОК НТИ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HomeNet</a:t>
                      </a:r>
                      <a:endParaRPr sz="3200" dirty="0"/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3173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СКВОЗНЫЕ ТЕХНОЛОГИИ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lang="ru-RU" sz="24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Новые производственные технологии</a:t>
                      </a:r>
                      <a:endParaRPr sz="2400" dirty="0"/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973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ЦЕЛЕВАЯ АУДИТОРИЯ"/>
          <p:cNvSpPr txBox="1"/>
          <p:nvPr/>
        </p:nvSpPr>
        <p:spPr>
          <a:xfrm>
            <a:off x="5769864" y="967372"/>
            <a:ext cx="1284427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ЦЕЛЕВАЯ АУДИТОРИЯ</a:t>
            </a:r>
          </a:p>
        </p:txBody>
      </p:sp>
      <p:sp>
        <p:nvSpPr>
          <p:cNvPr id="186" name="Физические и юридические лица"/>
          <p:cNvSpPr txBox="1"/>
          <p:nvPr/>
        </p:nvSpPr>
        <p:spPr>
          <a:xfrm>
            <a:off x="5756655" y="2620507"/>
            <a:ext cx="13385074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rPr sz="7200" dirty="0" err="1"/>
              <a:t>Физические</a:t>
            </a:r>
            <a:r>
              <a:rPr sz="7200" dirty="0"/>
              <a:t> и </a:t>
            </a:r>
            <a:r>
              <a:rPr sz="7200" dirty="0" err="1"/>
              <a:t>юридические</a:t>
            </a:r>
            <a:r>
              <a:rPr sz="7200" dirty="0"/>
              <a:t> </a:t>
            </a:r>
            <a:r>
              <a:rPr sz="7200" dirty="0" err="1"/>
              <a:t>лица</a:t>
            </a:r>
            <a:r>
              <a:rPr sz="7200" dirty="0"/>
              <a:t> </a:t>
            </a:r>
          </a:p>
        </p:txBody>
      </p:sp>
      <p:sp>
        <p:nvSpPr>
          <p:cNvPr id="188" name="Целевая аудитория в сегменте обслуживания физ. лиц – жители города Ижевск с 16 лет для проведения уборки жилья;"/>
          <p:cNvSpPr txBox="1"/>
          <p:nvPr/>
        </p:nvSpPr>
        <p:spPr>
          <a:xfrm>
            <a:off x="1271420" y="5799666"/>
            <a:ext cx="9399637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Целевая</a:t>
            </a:r>
            <a:r>
              <a:rPr dirty="0"/>
              <a:t> </a:t>
            </a:r>
            <a:r>
              <a:rPr dirty="0" err="1"/>
              <a:t>аудитория</a:t>
            </a:r>
            <a:r>
              <a:rPr dirty="0"/>
              <a:t> в </a:t>
            </a:r>
            <a:r>
              <a:rPr dirty="0" err="1"/>
              <a:t>сегменте</a:t>
            </a:r>
            <a:r>
              <a:rPr dirty="0"/>
              <a:t> </a:t>
            </a:r>
            <a:r>
              <a:rPr dirty="0" err="1"/>
              <a:t>обслуживания</a:t>
            </a:r>
            <a:r>
              <a:rPr dirty="0"/>
              <a:t> </a:t>
            </a:r>
            <a:r>
              <a:rPr dirty="0" err="1"/>
              <a:t>физ</a:t>
            </a:r>
            <a:r>
              <a:rPr dirty="0"/>
              <a:t>. </a:t>
            </a:r>
            <a:r>
              <a:rPr dirty="0" err="1"/>
              <a:t>лиц</a:t>
            </a:r>
            <a:r>
              <a:rPr dirty="0"/>
              <a:t> – </a:t>
            </a:r>
            <a:r>
              <a:rPr dirty="0" err="1"/>
              <a:t>жители</a:t>
            </a:r>
            <a:r>
              <a:rPr dirty="0"/>
              <a:t> </a:t>
            </a:r>
            <a:r>
              <a:rPr dirty="0" err="1"/>
              <a:t>города</a:t>
            </a:r>
            <a:r>
              <a:rPr dirty="0"/>
              <a:t> </a:t>
            </a:r>
            <a:r>
              <a:rPr dirty="0" err="1"/>
              <a:t>Ижевск</a:t>
            </a:r>
            <a:r>
              <a:rPr dirty="0"/>
              <a:t> с 16 </a:t>
            </a:r>
            <a:r>
              <a:rPr dirty="0" err="1"/>
              <a:t>лет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проведения</a:t>
            </a:r>
            <a:r>
              <a:rPr dirty="0"/>
              <a:t> </a:t>
            </a:r>
            <a:r>
              <a:rPr dirty="0" err="1"/>
              <a:t>уборки</a:t>
            </a:r>
            <a:r>
              <a:rPr dirty="0"/>
              <a:t> </a:t>
            </a:r>
            <a:r>
              <a:rPr dirty="0" err="1"/>
              <a:t>жилья</a:t>
            </a:r>
            <a:r>
              <a:rPr dirty="0"/>
              <a:t>; </a:t>
            </a:r>
          </a:p>
        </p:txBody>
      </p:sp>
      <p:sp>
        <p:nvSpPr>
          <p:cNvPr id="189" name="В сегменте юр. лиц – коммерческие объекты различного назначения для поддержания чистоты и ухода в помещениях."/>
          <p:cNvSpPr txBox="1"/>
          <p:nvPr/>
        </p:nvSpPr>
        <p:spPr>
          <a:xfrm>
            <a:off x="13827487" y="5799666"/>
            <a:ext cx="9399637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В сегменте юр. лиц – коммерческие объекты различного назначения для поддержания чистоты и ухода в помещениях.</a:t>
            </a:r>
          </a:p>
        </p:txBody>
      </p:sp>
      <p:sp>
        <p:nvSpPr>
          <p:cNvPr id="190" name="Линия"/>
          <p:cNvSpPr/>
          <p:nvPr/>
        </p:nvSpPr>
        <p:spPr>
          <a:xfrm>
            <a:off x="16391467" y="3803179"/>
            <a:ext cx="1332839" cy="133283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91" name="Линия"/>
          <p:cNvSpPr/>
          <p:nvPr/>
        </p:nvSpPr>
        <p:spPr>
          <a:xfrm flipH="1">
            <a:off x="6375400" y="3803179"/>
            <a:ext cx="1332839" cy="133283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C6C746-C302-3D19-45BC-10E7A8DACFB5}"/>
              </a:ext>
            </a:extLst>
          </p:cNvPr>
          <p:cNvSpPr txBox="1"/>
          <p:nvPr/>
        </p:nvSpPr>
        <p:spPr>
          <a:xfrm>
            <a:off x="3459452" y="9934202"/>
            <a:ext cx="13385074" cy="29423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ru-RU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Целевая аудитория: </a:t>
            </a:r>
            <a:endParaRPr lang="ru-RU" sz="4000" dirty="0"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  <a:tabLst>
                <a:tab pos="274320" algn="l"/>
              </a:tabLst>
            </a:pPr>
            <a:r>
              <a:rPr lang="ru-RU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Молодые люди 16-25 лет (нет времени и желания)</a:t>
            </a:r>
            <a:endParaRPr lang="ru-RU" sz="4000" dirty="0"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  <a:tabLst>
                <a:tab pos="274320" algn="l"/>
              </a:tabLst>
            </a:pPr>
            <a:r>
              <a:rPr lang="ru-RU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Женщины 28-45 лет (уделяют вниманием карьере)</a:t>
            </a:r>
            <a:endParaRPr lang="ru-RU" sz="4000" dirty="0"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274320" algn="l"/>
              </a:tabLst>
            </a:pPr>
            <a:r>
              <a:rPr lang="ru-RU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Мужчины 30-50 лет (нежелание заниматься уборкой)</a:t>
            </a:r>
            <a:endParaRPr lang="ru-RU" sz="4000" dirty="0">
              <a:effectLst/>
              <a:ea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ПОТЕНЦИАЛЬНЫЙ ОБЪЕМ РЫНКА"/>
          <p:cNvSpPr txBox="1"/>
          <p:nvPr/>
        </p:nvSpPr>
        <p:spPr>
          <a:xfrm>
            <a:off x="2328672" y="1119772"/>
            <a:ext cx="1972665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ПОТЕНЦИАЛЬНЫЙ ОБЪЕМ РЫНКА</a:t>
            </a:r>
          </a:p>
        </p:txBody>
      </p:sp>
      <p:pic>
        <p:nvPicPr>
          <p:cNvPr id="194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7333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РАМ(урбанизация и прирост населения) - 700.000*1000 = 700.000.000…"/>
          <p:cNvSpPr txBox="1"/>
          <p:nvPr/>
        </p:nvSpPr>
        <p:spPr>
          <a:xfrm>
            <a:off x="1704528" y="3259666"/>
            <a:ext cx="20974944" cy="619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РАМ(урбанизация и прирост населения) - 700.000*1000 = </a:t>
            </a:r>
            <a:r>
              <a:rPr b="1"/>
              <a:t>700.000.000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TAM(учет населения Ижевска на среднюю стоимость услуги) - 635.667*1000 = </a:t>
            </a:r>
            <a:r>
              <a:rPr b="1"/>
              <a:t>635.667.000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b="1"/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SAM(c учетом релевантной части рынка) - 147.048*1000= </a:t>
            </a:r>
            <a:r>
              <a:rPr b="1"/>
              <a:t>147.048.000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Женщины в возрасте от 28-45 лет, поскольку этот контингент людей тратит свободное время только на работу и построение карьеры. Мужчины в возрасте 30-50 лет либо заняты работой, либо не хотят убираться самостоятельно.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SOM(со стратегией занимаем 2% (SAM*0.02)) - </a:t>
            </a:r>
            <a:r>
              <a:rPr b="1"/>
              <a:t>2.940.960</a:t>
            </a:r>
            <a:r>
              <a:t> руб.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АНАЛИЗ КОНКУРЕНТОВ"/>
          <p:cNvSpPr txBox="1"/>
          <p:nvPr/>
        </p:nvSpPr>
        <p:spPr>
          <a:xfrm>
            <a:off x="5287136" y="1119772"/>
            <a:ext cx="1380972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АНАЛИЗ КОНКУРЕНТОВ</a:t>
            </a:r>
          </a:p>
        </p:txBody>
      </p:sp>
      <p:sp>
        <p:nvSpPr>
          <p:cNvPr id="199" name="ФИРМЫ КОНКУРЕНТОВ"/>
          <p:cNvSpPr txBox="1"/>
          <p:nvPr/>
        </p:nvSpPr>
        <p:spPr>
          <a:xfrm>
            <a:off x="1806216" y="2947677"/>
            <a:ext cx="9317229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ФИРМЫ КОНКУРЕНТОВ</a:t>
            </a:r>
          </a:p>
        </p:txBody>
      </p:sp>
      <p:sp>
        <p:nvSpPr>
          <p:cNvPr id="200" name="НАШИ ПРЕИМУЩЕСТВА"/>
          <p:cNvSpPr txBox="1"/>
          <p:nvPr/>
        </p:nvSpPr>
        <p:spPr>
          <a:xfrm>
            <a:off x="13544572" y="2947677"/>
            <a:ext cx="9614917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НАШИ ПРЕИМУЩЕСТВА </a:t>
            </a:r>
          </a:p>
        </p:txBody>
      </p:sp>
      <p:sp>
        <p:nvSpPr>
          <p:cNvPr id="201" name="Удмуртская клининговая компания - один из лидеров клининговой отрасли в УР.…"/>
          <p:cNvSpPr txBox="1"/>
          <p:nvPr/>
        </p:nvSpPr>
        <p:spPr>
          <a:xfrm>
            <a:off x="960412" y="4698999"/>
            <a:ext cx="11008837" cy="741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Удмуртская клининговая компания</a:t>
            </a:r>
            <a:r>
              <a:t> - один из лидеров клининговой отрасли в УР.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Опыт работы с 2007 года.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Обширный прайс услуг: покос травы, уборка снега, химическая обработка мебели, ковров и тд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Если рассматривать в общем, какое количество клининговых компаний занимает рынок Ижевска, то это около 60 предприятий. Отзывы многих составляют ниже 3 звезд. </a:t>
            </a:r>
          </a:p>
        </p:txBody>
      </p:sp>
      <p:sp>
        <p:nvSpPr>
          <p:cNvPr id="202" name="Мы используем «зеленые» (экологичные) средства для уборки…"/>
          <p:cNvSpPr txBox="1"/>
          <p:nvPr/>
        </p:nvSpPr>
        <p:spPr>
          <a:xfrm>
            <a:off x="13946020" y="5308599"/>
            <a:ext cx="9399636" cy="619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Мы используем «зеленые» (экологичные) средства для уборки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Также, проанализировав рынок клининговых услуг в Ижевске, мы выявили, что практически никто не работает круглосуточно</a:t>
            </a:r>
          </a:p>
          <a:p>
            <a:pPr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Так вот, наша компания готова выехать на вызов в любое удобное время клиента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БИЗНЕС-МОДЕЛЬ"/>
          <p:cNvSpPr txBox="1"/>
          <p:nvPr/>
        </p:nvSpPr>
        <p:spPr>
          <a:xfrm>
            <a:off x="7140321" y="1119772"/>
            <a:ext cx="1010335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БИЗНЕС-МОДЕЛЬ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5F647-4427-CB66-CC93-EC3AA93FF1B1}"/>
              </a:ext>
            </a:extLst>
          </p:cNvPr>
          <p:cNvSpPr txBox="1"/>
          <p:nvPr/>
        </p:nvSpPr>
        <p:spPr>
          <a:xfrm>
            <a:off x="4023360" y="3575050"/>
            <a:ext cx="16337280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0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Основной заработок будет идти от проведения уборки, потребитель будет платить за качественную уборку. Распоряжение прибылью будет по ситуации, либо разделение между участниками, либо вложение в дальнейшее развитие бизнеса.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Neue"/>
              </a:rPr>
              <a:t>Бизнес будет нацелен на массо</a:t>
            </a:r>
            <a:r>
              <a:rPr lang="ru-RU" sz="60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вый рынок.</a:t>
            </a:r>
            <a:endParaRPr kumimoji="0" lang="ru-RU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anose="020B0604020202020204" pitchFamily="34" charset="0"/>
              <a:cs typeface="Helvetica" panose="020B0604020202020204" pitchFamily="34" charset="0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ПРОЦЕСС ОКАЗАНИЯ УСЛУГИ"/>
          <p:cNvSpPr txBox="1"/>
          <p:nvPr/>
        </p:nvSpPr>
        <p:spPr>
          <a:xfrm>
            <a:off x="3509010" y="1297572"/>
            <a:ext cx="1736598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ПРОЦЕСС ОКАЗАНИЯ УСЛУГИ</a:t>
            </a:r>
          </a:p>
        </p:txBody>
      </p:sp>
      <p:sp>
        <p:nvSpPr>
          <p:cNvPr id="209" name="- По вашей заявке специалист выедет на место, выберет наиболее подходящий способ проведения чистки, оценит объемы работ.…"/>
          <p:cNvSpPr txBox="1"/>
          <p:nvPr/>
        </p:nvSpPr>
        <p:spPr>
          <a:xfrm>
            <a:off x="1737864" y="4267200"/>
            <a:ext cx="20908272" cy="518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4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-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заявке</a:t>
            </a:r>
            <a:r>
              <a:rPr dirty="0"/>
              <a:t> </a:t>
            </a:r>
            <a:r>
              <a:rPr dirty="0" err="1"/>
              <a:t>специалист</a:t>
            </a:r>
            <a:r>
              <a:rPr dirty="0"/>
              <a:t> </a:t>
            </a:r>
            <a:r>
              <a:rPr dirty="0" err="1"/>
              <a:t>выедет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место</a:t>
            </a:r>
            <a:r>
              <a:rPr dirty="0"/>
              <a:t>, </a:t>
            </a:r>
            <a:r>
              <a:rPr dirty="0" err="1"/>
              <a:t>выберет</a:t>
            </a:r>
            <a:r>
              <a:rPr dirty="0"/>
              <a:t> </a:t>
            </a:r>
            <a:r>
              <a:rPr dirty="0" err="1"/>
              <a:t>наиболее</a:t>
            </a:r>
            <a:r>
              <a:rPr dirty="0"/>
              <a:t> </a:t>
            </a:r>
            <a:r>
              <a:rPr dirty="0" err="1"/>
              <a:t>подходящий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проведения</a:t>
            </a:r>
            <a:r>
              <a:rPr dirty="0"/>
              <a:t> </a:t>
            </a:r>
            <a:r>
              <a:rPr dirty="0" err="1"/>
              <a:t>чистки</a:t>
            </a:r>
            <a:r>
              <a:rPr dirty="0"/>
              <a:t>, </a:t>
            </a:r>
            <a:r>
              <a:rPr dirty="0" err="1"/>
              <a:t>оценит</a:t>
            </a:r>
            <a:r>
              <a:rPr dirty="0"/>
              <a:t> </a:t>
            </a:r>
            <a:r>
              <a:rPr dirty="0" err="1"/>
              <a:t>объемы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.</a:t>
            </a:r>
          </a:p>
          <a:p>
            <a:pPr marL="420413" indent="-420413" algn="l" defTabSz="457200">
              <a:buSzPct val="123000"/>
              <a:buChar char="-"/>
              <a:defRPr sz="4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всегда</a:t>
            </a:r>
            <a:r>
              <a:rPr dirty="0"/>
              <a:t> </a:t>
            </a:r>
            <a:r>
              <a:rPr dirty="0" err="1"/>
              <a:t>учитываем</a:t>
            </a:r>
            <a:r>
              <a:rPr dirty="0"/>
              <a:t> </a:t>
            </a:r>
            <a:r>
              <a:rPr dirty="0" err="1"/>
              <a:t>пожелания</a:t>
            </a:r>
            <a:r>
              <a:rPr dirty="0"/>
              <a:t> </a:t>
            </a:r>
            <a:r>
              <a:rPr dirty="0" err="1"/>
              <a:t>клиента</a:t>
            </a:r>
            <a:r>
              <a:rPr dirty="0"/>
              <a:t> </a:t>
            </a: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сроков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, </a:t>
            </a:r>
            <a:r>
              <a:rPr dirty="0" err="1"/>
              <a:t>учитываем</a:t>
            </a:r>
            <a:r>
              <a:rPr dirty="0"/>
              <a:t> </a:t>
            </a:r>
            <a:r>
              <a:rPr dirty="0" err="1"/>
              <a:t>просьбы</a:t>
            </a:r>
            <a:r>
              <a:rPr dirty="0"/>
              <a:t> о </a:t>
            </a:r>
            <a:r>
              <a:rPr dirty="0" err="1"/>
              <a:t>выполнении</a:t>
            </a:r>
            <a:r>
              <a:rPr dirty="0"/>
              <a:t> </a:t>
            </a:r>
            <a:r>
              <a:rPr dirty="0" err="1"/>
              <a:t>дополнительных</a:t>
            </a:r>
            <a:r>
              <a:rPr dirty="0"/>
              <a:t> </a:t>
            </a:r>
            <a:r>
              <a:rPr dirty="0" err="1"/>
              <a:t>клининговых</a:t>
            </a:r>
            <a:r>
              <a:rPr dirty="0"/>
              <a:t> </a:t>
            </a:r>
            <a:r>
              <a:rPr dirty="0" err="1"/>
              <a:t>услуг</a:t>
            </a:r>
            <a:r>
              <a:rPr dirty="0"/>
              <a:t>.</a:t>
            </a:r>
          </a:p>
          <a:p>
            <a:pPr marL="420413" indent="-420413" algn="l" defTabSz="457200">
              <a:buSzPct val="123000"/>
              <a:buChar char="-"/>
              <a:defRPr sz="4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готовы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любые</a:t>
            </a:r>
            <a:r>
              <a:rPr dirty="0"/>
              <a:t> </a:t>
            </a:r>
            <a:r>
              <a:rPr dirty="0" err="1"/>
              <a:t>объемы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 и </a:t>
            </a:r>
            <a:r>
              <a:rPr dirty="0" err="1"/>
              <a:t>справляемся</a:t>
            </a:r>
            <a:r>
              <a:rPr dirty="0"/>
              <a:t> с </a:t>
            </a:r>
            <a:r>
              <a:rPr dirty="0" err="1"/>
              <a:t>любыми</a:t>
            </a:r>
            <a:r>
              <a:rPr dirty="0"/>
              <a:t>,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самыми</a:t>
            </a:r>
            <a:r>
              <a:rPr dirty="0"/>
              <a:t> </a:t>
            </a:r>
            <a:r>
              <a:rPr dirty="0" err="1"/>
              <a:t>сложными</a:t>
            </a:r>
            <a:r>
              <a:rPr dirty="0"/>
              <a:t> </a:t>
            </a:r>
            <a:r>
              <a:rPr dirty="0" err="1"/>
              <a:t>загрязнениями</a:t>
            </a:r>
            <a:r>
              <a:rPr dirty="0"/>
              <a:t>.</a:t>
            </a:r>
          </a:p>
          <a:p>
            <a:pPr marL="420413" indent="-420413" algn="l" defTabSz="457200">
              <a:buSzPct val="123000"/>
              <a:buChar char="-"/>
              <a:defRPr sz="4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Наши</a:t>
            </a:r>
            <a:r>
              <a:rPr dirty="0"/>
              <a:t> </a:t>
            </a:r>
            <a:r>
              <a:rPr dirty="0" err="1"/>
              <a:t>специалисты</a:t>
            </a:r>
            <a:r>
              <a:rPr dirty="0"/>
              <a:t> </a:t>
            </a:r>
            <a:r>
              <a:rPr dirty="0" err="1"/>
              <a:t>выполнят</a:t>
            </a:r>
            <a:r>
              <a:rPr dirty="0"/>
              <a:t> </a:t>
            </a:r>
            <a:r>
              <a:rPr dirty="0" err="1"/>
              <a:t>всю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помех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основной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24384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ЦЕЛЬ ПРОЕКТА ПО SMART"/>
          <p:cNvSpPr txBox="1"/>
          <p:nvPr/>
        </p:nvSpPr>
        <p:spPr>
          <a:xfrm>
            <a:off x="4703825" y="1145172"/>
            <a:ext cx="1497634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ЦЕЛЬ ПРОЕКТА ПО SMART</a:t>
            </a:r>
          </a:p>
        </p:txBody>
      </p:sp>
      <p:sp>
        <p:nvSpPr>
          <p:cNvPr id="213" name="1. КОНКРЕТНОСТЬ - получение прибыли…"/>
          <p:cNvSpPr txBox="1"/>
          <p:nvPr/>
        </p:nvSpPr>
        <p:spPr>
          <a:xfrm>
            <a:off x="2741300" y="4317999"/>
            <a:ext cx="18901401" cy="619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1. </a:t>
            </a:r>
            <a:r>
              <a:rPr b="1"/>
              <a:t>КОНКРЕТНОСТЬ</a:t>
            </a:r>
            <a:r>
              <a:t> - получение прибыли </a:t>
            </a:r>
          </a:p>
          <a:p>
            <a:pPr algn="l"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2. </a:t>
            </a:r>
            <a:r>
              <a:rPr b="1"/>
              <a:t>ИЗМЕРИМОСТЬ</a:t>
            </a:r>
            <a:r>
              <a:t> - закрепиться на рынке, выйти в плюс на 5%</a:t>
            </a:r>
          </a:p>
          <a:p>
            <a:pPr algn="l"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3. </a:t>
            </a:r>
            <a:r>
              <a:rPr b="1"/>
              <a:t>ДОСТИЖИМОСТЬ</a:t>
            </a:r>
            <a:r>
              <a:t> - повысить прибыль компании за счет улучшения качества труда и обновленного оборудования  </a:t>
            </a:r>
          </a:p>
          <a:p>
            <a:pPr algn="l"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4. </a:t>
            </a:r>
            <a:r>
              <a:rPr b="1"/>
              <a:t>РЕАЛИСТИЧНОСТЬ</a:t>
            </a:r>
            <a:r>
              <a:t> - цель вполне себе достижима и реальна в исполнении и совершенствовании </a:t>
            </a:r>
          </a:p>
          <a:p>
            <a:pPr algn="l"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5. </a:t>
            </a:r>
            <a:r>
              <a:rPr b="1"/>
              <a:t>ОПРЕДЕЛЕННОСТЬ ВО ВРЕМЕНИ</a:t>
            </a:r>
            <a:r>
              <a:t> - к 28.03.2024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6" name="Tаблица 1"/>
          <p:cNvGraphicFramePr/>
          <p:nvPr/>
        </p:nvGraphicFramePr>
        <p:xfrm>
          <a:off x="1839507" y="1985211"/>
          <a:ext cx="20704983" cy="11404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6901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1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1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9987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СТАТЬЯ ЗАТРАТ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СУММА, РУБ.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ИСТОЧНИК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552"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АВТОМОБИЛЬ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0 руб
(Уже имеется)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Собственные средства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7552"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3 КОМПЛЕКТА УБОРЩИКА
(Швабра, ведро, моп и тд)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6.000 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Собственные средства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7552"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ПРОФЕССИОНАЛЬНЫЙ ПЫЛЕСОС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0 руб 
(Уже имеется)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Собственные средства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7552"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ХИМИЧЕСКИЕ СРЕДСТВА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1200 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/>
                        <a:t>Собственные средства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7552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РЕКЛАМА 
(Размещение на сайтах в 5000 кликов)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1750 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Собственные средства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7552">
                <a:tc>
                  <a:txBody>
                    <a:bodyPr/>
                    <a:lstStyle/>
                    <a:p>
                      <a:pPr defTabSz="914400"/>
                      <a:r>
                        <a:rPr sz="3200" b="1"/>
                        <a:t>ИТОГО</a:t>
                      </a:r>
                    </a:p>
                  </a:txBody>
                  <a:tcPr marL="50800" marR="50800" marT="50800" marB="50800" anchor="ctr" horzOverflow="overflow"/>
                </a:tc>
                <a:tc gridSpan="2">
                  <a:txBody>
                    <a:bodyPr/>
                    <a:lstStyle/>
                    <a:p>
                      <a:pPr defTabSz="914400"/>
                      <a:r>
                        <a:rPr sz="3200"/>
                        <a:t>8.950 РУБ</a:t>
                      </a: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7" name="СТАРТОВЫЕ ИНВЕСТИЦИИ"/>
          <p:cNvSpPr txBox="1"/>
          <p:nvPr/>
        </p:nvSpPr>
        <p:spPr>
          <a:xfrm>
            <a:off x="4417314" y="992772"/>
            <a:ext cx="1554937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СТАРТОВЫЕ ИНВЕСТИЦИИ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ОРГАНИЗАЦИОННЫЙ ПЛАН"/>
          <p:cNvSpPr txBox="1"/>
          <p:nvPr/>
        </p:nvSpPr>
        <p:spPr>
          <a:xfrm>
            <a:off x="4176522" y="1272172"/>
            <a:ext cx="1603095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ОРГАНИЗАЦИОННЫЙ ПЛАН</a:t>
            </a:r>
          </a:p>
        </p:txBody>
      </p:sp>
      <p:pic>
        <p:nvPicPr>
          <p:cNvPr id="220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7333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ОРГАНИЗАЦИОННО-ПРАВОВАЯ ФОРМА - ИНДИВИДУАЛЬНОЕ ПРЕДПРИЯТИЕ"/>
          <p:cNvSpPr txBox="1"/>
          <p:nvPr/>
        </p:nvSpPr>
        <p:spPr>
          <a:xfrm>
            <a:off x="2673622" y="4148666"/>
            <a:ext cx="19036756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ОРГАНИЗАЦИОННО-ПРАВОВАЯ ФОРМА</a:t>
            </a:r>
            <a:r>
              <a:t> - ИНДИВИДУАЛЬНОЕ ПРЕДПРИЯТИЕ </a:t>
            </a:r>
          </a:p>
        </p:txBody>
      </p:sp>
      <p:sp>
        <p:nvSpPr>
          <p:cNvPr id="222" name="СИСТЕМА НАЛОГООБЛОЖЕНИЯ -…"/>
          <p:cNvSpPr txBox="1"/>
          <p:nvPr/>
        </p:nvSpPr>
        <p:spPr>
          <a:xfrm>
            <a:off x="2673622" y="7215661"/>
            <a:ext cx="19036756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СИСТЕМА НАЛОГООБЛОЖЕНИЯ</a:t>
            </a:r>
            <a:r>
              <a:t> - </a:t>
            </a:r>
          </a:p>
          <a:p>
            <a:pPr>
              <a:defRPr sz="5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УПРОЩЕННАЯ СИСТЕМА НАЛОГООБЛОЖЕНИЯ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ФИНАНСОВЫЙ ПЛАН"/>
          <p:cNvSpPr txBox="1"/>
          <p:nvPr/>
        </p:nvSpPr>
        <p:spPr>
          <a:xfrm>
            <a:off x="5989701" y="864848"/>
            <a:ext cx="1240459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ФИНАНСОВЫЙ ПЛАН</a:t>
            </a:r>
          </a:p>
        </p:txBody>
      </p:sp>
      <p:graphicFrame>
        <p:nvGraphicFramePr>
          <p:cNvPr id="226" name="Tаблица 1"/>
          <p:cNvGraphicFramePr/>
          <p:nvPr/>
        </p:nvGraphicFramePr>
        <p:xfrm>
          <a:off x="725283" y="1849981"/>
          <a:ext cx="22933428" cy="1122435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82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2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2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2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2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2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БЮДЖЕТ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ЕД. ИЗМ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АПР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МАЙ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ИЮНЬ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ИТОГО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762">
                <a:tc gridSpan="6">
                  <a:txBody>
                    <a:bodyPr/>
                    <a:lstStyle/>
                    <a:p>
                      <a:pPr defTabSz="914400"/>
                      <a:r>
                        <a:rPr sz="2000" b="1"/>
                        <a:t>БЮДЖЕТ ОПЕРАЦИОННОЙ ДЕЯТЕЛЬНОСТИ </a:t>
                      </a: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ДОХОДЫ ОТ ОПЕРАЦ ДЕЯТЕЛЬНОСТИ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135.000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135.000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135.000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405.000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РАСХОДЫ НА ОПЕРАЦ ДЕЯТЕЛЬНОСТЬ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14.650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14.000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43.650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ПОСТОЯННЫЕ РАСХОДЫ </a:t>
                      </a:r>
                    </a:p>
                  </a:txBody>
                  <a:tcPr marL="50800" marR="50800" marT="50800" marB="50800" anchor="ctr" horzOverflow="overflow"/>
                </a:tc>
                <a:tc gridSpan="5">
                  <a:txBody>
                    <a:bodyPr/>
                    <a:lstStyle/>
                    <a:p>
                      <a:pPr defTabSz="914400">
                        <a:defRPr sz="20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ЗАКУПКА ИНВЕНТАРЯ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5.000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15.000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ЗАКУПКА ХИМ СРЕДСТВ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1.200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1.200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1.200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3.600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БЕНЗИН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7.000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7.000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7.000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21.000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ПЕРЕМЕННЫЕ РАСХОДЫ</a:t>
                      </a:r>
                    </a:p>
                  </a:txBody>
                  <a:tcPr marL="50800" marR="50800" marT="50800" marB="50800" anchor="ctr" horzOverflow="overflow"/>
                </a:tc>
                <a:tc gridSpan="5">
                  <a:txBody>
                    <a:bodyPr/>
                    <a:lstStyle/>
                    <a:p>
                      <a:pPr defTabSz="914400">
                        <a:defRPr sz="20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3614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ГОС ПОШЛИНА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800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-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-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800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ТЕХ ОБСЛУЖИВАНИЕ АВТО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1.000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950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800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2.750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ТЕХ ОБСЛУЖИВАНИЕ ЭЛЕКТРОННОЙ ТЕХНИКИ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500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-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500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НАЛОГ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8100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8100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8100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24.300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09762"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ПРИБЫЛЬ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111.900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112.250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112.900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337.050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8228">
                <a:tc gridSpan="6">
                  <a:txBody>
                    <a:bodyPr/>
                    <a:lstStyle/>
                    <a:p>
                      <a:pPr defTabSz="914400"/>
                      <a:r>
                        <a:rPr sz="2000" b="1"/>
                        <a:t>БЮДЖЕТ ИНВЕСТИЦИОННОЙ ДЕЯТЕЛЬНОСТИ </a:t>
                      </a: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31296">
                <a:tc>
                  <a:txBody>
                    <a:bodyPr/>
                    <a:lstStyle/>
                    <a:p>
                      <a:pPr defTabSz="914400"/>
                      <a:r>
                        <a:rPr sz="2000" b="1"/>
                        <a:t>СТАРТОВЫЕ ИНВЕСТИЦИИ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/>
                        <a:t>РУБ</a:t>
                      </a:r>
                    </a:p>
                  </a:txBody>
                  <a:tcPr marL="50800" marR="50800" marT="50800" marB="50800" anchor="ctr" horzOverflow="overflow"/>
                </a:tc>
                <a:tc gridSpan="4">
                  <a:txBody>
                    <a:bodyPr/>
                    <a:lstStyle/>
                    <a:p>
                      <a:pPr defTabSz="914400"/>
                      <a:r>
                        <a:rPr sz="2000"/>
                        <a:t>8.950</a:t>
                      </a: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ЭКОНОМИКА ПРОЕКТА"/>
          <p:cNvSpPr txBox="1"/>
          <p:nvPr/>
        </p:nvSpPr>
        <p:spPr>
          <a:xfrm>
            <a:off x="5600319" y="1424572"/>
            <a:ext cx="1318336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ЭКОНОМИКА ПРОЕКТА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DC6B7404-30FE-D219-0227-142323639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264889"/>
              </p:ext>
            </p:extLst>
          </p:nvPr>
        </p:nvGraphicFramePr>
        <p:xfrm>
          <a:off x="2225040" y="2288172"/>
          <a:ext cx="19263360" cy="10995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2305">
                  <a:extLst>
                    <a:ext uri="{9D8B030D-6E8A-4147-A177-3AD203B41FA5}">
                      <a16:colId xmlns:a16="http://schemas.microsoft.com/office/drawing/2014/main" val="2573715457"/>
                    </a:ext>
                  </a:extLst>
                </a:gridCol>
                <a:gridCol w="7179375">
                  <a:extLst>
                    <a:ext uri="{9D8B030D-6E8A-4147-A177-3AD203B41FA5}">
                      <a16:colId xmlns:a16="http://schemas.microsoft.com/office/drawing/2014/main" val="1826688339"/>
                    </a:ext>
                  </a:extLst>
                </a:gridCol>
                <a:gridCol w="4815840">
                  <a:extLst>
                    <a:ext uri="{9D8B030D-6E8A-4147-A177-3AD203B41FA5}">
                      <a16:colId xmlns:a16="http://schemas.microsoft.com/office/drawing/2014/main" val="1797131515"/>
                    </a:ext>
                  </a:extLst>
                </a:gridCol>
                <a:gridCol w="4815840">
                  <a:extLst>
                    <a:ext uri="{9D8B030D-6E8A-4147-A177-3AD203B41FA5}">
                      <a16:colId xmlns:a16="http://schemas.microsoft.com/office/drawing/2014/main" val="773337947"/>
                    </a:ext>
                  </a:extLst>
                </a:gridCol>
              </a:tblGrid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Показатель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Ед.изм</a:t>
                      </a: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ИТОГО(за 3 </a:t>
                      </a:r>
                      <a:r>
                        <a:rPr lang="ru-RU" sz="4000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мес</a:t>
                      </a: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34498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Объем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104186"/>
                  </a:ext>
                </a:extLst>
              </a:tr>
              <a:tr h="1435962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Доходы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405000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97667"/>
                  </a:ext>
                </a:extLst>
              </a:tr>
              <a:tr h="1435962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Расходы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43650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14853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Прибыль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337050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411013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71892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Руб.</a:t>
                      </a:r>
                    </a:p>
                    <a:p>
                      <a:endParaRPr lang="ru-RU" sz="40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349252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Срок окупаемости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месяц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923587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Стартовые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8950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603558"/>
                  </a:ext>
                </a:extLst>
              </a:tr>
              <a:tr h="1435962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Рентабельность стартовых инвестиций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25484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Рентабельность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2939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ПЛАН РЕАЛИЗАЦИИ ПРОЕКТА"/>
          <p:cNvSpPr txBox="1"/>
          <p:nvPr/>
        </p:nvSpPr>
        <p:spPr>
          <a:xfrm>
            <a:off x="3571875" y="937757"/>
            <a:ext cx="1724025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ПЛАН РЕАЛИЗАЦИИ ПРОЕКТА</a:t>
            </a:r>
          </a:p>
        </p:txBody>
      </p:sp>
      <p:graphicFrame>
        <p:nvGraphicFramePr>
          <p:cNvPr id="233" name="Tаблица 1"/>
          <p:cNvGraphicFramePr/>
          <p:nvPr/>
        </p:nvGraphicFramePr>
        <p:xfrm>
          <a:off x="1394888" y="2161499"/>
          <a:ext cx="21594222" cy="1128495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198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8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035"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Druk Wide Bold"/>
                          <a:ea typeface="Druk Wide Bold"/>
                          <a:cs typeface="Druk Wide Bold"/>
                          <a:sym typeface="Druk Wide Bold"/>
                        </a:defRPr>
                      </a:pPr>
                      <a:r>
                        <a:t> </a:t>
                      </a:r>
                      <a:r>
                        <a:rPr b="1"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ЗАДАЧА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/>
                        <a:t>СРОК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/>
                        <a:t>ОТВЕТСТВЕННЫЙ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457200"/>
                      <a:r>
                        <a:rPr sz="3000"/>
                        <a:t>ИНИЦИАЦИЯ ПРОЕКТА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01.01.24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ВСЕ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СБОР НЕОБХОДИМОЙ ИНФОРМАЦИИ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02.01-11.01.24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АРИНА И ИРИНА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АНАЛИЗ РЫНКА, КЛИЕНТУРЫ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12.01-17.01.24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НАТАЛЬЯ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ПОИСК НЕОБХОДИМЫХ СРЕДСТВ ДОЯ УБОРКИ, ЭЛЕКТРОННОЙ ТЕХНИКИ И ТД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18.01-28.01.24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ИРИНА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РАЗРАБОТКА ЛОГОТИПА/ ДИЗАЙН ПРОЕКТА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29.01-04.02.24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АРИНА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РАСПРЕДЕЛЕНИЕ ЗАДАЧ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05.02-10.02.24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АРИНА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ЗАКУПКА ХОЗ. СРЕДСТВ, ЭЛ. ТЕХНИКИ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11.02-11.03.24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НАТАЛЬЯ и ИРИНА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РАЗРАБОТКА И РАЗМЕЩЕНИЕ РЕКЛАМЫ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12.03-20.03.24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НАТАЛЬЯ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0035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РЕГИСТРАЦИЯ БИЗНЕСА ИП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21.03-28.03.24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АРИНА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Изображен." descr="Изображен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КООРДИНТЫ КОМАНДЫ ПРОЕКТА"/>
          <p:cNvSpPr txBox="1"/>
          <p:nvPr/>
        </p:nvSpPr>
        <p:spPr>
          <a:xfrm>
            <a:off x="2478024" y="1399172"/>
            <a:ext cx="1942795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КООРДИНТЫ КОМАНДЫ ПРОЕКТА</a:t>
            </a:r>
          </a:p>
        </p:txBody>
      </p:sp>
      <p:sp>
        <p:nvSpPr>
          <p:cNvPr id="237" name="КАРИПОВА ИРИНА"/>
          <p:cNvSpPr txBox="1"/>
          <p:nvPr/>
        </p:nvSpPr>
        <p:spPr>
          <a:xfrm>
            <a:off x="17186976" y="4225297"/>
            <a:ext cx="5833187" cy="49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КАРИПОВА ИРИНА</a:t>
            </a:r>
          </a:p>
        </p:txBody>
      </p:sp>
      <p:sp>
        <p:nvSpPr>
          <p:cNvPr id="238" name="ЗИДИЯРОВА НАТАЛЬЯ"/>
          <p:cNvSpPr txBox="1"/>
          <p:nvPr/>
        </p:nvSpPr>
        <p:spPr>
          <a:xfrm>
            <a:off x="8728163" y="4225297"/>
            <a:ext cx="6927673" cy="49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ЗИДИЯРОВА НАТАЛЬЯ</a:t>
            </a:r>
          </a:p>
        </p:txBody>
      </p:sp>
      <p:sp>
        <p:nvSpPr>
          <p:cNvPr id="239" name="ГОЖИМОВА АРИНА"/>
          <p:cNvSpPr txBox="1"/>
          <p:nvPr/>
        </p:nvSpPr>
        <p:spPr>
          <a:xfrm>
            <a:off x="1383553" y="4225297"/>
            <a:ext cx="6047754" cy="49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000000"/>
                </a:solidFill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t>ГОЖИМОВА АРИНА</a:t>
            </a:r>
          </a:p>
        </p:txBody>
      </p:sp>
      <p:sp>
        <p:nvSpPr>
          <p:cNvPr id="240" name="ТЕЛ: 8(912)754****…"/>
          <p:cNvSpPr txBox="1"/>
          <p:nvPr/>
        </p:nvSpPr>
        <p:spPr>
          <a:xfrm>
            <a:off x="884270" y="5093458"/>
            <a:ext cx="7046320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ТЕЛ: 8(912)754****</a:t>
            </a:r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ПОЧТА: </a:t>
            </a:r>
            <a:r>
              <a:rPr u="sng">
                <a:hlinkClick r:id="rId3"/>
              </a:rPr>
              <a:t>arigozh@gmail.com</a:t>
            </a:r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u="sng">
              <a:hlinkClick r:id="rId3"/>
            </a:endParaRPr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u="sng">
              <a:hlinkClick r:id="rId3"/>
            </a:endParaRPr>
          </a:p>
        </p:txBody>
      </p:sp>
      <p:sp>
        <p:nvSpPr>
          <p:cNvPr id="241" name="ТЕЛ: 8(912)813****…"/>
          <p:cNvSpPr txBox="1"/>
          <p:nvPr/>
        </p:nvSpPr>
        <p:spPr>
          <a:xfrm>
            <a:off x="8785981" y="5169658"/>
            <a:ext cx="7046321" cy="203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ТЕЛ: 8(912)813****</a:t>
            </a:r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ПОЧТА: netxo99@gmail.com</a:t>
            </a:r>
          </a:p>
        </p:txBody>
      </p:sp>
      <p:sp>
        <p:nvSpPr>
          <p:cNvPr id="242" name="ТЕЛ: 8(912)786****…"/>
          <p:cNvSpPr txBox="1"/>
          <p:nvPr/>
        </p:nvSpPr>
        <p:spPr>
          <a:xfrm>
            <a:off x="16687693" y="5106158"/>
            <a:ext cx="7046320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ТЕЛ: 8(912)786****</a:t>
            </a:r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algn="l">
              <a:defRPr sz="32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ПОЧТА: ikrpvri@gmail.com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IMG_1438.png" descr="IMG_14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СПАСИБО ЗА ВНИМАНИЕ!"/>
          <p:cNvSpPr txBox="1">
            <a:spLocks noGrp="1"/>
          </p:cNvSpPr>
          <p:nvPr>
            <p:ph type="ctrTitle"/>
          </p:nvPr>
        </p:nvSpPr>
        <p:spPr>
          <a:xfrm>
            <a:off x="3473282" y="3024578"/>
            <a:ext cx="17437436" cy="6142844"/>
          </a:xfrm>
          <a:prstGeom prst="rect">
            <a:avLst/>
          </a:prstGeom>
        </p:spPr>
        <p:txBody>
          <a:bodyPr/>
          <a:lstStyle>
            <a:lvl1pPr algn="ctr">
              <a:defRPr sz="14100" b="0" spc="-282">
                <a:latin typeface="Druk Wide Bold"/>
                <a:ea typeface="Druk Wide Bold"/>
                <a:cs typeface="Druk Wide Bold"/>
                <a:sym typeface="Druk Wide Bold"/>
              </a:defRPr>
            </a:lvl1pPr>
          </a:lstStyle>
          <a:p>
            <a:r>
              <a:rPr dirty="0"/>
              <a:t>СПАСИБО ЗА ВНИМАНИЕ!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1156</Words>
  <Application>Microsoft Office PowerPoint</Application>
  <PresentationFormat>Произвольный</PresentationFormat>
  <Paragraphs>278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Druk Wide Bold</vt:lpstr>
      <vt:lpstr>Helvetica</vt:lpstr>
      <vt:lpstr>Helvetica Neue</vt:lpstr>
      <vt:lpstr>Helvetica Neue Medium</vt:lpstr>
      <vt:lpstr>21_BasicWhite</vt:lpstr>
      <vt:lpstr>Clear  &amp; Clean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Clear  &amp; Clean</dc:title>
  <dc:creator>студент ИНиГ</dc:creator>
  <cp:lastModifiedBy>Пользователь</cp:lastModifiedBy>
  <cp:revision>3</cp:revision>
  <dcterms:modified xsi:type="dcterms:W3CDTF">2023-07-07T05:57:37Z</dcterms:modified>
</cp:coreProperties>
</file>