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05" r:id="rId2"/>
    <p:sldId id="626" r:id="rId3"/>
    <p:sldId id="627" r:id="rId4"/>
    <p:sldId id="641" r:id="rId5"/>
    <p:sldId id="631" r:id="rId6"/>
    <p:sldId id="630" r:id="rId7"/>
    <p:sldId id="629" r:id="rId8"/>
    <p:sldId id="634" r:id="rId9"/>
    <p:sldId id="639" r:id="rId10"/>
    <p:sldId id="642" r:id="rId11"/>
    <p:sldId id="635" r:id="rId12"/>
    <p:sldId id="638" r:id="rId13"/>
    <p:sldId id="637" r:id="rId14"/>
    <p:sldId id="640" r:id="rId15"/>
    <p:sldId id="633" r:id="rId16"/>
    <p:sldId id="64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60282-E9DE-46FA-B397-4E0EB8278A95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33276-AF66-4ACE-AC69-AA38E4F7A3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2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33276-AF66-4ACE-AC69-AA38E4F7A30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797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226D1-612D-4185-929A-C28EFDF3A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C8B8D3-E1EF-4761-9217-430C04D8E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7557D7-3815-47E9-A99C-5F6D96CDB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EB9840-48EC-4D57-BCEA-D420FC6E5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312A4C-8C3F-4680-8118-331CDBF0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29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EA6CAB-7B60-46A6-8A17-0107227D6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35215B-1AFD-496E-8DB6-4AD18E55D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BB080A-1542-4050-8739-78AA7270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95B73D-028B-4E5E-8CF0-6A67C6275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7566DA-4B61-464E-ACFC-784E37CBF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78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A4B365-8A1E-4E4C-9A9E-DF8709A9A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C5A65E-7993-462B-A51B-330ED86D9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879A71-2AA5-438B-B162-0E9CC3BF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3224A1-52DC-4DA8-B4D0-6A583C5E9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CD1DBF-D043-4A09-9FD4-79D2EC0D2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0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D30530-50E5-4C89-94A7-D396A46B4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0E372-D1ED-48D2-B3F8-3EAE0EDE68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D54D10-7A69-4F6E-8AFF-5B9BE2A1D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666595-F2DE-4749-92BB-6CAA50296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9E0AD8-4717-44B8-91F7-F0BF6F227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1C1B4E-4AF7-4838-B362-5D75B687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667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C85DA-BCEC-4186-BDCE-C185AD52E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23E0CF-18E0-411A-962B-8FA90E4DD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EEC885-9BCF-4E08-9680-EEE893312F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0870BD0-2394-48E2-84DA-B42DFEFD4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2FE58F6-2575-4A8E-9ECC-11D6BBFC38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32ABC3D-4384-42D8-B199-5C50DCBBB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39E536-ACEB-4304-ABC7-C90073DBF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3E201CA-FE32-4570-81E2-D1CB11739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94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D3E086-DBD0-41D3-BC1D-6357A4589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B196CDF-C1B0-4C78-95BB-FCFED3A7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822B89-F3F1-4CF2-ADDC-5EF67D6DB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DEED723-1596-48CC-844A-B29851EE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97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CD1C221-3B42-4022-9126-A63BDD426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30C12BD-8554-44D2-8636-0616CF407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9B4838B-D394-4144-AE7F-EBAFDF40E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472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53169C-89F9-4FC8-A4FE-C832991C2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AE1170-5212-4CE8-AB69-33DE59D39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72ADBA-79B3-4F13-914B-8EFCB1F1C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0F6800-A1D7-463F-B3A9-C78DA806F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63329A-046F-4F23-90F9-9F9AB3224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1D72FD-A93C-4062-8DBB-D8B6EF766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92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DB040-6677-4E7F-8305-50FFA3998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9EC132-8F17-4340-9EC1-BF2A7B78FF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0AFA56-548F-470A-BE79-3A41DB20D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520E01-AF02-4501-AB36-002AFC9F9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3014E0-82DC-49F5-8578-14F22C131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519AC2-C0A2-452B-86E2-BAE31A2D5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539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BAE00-0466-407D-BA9F-A6BDD54BE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B1499F-E10E-430E-A4E8-D290B2E73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1A4D38-6460-4B51-AD61-75503ADEB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FD0C17-47D5-4CEE-8236-CB2CD7454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F0F889-13A7-45FA-B0F7-38A5E1BCA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735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A0EE2B4-9E85-4BCE-9DB8-0A2C5BB7C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6770A5-F67B-4C96-A43D-8618325668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4F9C1A-6C8E-4258-91C0-9316E989B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97D1B2-EB39-4F9F-820F-911C268C5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BF08A2-A56F-4B0D-8F54-1F454DFF6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20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35241-0AB1-4363-AEB2-1826A9CB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807C49-28ED-4B5B-BF58-3A67E2615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FC2901-ECD0-4D80-9DA2-9948548A5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5D970-8420-4648-A9F0-6498C1D137E7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F4127B-EABE-43DD-8936-02172EC57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27C522-87CA-45C9-8357-2C8F23066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0BE3F-6EE3-4934-8CF9-7178AFAC0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01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7F9FF89-DBE2-4822-BB64-F49241DBC967}"/>
              </a:ext>
            </a:extLst>
          </p:cNvPr>
          <p:cNvSpPr txBox="1">
            <a:spLocks/>
          </p:cNvSpPr>
          <p:nvPr/>
        </p:nvSpPr>
        <p:spPr>
          <a:xfrm>
            <a:off x="275206" y="2073442"/>
            <a:ext cx="11407807" cy="2387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Тренажер-имитатор автоматизированной системы управления установкой атмосферно-вакуумной трубчатки на основе технологии виртуальной реальности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8A5D934-EA3A-44E3-A7D6-04CC1BA5884F}"/>
              </a:ext>
            </a:extLst>
          </p:cNvPr>
          <p:cNvSpPr txBox="1">
            <a:spLocks/>
          </p:cNvSpPr>
          <p:nvPr/>
        </p:nvSpPr>
        <p:spPr>
          <a:xfrm>
            <a:off x="0" y="417680"/>
            <a:ext cx="12192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высшего образования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«Уфимский государственный нефтяной технический университет»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автоматизации, телекоммуникации и метрологии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8FD903F-E177-4142-ADD0-6ADB4F9B5A65}"/>
              </a:ext>
            </a:extLst>
          </p:cNvPr>
          <p:cNvSpPr txBox="1">
            <a:spLocks/>
          </p:cNvSpPr>
          <p:nvPr/>
        </p:nvSpPr>
        <p:spPr>
          <a:xfrm>
            <a:off x="0" y="4991234"/>
            <a:ext cx="12192000" cy="190098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Студент гр. БУС 19-01 						А.Р. Гарипов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Руководитель: ст. преподаватель 				Р.М. Харисов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3D9CCE-5F3A-4E9B-AAC4-8E55BE01B9A3}"/>
              </a:ext>
            </a:extLst>
          </p:cNvPr>
          <p:cNvSpPr txBox="1"/>
          <p:nvPr/>
        </p:nvSpPr>
        <p:spPr>
          <a:xfrm>
            <a:off x="4691843" y="269862"/>
            <a:ext cx="28083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дипломной работы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41C0C-2E74-4F84-8E00-A63318069692}"/>
              </a:ext>
            </a:extLst>
          </p:cNvPr>
          <p:cNvSpPr txBox="1"/>
          <p:nvPr/>
        </p:nvSpPr>
        <p:spPr>
          <a:xfrm>
            <a:off x="858570" y="1265121"/>
            <a:ext cx="10474859" cy="4928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тренажера-имитатора автоматизированной системы управления атмосферно-вакуумной трубчатки на основе технологии виртуальной реальности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(VR)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just">
              <a:lnSpc>
                <a:spcPct val="12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-проанализировать существующие тренажеры-имитаторы в нефтеперерабатывающей промышленности;</a:t>
            </a:r>
          </a:p>
          <a:p>
            <a:pPr algn="just">
              <a:lnSpc>
                <a:spcPct val="12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-разработать модели технологического процесса в методологиях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IDEF;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-разработать виртуальную модель операторной;</a:t>
            </a:r>
          </a:p>
          <a:p>
            <a:pPr algn="just">
              <a:lnSpc>
                <a:spcPct val="12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-разработать виртуальную модель технологического процесса АВТ;</a:t>
            </a:r>
          </a:p>
          <a:p>
            <a:pPr algn="just">
              <a:lnSpc>
                <a:spcPct val="12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-реализовать разработанные модели в составе тренажера-имитатора.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1FA3EC-31D5-446B-A9ED-1CC325B535E1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8A4F21-3A89-4F1D-BE49-8EC4E9016A46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667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453EAB-17C0-4E0F-8264-189D7EF36196}"/>
              </a:ext>
            </a:extLst>
          </p:cNvPr>
          <p:cNvSpPr txBox="1"/>
          <p:nvPr/>
        </p:nvSpPr>
        <p:spPr>
          <a:xfrm>
            <a:off x="765497" y="1637984"/>
            <a:ext cx="682091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с использованием технологий виртуальной реальности является новым уровнем учебного процесса.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очках дает возможность полностью погрузиться в учебный процесс и не отвлекаться на внешние факторы, делает обучение более понятным для студента и молодых специалистов на предприятиях.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14E1D3-CDED-49FF-B135-4AF8A17358EC}"/>
              </a:ext>
            </a:extLst>
          </p:cNvPr>
          <p:cNvSpPr txBox="1"/>
          <p:nvPr/>
        </p:nvSpPr>
        <p:spPr>
          <a:xfrm>
            <a:off x="4175955" y="287970"/>
            <a:ext cx="32931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работы</a:t>
            </a:r>
          </a:p>
        </p:txBody>
      </p:sp>
      <p:pic>
        <p:nvPicPr>
          <p:cNvPr id="8" name="Рисунок 7" descr="На Электрохимческом заводе запустили VR-тренажер для обучения технике  безопасности">
            <a:extLst>
              <a:ext uri="{FF2B5EF4-FFF2-40B4-BE49-F238E27FC236}">
                <a16:creationId xmlns:a16="http://schemas.microsoft.com/office/drawing/2014/main" id="{598E5D4B-3C6E-499E-91D1-F63CBF5508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408" y="1392096"/>
            <a:ext cx="3742361" cy="21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United 3D Labs: Промышленный тренажер виртуальной реальности">
            <a:extLst>
              <a:ext uri="{FF2B5EF4-FFF2-40B4-BE49-F238E27FC236}">
                <a16:creationId xmlns:a16="http://schemas.microsoft.com/office/drawing/2014/main" id="{B6FE9048-521C-4877-B468-5301407014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525" y="4090426"/>
            <a:ext cx="3745244" cy="2106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241999-A8E8-4CE7-8651-F47C9100ECFC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57C114-07E8-40BF-ADD5-D3BC80788505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21568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EFA97B3-C38C-4FDD-9690-AFC55B6CD633}"/>
              </a:ext>
            </a:extLst>
          </p:cNvPr>
          <p:cNvSpPr txBox="1"/>
          <p:nvPr/>
        </p:nvSpPr>
        <p:spPr>
          <a:xfrm>
            <a:off x="611560" y="2813676"/>
            <a:ext cx="1063284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 можно подготовить один раз, и использовать многократно;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можно использовать в любой аудитории оборудованный компьютерами;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современных технологий (отчеты/конкурсы/конкурентное преимущество);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автоматическая проверка знаний;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результатов учащихся, достижение образовательных целей;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количества несчастных случаев на производстве.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D12CDAB-E0FE-4ED4-ADF6-E4AD0AF04294}"/>
              </a:ext>
            </a:extLst>
          </p:cNvPr>
          <p:cNvSpPr/>
          <p:nvPr/>
        </p:nvSpPr>
        <p:spPr>
          <a:xfrm>
            <a:off x="1981063" y="1191540"/>
            <a:ext cx="5994394" cy="1103110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57A6B21-1A32-4423-889B-9DCF3AF53FFF}"/>
              </a:ext>
            </a:extLst>
          </p:cNvPr>
          <p:cNvSpPr/>
          <p:nvPr/>
        </p:nvSpPr>
        <p:spPr>
          <a:xfrm>
            <a:off x="803038" y="932507"/>
            <a:ext cx="1668557" cy="1604663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34359E-272F-4F92-8545-F1ABEBBC6C0F}"/>
              </a:ext>
            </a:extLst>
          </p:cNvPr>
          <p:cNvSpPr txBox="1"/>
          <p:nvPr/>
        </p:nvSpPr>
        <p:spPr>
          <a:xfrm>
            <a:off x="2571060" y="1481485"/>
            <a:ext cx="55660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для обучающего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6615A71-5A0C-4F88-88B6-995A4E4D8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785" y="1133103"/>
            <a:ext cx="1034247" cy="11491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3A543D6-E13E-410D-BAD5-CE223CD11DA3}"/>
              </a:ext>
            </a:extLst>
          </p:cNvPr>
          <p:cNvSpPr txBox="1"/>
          <p:nvPr/>
        </p:nvSpPr>
        <p:spPr>
          <a:xfrm>
            <a:off x="3521714" y="220354"/>
            <a:ext cx="51485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виртуальной реальности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C63229-61BD-4F12-AC45-E67A9690DA81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DA02B9-8158-44E5-B49F-876E88C0E409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80141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D4DBA1-4543-47A8-9CFD-3D607EBFDD23}"/>
              </a:ext>
            </a:extLst>
          </p:cNvPr>
          <p:cNvSpPr txBox="1"/>
          <p:nvPr/>
        </p:nvSpPr>
        <p:spPr>
          <a:xfrm>
            <a:off x="3500066" y="3429000"/>
            <a:ext cx="23786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Качественное обучение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4D4D270-B9D1-4D8E-92AA-F9580B5588DF}"/>
              </a:ext>
            </a:extLst>
          </p:cNvPr>
          <p:cNvSpPr/>
          <p:nvPr/>
        </p:nvSpPr>
        <p:spPr>
          <a:xfrm>
            <a:off x="514620" y="3700829"/>
            <a:ext cx="2415864" cy="652230"/>
          </a:xfrm>
          <a:prstGeom prst="rect">
            <a:avLst/>
          </a:prstGeom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58881134">
                  <a:custGeom>
                    <a:avLst/>
                    <a:gdLst>
                      <a:gd name="connsiteX0" fmla="*/ 0 w 1872208"/>
                      <a:gd name="connsiteY0" fmla="*/ 900100 h 1800200"/>
                      <a:gd name="connsiteX1" fmla="*/ 936104 w 1872208"/>
                      <a:gd name="connsiteY1" fmla="*/ 0 h 1800200"/>
                      <a:gd name="connsiteX2" fmla="*/ 1872208 w 1872208"/>
                      <a:gd name="connsiteY2" fmla="*/ 900100 h 1800200"/>
                      <a:gd name="connsiteX3" fmla="*/ 936104 w 1872208"/>
                      <a:gd name="connsiteY3" fmla="*/ 1800200 h 1800200"/>
                      <a:gd name="connsiteX4" fmla="*/ 0 w 1872208"/>
                      <a:gd name="connsiteY4" fmla="*/ 900100 h 1800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2208" h="1800200" fill="none" extrusionOk="0">
                        <a:moveTo>
                          <a:pt x="0" y="900100"/>
                        </a:moveTo>
                        <a:cubicBezTo>
                          <a:pt x="-3520" y="343884"/>
                          <a:pt x="507358" y="-41107"/>
                          <a:pt x="936104" y="0"/>
                        </a:cubicBezTo>
                        <a:cubicBezTo>
                          <a:pt x="1400239" y="-17194"/>
                          <a:pt x="1848216" y="397460"/>
                          <a:pt x="1872208" y="900100"/>
                        </a:cubicBezTo>
                        <a:cubicBezTo>
                          <a:pt x="1821640" y="1374952"/>
                          <a:pt x="1364429" y="1773466"/>
                          <a:pt x="936104" y="1800200"/>
                        </a:cubicBezTo>
                        <a:cubicBezTo>
                          <a:pt x="386045" y="1824543"/>
                          <a:pt x="-20588" y="1433599"/>
                          <a:pt x="0" y="900100"/>
                        </a:cubicBezTo>
                        <a:close/>
                      </a:path>
                      <a:path w="1872208" h="1800200" stroke="0" extrusionOk="0">
                        <a:moveTo>
                          <a:pt x="0" y="900100"/>
                        </a:moveTo>
                        <a:cubicBezTo>
                          <a:pt x="-91962" y="465109"/>
                          <a:pt x="430993" y="6371"/>
                          <a:pt x="936104" y="0"/>
                        </a:cubicBezTo>
                        <a:cubicBezTo>
                          <a:pt x="1465821" y="108335"/>
                          <a:pt x="1827188" y="426219"/>
                          <a:pt x="1872208" y="900100"/>
                        </a:cubicBezTo>
                        <a:cubicBezTo>
                          <a:pt x="1958075" y="1352802"/>
                          <a:pt x="1446434" y="1768026"/>
                          <a:pt x="936104" y="1800200"/>
                        </a:cubicBezTo>
                        <a:cubicBezTo>
                          <a:pt x="301573" y="1807337"/>
                          <a:pt x="-65534" y="1319895"/>
                          <a:pt x="0" y="9001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7D5F22F-A0DF-467D-98A7-FB522A8E4233}"/>
              </a:ext>
            </a:extLst>
          </p:cNvPr>
          <p:cNvSpPr/>
          <p:nvPr/>
        </p:nvSpPr>
        <p:spPr>
          <a:xfrm>
            <a:off x="514620" y="4616253"/>
            <a:ext cx="2415864" cy="717170"/>
          </a:xfrm>
          <a:prstGeom prst="rect">
            <a:avLst/>
          </a:prstGeom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58881134">
                  <a:custGeom>
                    <a:avLst/>
                    <a:gdLst>
                      <a:gd name="connsiteX0" fmla="*/ 0 w 1872208"/>
                      <a:gd name="connsiteY0" fmla="*/ 900100 h 1800200"/>
                      <a:gd name="connsiteX1" fmla="*/ 936104 w 1872208"/>
                      <a:gd name="connsiteY1" fmla="*/ 0 h 1800200"/>
                      <a:gd name="connsiteX2" fmla="*/ 1872208 w 1872208"/>
                      <a:gd name="connsiteY2" fmla="*/ 900100 h 1800200"/>
                      <a:gd name="connsiteX3" fmla="*/ 936104 w 1872208"/>
                      <a:gd name="connsiteY3" fmla="*/ 1800200 h 1800200"/>
                      <a:gd name="connsiteX4" fmla="*/ 0 w 1872208"/>
                      <a:gd name="connsiteY4" fmla="*/ 900100 h 1800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2208" h="1800200" fill="none" extrusionOk="0">
                        <a:moveTo>
                          <a:pt x="0" y="900100"/>
                        </a:moveTo>
                        <a:cubicBezTo>
                          <a:pt x="-3520" y="343884"/>
                          <a:pt x="507358" y="-41107"/>
                          <a:pt x="936104" y="0"/>
                        </a:cubicBezTo>
                        <a:cubicBezTo>
                          <a:pt x="1400239" y="-17194"/>
                          <a:pt x="1848216" y="397460"/>
                          <a:pt x="1872208" y="900100"/>
                        </a:cubicBezTo>
                        <a:cubicBezTo>
                          <a:pt x="1821640" y="1374952"/>
                          <a:pt x="1364429" y="1773466"/>
                          <a:pt x="936104" y="1800200"/>
                        </a:cubicBezTo>
                        <a:cubicBezTo>
                          <a:pt x="386045" y="1824543"/>
                          <a:pt x="-20588" y="1433599"/>
                          <a:pt x="0" y="900100"/>
                        </a:cubicBezTo>
                        <a:close/>
                      </a:path>
                      <a:path w="1872208" h="1800200" stroke="0" extrusionOk="0">
                        <a:moveTo>
                          <a:pt x="0" y="900100"/>
                        </a:moveTo>
                        <a:cubicBezTo>
                          <a:pt x="-91962" y="465109"/>
                          <a:pt x="430993" y="6371"/>
                          <a:pt x="936104" y="0"/>
                        </a:cubicBezTo>
                        <a:cubicBezTo>
                          <a:pt x="1465821" y="108335"/>
                          <a:pt x="1827188" y="426219"/>
                          <a:pt x="1872208" y="900100"/>
                        </a:cubicBezTo>
                        <a:cubicBezTo>
                          <a:pt x="1958075" y="1352802"/>
                          <a:pt x="1446434" y="1768026"/>
                          <a:pt x="936104" y="1800200"/>
                        </a:cubicBezTo>
                        <a:cubicBezTo>
                          <a:pt x="301573" y="1807337"/>
                          <a:pt x="-65534" y="1319895"/>
                          <a:pt x="0" y="9001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информации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A592E9F-6BB0-4800-AB5F-1CA540AC759E}"/>
              </a:ext>
            </a:extLst>
          </p:cNvPr>
          <p:cNvSpPr/>
          <p:nvPr/>
        </p:nvSpPr>
        <p:spPr>
          <a:xfrm>
            <a:off x="514973" y="2317688"/>
            <a:ext cx="2415511" cy="1010613"/>
          </a:xfrm>
          <a:prstGeom prst="rect">
            <a:avLst/>
          </a:prstGeom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58881134">
                  <a:custGeom>
                    <a:avLst/>
                    <a:gdLst>
                      <a:gd name="connsiteX0" fmla="*/ 0 w 1872208"/>
                      <a:gd name="connsiteY0" fmla="*/ 900100 h 1800200"/>
                      <a:gd name="connsiteX1" fmla="*/ 936104 w 1872208"/>
                      <a:gd name="connsiteY1" fmla="*/ 0 h 1800200"/>
                      <a:gd name="connsiteX2" fmla="*/ 1872208 w 1872208"/>
                      <a:gd name="connsiteY2" fmla="*/ 900100 h 1800200"/>
                      <a:gd name="connsiteX3" fmla="*/ 936104 w 1872208"/>
                      <a:gd name="connsiteY3" fmla="*/ 1800200 h 1800200"/>
                      <a:gd name="connsiteX4" fmla="*/ 0 w 1872208"/>
                      <a:gd name="connsiteY4" fmla="*/ 900100 h 1800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2208" h="1800200" fill="none" extrusionOk="0">
                        <a:moveTo>
                          <a:pt x="0" y="900100"/>
                        </a:moveTo>
                        <a:cubicBezTo>
                          <a:pt x="-3520" y="343884"/>
                          <a:pt x="507358" y="-41107"/>
                          <a:pt x="936104" y="0"/>
                        </a:cubicBezTo>
                        <a:cubicBezTo>
                          <a:pt x="1400239" y="-17194"/>
                          <a:pt x="1848216" y="397460"/>
                          <a:pt x="1872208" y="900100"/>
                        </a:cubicBezTo>
                        <a:cubicBezTo>
                          <a:pt x="1821640" y="1374952"/>
                          <a:pt x="1364429" y="1773466"/>
                          <a:pt x="936104" y="1800200"/>
                        </a:cubicBezTo>
                        <a:cubicBezTo>
                          <a:pt x="386045" y="1824543"/>
                          <a:pt x="-20588" y="1433599"/>
                          <a:pt x="0" y="900100"/>
                        </a:cubicBezTo>
                        <a:close/>
                      </a:path>
                      <a:path w="1872208" h="1800200" stroke="0" extrusionOk="0">
                        <a:moveTo>
                          <a:pt x="0" y="900100"/>
                        </a:moveTo>
                        <a:cubicBezTo>
                          <a:pt x="-91962" y="465109"/>
                          <a:pt x="430993" y="6371"/>
                          <a:pt x="936104" y="0"/>
                        </a:cubicBezTo>
                        <a:cubicBezTo>
                          <a:pt x="1465821" y="108335"/>
                          <a:pt x="1827188" y="426219"/>
                          <a:pt x="1872208" y="900100"/>
                        </a:cubicBezTo>
                        <a:cubicBezTo>
                          <a:pt x="1958075" y="1352802"/>
                          <a:pt x="1446434" y="1768026"/>
                          <a:pt x="936104" y="1800200"/>
                        </a:cubicBezTo>
                        <a:cubicBezTo>
                          <a:pt x="301573" y="1807337"/>
                          <a:pt x="-65534" y="1319895"/>
                          <a:pt x="0" y="9001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использовать полученные знания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E69E47-C446-48CA-BE69-1D1B319056C6}"/>
              </a:ext>
            </a:extLst>
          </p:cNvPr>
          <p:cNvSpPr txBox="1"/>
          <p:nvPr/>
        </p:nvSpPr>
        <p:spPr>
          <a:xfrm>
            <a:off x="6237569" y="2037031"/>
            <a:ext cx="518410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Важные критерии качественного обучения можно значительно повысить, используя технологию виртуальной реальности: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-наглядность превышает любые другие методы обучения, проникает глубже в сознание;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-можно показать любой объект в работе, что бывает недоступно в обычных условиях;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-обучающийся проходит опасные ситуации без риска для жизни и здоровья.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536A86-5771-439B-85E0-8F494A88ADA6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13" name="Левая фигурная скобка 12">
            <a:extLst>
              <a:ext uri="{FF2B5EF4-FFF2-40B4-BE49-F238E27FC236}">
                <a16:creationId xmlns:a16="http://schemas.microsoft.com/office/drawing/2014/main" id="{4FA45235-23E7-4D56-A81C-E07250CDA4E0}"/>
              </a:ext>
            </a:extLst>
          </p:cNvPr>
          <p:cNvSpPr/>
          <p:nvPr/>
        </p:nvSpPr>
        <p:spPr>
          <a:xfrm rot="10800000">
            <a:off x="3018139" y="2157414"/>
            <a:ext cx="481885" cy="3374168"/>
          </a:xfrm>
          <a:prstGeom prst="leftBrace">
            <a:avLst>
              <a:gd name="adj1" fmla="val 8333"/>
              <a:gd name="adj2" fmla="val 48315"/>
            </a:avLst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BB2068-2BFD-4D24-87E5-4DE152FBEE6F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71DCA9-98F9-47D0-9528-04E3F5B8EE13}"/>
              </a:ext>
            </a:extLst>
          </p:cNvPr>
          <p:cNvSpPr txBox="1"/>
          <p:nvPr/>
        </p:nvSpPr>
        <p:spPr>
          <a:xfrm>
            <a:off x="3521714" y="220354"/>
            <a:ext cx="51485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виртуальной реальности </a:t>
            </a:r>
          </a:p>
        </p:txBody>
      </p:sp>
    </p:spTree>
    <p:extLst>
      <p:ext uri="{BB962C8B-B14F-4D97-AF65-F5344CB8AC3E}">
        <p14:creationId xmlns:p14="http://schemas.microsoft.com/office/powerpoint/2010/main" val="3252949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665B61-A7C9-475D-825C-5ABD0B5199F9}"/>
              </a:ext>
            </a:extLst>
          </p:cNvPr>
          <p:cNvSpPr txBox="1"/>
          <p:nvPr/>
        </p:nvSpPr>
        <p:spPr>
          <a:xfrm>
            <a:off x="358219" y="1421111"/>
            <a:ext cx="501048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тренажере представлены: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сценарии настройки и управления в диспетчерской;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нештатных ситуаций в диспетчерской.</a:t>
            </a:r>
          </a:p>
          <a:p>
            <a:pPr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Оператор контролирует параметры установки АВТ, снимает показания с виртуального объекта. 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07B199-43C9-4C47-871D-DE220E4DA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006" y="797601"/>
            <a:ext cx="3543777" cy="26307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AB2C86-9BA5-47CC-B29E-14257F1F5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006" y="3953465"/>
            <a:ext cx="3621384" cy="24047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0C4A00-676B-4F11-8400-2EC2722B29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21" r="15549"/>
          <a:stretch/>
        </p:blipFill>
        <p:spPr>
          <a:xfrm>
            <a:off x="8365401" y="2112977"/>
            <a:ext cx="3621385" cy="27769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45950E-BB05-4418-810E-146B26F74CA1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7A29A1-0D3A-4CBE-8463-3DB55F69B56C}"/>
              </a:ext>
            </a:extLst>
          </p:cNvPr>
          <p:cNvSpPr txBox="1"/>
          <p:nvPr/>
        </p:nvSpPr>
        <p:spPr>
          <a:xfrm>
            <a:off x="4157962" y="135936"/>
            <a:ext cx="38760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A9FFFB-5261-43FC-BC61-4FEC3B065EE3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95702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8B76CF-D456-4FD6-98CD-5FFA61787A8F}"/>
              </a:ext>
            </a:extLst>
          </p:cNvPr>
          <p:cNvSpPr txBox="1"/>
          <p:nvPr/>
        </p:nvSpPr>
        <p:spPr>
          <a:xfrm>
            <a:off x="586855" y="1777457"/>
            <a:ext cx="56027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Сценарий нештатной ситуации: оператор предотвращает пожар в шкафу распределенной системы управления (РСУ). 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течение всего сеанса обучения в тренажере-имитаторе выводится информация о необходимых действиях.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21C94F-B140-4385-A86A-3B1D8B8C74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67" t="156" r="-209" b="1834"/>
          <a:stretch/>
        </p:blipFill>
        <p:spPr>
          <a:xfrm>
            <a:off x="7092311" y="3996452"/>
            <a:ext cx="4512833" cy="23617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7F8C06-FE2D-4A8D-B2DE-0605C3ADC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2" y="1128516"/>
            <a:ext cx="4512833" cy="2634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68CDE9-D353-40F8-ADD3-6F8B8DE8F80B}"/>
              </a:ext>
            </a:extLst>
          </p:cNvPr>
          <p:cNvSpPr txBox="1"/>
          <p:nvPr/>
        </p:nvSpPr>
        <p:spPr>
          <a:xfrm>
            <a:off x="4157962" y="135936"/>
            <a:ext cx="38760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5EFC25-4812-4566-BA41-4019FC7152C4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52DD3E-DB12-49A1-BC44-79E5A796E7FC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53483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DB2498-8512-44C3-8133-8B333D7DB449}"/>
              </a:ext>
            </a:extLst>
          </p:cNvPr>
          <p:cNvSpPr txBox="1"/>
          <p:nvPr/>
        </p:nvSpPr>
        <p:spPr>
          <a:xfrm>
            <a:off x="4299850" y="264436"/>
            <a:ext cx="28083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UML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322F79-6C89-4722-8DCD-D7CCB39A8C4D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3386B9-49B5-452B-B016-05B6E151D419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4DA30D-CB32-4566-B7B2-98E2C8C1D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902" y="726101"/>
            <a:ext cx="8454195" cy="573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27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DB2498-8512-44C3-8133-8B333D7DB449}"/>
              </a:ext>
            </a:extLst>
          </p:cNvPr>
          <p:cNvSpPr txBox="1"/>
          <p:nvPr/>
        </p:nvSpPr>
        <p:spPr>
          <a:xfrm>
            <a:off x="3799024" y="262550"/>
            <a:ext cx="4776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Методология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IDEF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1 сценария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36590B-1EAF-4690-A6F9-FD620FF9EBA1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3BB16E-DF01-44ED-BFCA-5B32F0911CC9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0AFA73-2777-42DE-B3BF-A2538943E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669" y="696084"/>
            <a:ext cx="8896661" cy="56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51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045087-3D63-4366-B89A-54B899807E5F}"/>
              </a:ext>
            </a:extLst>
          </p:cNvPr>
          <p:cNvSpPr txBox="1"/>
          <p:nvPr/>
        </p:nvSpPr>
        <p:spPr>
          <a:xfrm>
            <a:off x="3799024" y="262550"/>
            <a:ext cx="4776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Методология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IDEF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2 сценария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B21BF4-F75A-45E1-9CAA-9FBDBF7C18F5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04CBEF-42A1-495E-A981-11F0BD6220A7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1D9B69-F71C-4565-B444-88E0052D8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080" y="684928"/>
            <a:ext cx="8951839" cy="571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51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853D83-ED1F-4168-B4D3-94106A20843A}"/>
              </a:ext>
            </a:extLst>
          </p:cNvPr>
          <p:cNvSpPr txBox="1"/>
          <p:nvPr/>
        </p:nvSpPr>
        <p:spPr>
          <a:xfrm>
            <a:off x="3782566" y="119581"/>
            <a:ext cx="46268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виртуальной реальности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Oculus Quest 2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DFEADB-14F5-483F-B278-7BEC07CF5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202" y="1602729"/>
            <a:ext cx="4394420" cy="38565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E99AF0-B3FF-47E8-98D4-3D53971DB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323681"/>
            <a:ext cx="4887007" cy="42106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4C8886-9E55-4534-8A75-D6740D550A39}"/>
              </a:ext>
            </a:extLst>
          </p:cNvPr>
          <p:cNvSpPr txBox="1"/>
          <p:nvPr/>
        </p:nvSpPr>
        <p:spPr>
          <a:xfrm>
            <a:off x="835171" y="5553479"/>
            <a:ext cx="46268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Шлем виртуальной реальности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Oculus Quest 2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FDAF6C-FFC8-47F1-BFB9-E6C714146151}"/>
              </a:ext>
            </a:extLst>
          </p:cNvPr>
          <p:cNvSpPr txBox="1"/>
          <p:nvPr/>
        </p:nvSpPr>
        <p:spPr>
          <a:xfrm>
            <a:off x="6771722" y="5553479"/>
            <a:ext cx="46268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Контроллеры шлема виртуальной реальности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Oculus Touch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ADECA5-C1AF-4912-9CBD-5A12555D70CD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8FBB3C-3074-4D37-AE24-03AA49361F4D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332246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8D8D43-37C8-4381-9F26-FC2D66A7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753" y="1254871"/>
            <a:ext cx="3672543" cy="22278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708CA2-0415-4792-B017-544569FFB921}"/>
              </a:ext>
            </a:extLst>
          </p:cNvPr>
          <p:cNvSpPr txBox="1"/>
          <p:nvPr/>
        </p:nvSpPr>
        <p:spPr>
          <a:xfrm>
            <a:off x="3782566" y="119581"/>
            <a:ext cx="46268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для разработки тренажера-имитатора АСУТП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E791BD-B14E-459A-A793-6F034CC1F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435" y="1261953"/>
            <a:ext cx="3759699" cy="22137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4E2603-4E7F-4D03-897D-BCB63B773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9727" y="3944404"/>
            <a:ext cx="3672543" cy="2052069"/>
          </a:xfrm>
          <a:prstGeom prst="rect">
            <a:avLst/>
          </a:prstGeom>
        </p:spPr>
      </p:pic>
      <p:pic>
        <p:nvPicPr>
          <p:cNvPr id="1032" name="Picture 8" descr="Microsoft Visual Studio — Википедия">
            <a:extLst>
              <a:ext uri="{FF2B5EF4-FFF2-40B4-BE49-F238E27FC236}">
                <a16:creationId xmlns:a16="http://schemas.microsoft.com/office/drawing/2014/main" id="{F9522E0B-4312-4EBB-A4F4-68F4EA5E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664" y="3970065"/>
            <a:ext cx="780774" cy="78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DC253029-8EEE-4A0A-93BB-AD85A1663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58" y="1308702"/>
            <a:ext cx="908835" cy="80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Игровой движок Unity 3D">
            <a:extLst>
              <a:ext uri="{FF2B5EF4-FFF2-40B4-BE49-F238E27FC236}">
                <a16:creationId xmlns:a16="http://schemas.microsoft.com/office/drawing/2014/main" id="{3A5608D7-E997-48A9-8297-889DE0B4F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328" y="1308702"/>
            <a:ext cx="830997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F03733-9E04-441E-B1A6-7E1ABD582160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281F1B-87A4-4D60-8043-A4D86AD23ABC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4D75AA-7630-418E-A88B-6B153C72C8DC}"/>
              </a:ext>
            </a:extLst>
          </p:cNvPr>
          <p:cNvSpPr txBox="1"/>
          <p:nvPr/>
        </p:nvSpPr>
        <p:spPr>
          <a:xfrm>
            <a:off x="5731238" y="2259204"/>
            <a:ext cx="20651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Unity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среда разработки компьютерных игр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9D2625-4AE5-4A56-AD16-B4A845F7072F}"/>
              </a:ext>
            </a:extLst>
          </p:cNvPr>
          <p:cNvSpPr txBox="1"/>
          <p:nvPr/>
        </p:nvSpPr>
        <p:spPr>
          <a:xfrm>
            <a:off x="0" y="2127137"/>
            <a:ext cx="19937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Blender3d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программный продукт для создания трехмерных объектов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E6747D-AEFF-47A7-ABE5-09F1291DD64B}"/>
              </a:ext>
            </a:extLst>
          </p:cNvPr>
          <p:cNvSpPr txBox="1"/>
          <p:nvPr/>
        </p:nvSpPr>
        <p:spPr>
          <a:xfrm>
            <a:off x="1993753" y="4864894"/>
            <a:ext cx="22659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Microsoft Visual Studio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среда программирования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61B05A-C250-4273-814A-10E951C73C8A}"/>
              </a:ext>
            </a:extLst>
          </p:cNvPr>
          <p:cNvSpPr txBox="1"/>
          <p:nvPr/>
        </p:nvSpPr>
        <p:spPr>
          <a:xfrm>
            <a:off x="8010240" y="5018782"/>
            <a:ext cx="27457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программирования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C#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BEE1B0-B977-44E0-B0C8-E7421F6DA6E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2" t="15423" r="22729" b="18691"/>
          <a:stretch/>
        </p:blipFill>
        <p:spPr>
          <a:xfrm>
            <a:off x="8852760" y="3938729"/>
            <a:ext cx="939152" cy="10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10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91C4A3-9A70-419A-A566-CD657EA0BECA}"/>
              </a:ext>
            </a:extLst>
          </p:cNvPr>
          <p:cNvSpPr txBox="1"/>
          <p:nvPr/>
        </p:nvSpPr>
        <p:spPr>
          <a:xfrm>
            <a:off x="3603142" y="237276"/>
            <a:ext cx="49857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захватываемого рынка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9D3DE2-E9DE-495A-B700-5E53720F60A8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E044EB0F-70B7-49EB-9DDC-2C520E0F1B1D}"/>
              </a:ext>
            </a:extLst>
          </p:cNvPr>
          <p:cNvGrpSpPr/>
          <p:nvPr/>
        </p:nvGrpSpPr>
        <p:grpSpPr>
          <a:xfrm>
            <a:off x="557151" y="1536317"/>
            <a:ext cx="11490037" cy="3984541"/>
            <a:chOff x="835749" y="1811631"/>
            <a:chExt cx="7685975" cy="2580669"/>
          </a:xfrm>
        </p:grpSpPr>
        <p:grpSp>
          <p:nvGrpSpPr>
            <p:cNvPr id="10" name="Group 32">
              <a:extLst>
                <a:ext uri="{FF2B5EF4-FFF2-40B4-BE49-F238E27FC236}">
                  <a16:creationId xmlns:a16="http://schemas.microsoft.com/office/drawing/2014/main" id="{69AA4F27-3C1C-4DCE-900F-CE26AA7AC759}"/>
                </a:ext>
              </a:extLst>
            </p:cNvPr>
            <p:cNvGrpSpPr/>
            <p:nvPr/>
          </p:nvGrpSpPr>
          <p:grpSpPr>
            <a:xfrm>
              <a:off x="835749" y="1811631"/>
              <a:ext cx="7685975" cy="2580480"/>
              <a:chOff x="812599" y="2008401"/>
              <a:chExt cx="7685975" cy="2580480"/>
            </a:xfrm>
          </p:grpSpPr>
          <p:sp>
            <p:nvSpPr>
              <p:cNvPr id="21" name="Google Shape;84;p17">
                <a:extLst>
                  <a:ext uri="{FF2B5EF4-FFF2-40B4-BE49-F238E27FC236}">
                    <a16:creationId xmlns:a16="http://schemas.microsoft.com/office/drawing/2014/main" id="{44BBC894-AD93-4AB2-B33D-0BD0CAA11D0D}"/>
                  </a:ext>
                </a:extLst>
              </p:cNvPr>
              <p:cNvSpPr/>
              <p:nvPr/>
            </p:nvSpPr>
            <p:spPr>
              <a:xfrm>
                <a:off x="812599" y="2008401"/>
                <a:ext cx="2580480" cy="2580480"/>
              </a:xfrm>
              <a:prstGeom prst="ellipse">
                <a:avLst/>
              </a:prstGeom>
              <a:solidFill>
                <a:srgbClr val="C9DAF8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2" name="Google Shape;87;p17">
                <a:extLst>
                  <a:ext uri="{FF2B5EF4-FFF2-40B4-BE49-F238E27FC236}">
                    <a16:creationId xmlns:a16="http://schemas.microsoft.com/office/drawing/2014/main" id="{D3DEE814-CA09-4785-880C-6222447615B2}"/>
                  </a:ext>
                </a:extLst>
              </p:cNvPr>
              <p:cNvSpPr txBox="1"/>
              <p:nvPr/>
            </p:nvSpPr>
            <p:spPr>
              <a:xfrm>
                <a:off x="3913426" y="2051247"/>
                <a:ext cx="4585148" cy="5568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TAM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Total </a:t>
                </a:r>
                <a:r>
                  <a:rPr lang="ru-RU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Available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Market (реально достижимый объем рынка) = 4,5 млрд долларов</a:t>
                </a:r>
                <a:endParaRPr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" name="Google Shape;92;p17">
                <a:extLst>
                  <a:ext uri="{FF2B5EF4-FFF2-40B4-BE49-F238E27FC236}">
                    <a16:creationId xmlns:a16="http://schemas.microsoft.com/office/drawing/2014/main" id="{5F6E65BA-3EF4-4E7F-B2F5-FE492740F0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1530" y="2308363"/>
                <a:ext cx="1439216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4" name="Rectangle 66">
                <a:extLst>
                  <a:ext uri="{FF2B5EF4-FFF2-40B4-BE49-F238E27FC236}">
                    <a16:creationId xmlns:a16="http://schemas.microsoft.com/office/drawing/2014/main" id="{A5C9C069-40FE-4317-846D-04B398708F96}"/>
                  </a:ext>
                </a:extLst>
              </p:cNvPr>
              <p:cNvSpPr/>
              <p:nvPr/>
            </p:nvSpPr>
            <p:spPr>
              <a:xfrm>
                <a:off x="5725257" y="2144389"/>
                <a:ext cx="130086" cy="2600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en-US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1" name="Group 67">
              <a:extLst>
                <a:ext uri="{FF2B5EF4-FFF2-40B4-BE49-F238E27FC236}">
                  <a16:creationId xmlns:a16="http://schemas.microsoft.com/office/drawing/2014/main" id="{F825C9AA-C44C-4C03-8D93-2DB21BB308E0}"/>
                </a:ext>
              </a:extLst>
            </p:cNvPr>
            <p:cNvGrpSpPr/>
            <p:nvPr/>
          </p:nvGrpSpPr>
          <p:grpSpPr>
            <a:xfrm>
              <a:off x="1123837" y="2387807"/>
              <a:ext cx="7097779" cy="2004493"/>
              <a:chOff x="1100687" y="2584577"/>
              <a:chExt cx="7097779" cy="2004493"/>
            </a:xfrm>
          </p:grpSpPr>
          <p:sp>
            <p:nvSpPr>
              <p:cNvPr id="17" name="Google Shape;85;p17">
                <a:extLst>
                  <a:ext uri="{FF2B5EF4-FFF2-40B4-BE49-F238E27FC236}">
                    <a16:creationId xmlns:a16="http://schemas.microsoft.com/office/drawing/2014/main" id="{AF97721A-02E9-454F-8099-82792A8BB088}"/>
                  </a:ext>
                </a:extLst>
              </p:cNvPr>
              <p:cNvSpPr/>
              <p:nvPr/>
            </p:nvSpPr>
            <p:spPr>
              <a:xfrm>
                <a:off x="1100687" y="2584577"/>
                <a:ext cx="2004493" cy="2004493"/>
              </a:xfrm>
              <a:prstGeom prst="ellipse">
                <a:avLst/>
              </a:prstGeom>
              <a:solidFill>
                <a:srgbClr val="A4C2F4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8" name="Google Shape;88;p17">
                <a:extLst>
                  <a:ext uri="{FF2B5EF4-FFF2-40B4-BE49-F238E27FC236}">
                    <a16:creationId xmlns:a16="http://schemas.microsoft.com/office/drawing/2014/main" id="{CA980010-5CE2-4893-B6E8-3D9B6BD2D7A9}"/>
                  </a:ext>
                </a:extLst>
              </p:cNvPr>
              <p:cNvSpPr txBox="1"/>
              <p:nvPr/>
            </p:nvSpPr>
            <p:spPr>
              <a:xfrm>
                <a:off x="3903667" y="2763629"/>
                <a:ext cx="4294799" cy="6650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Serviceable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Available Market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(доступный объем рынка) = 675 млн долларов</a:t>
                </a:r>
                <a:endParaRPr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Google Shape;91;p17">
                <a:extLst>
                  <a:ext uri="{FF2B5EF4-FFF2-40B4-BE49-F238E27FC236}">
                    <a16:creationId xmlns:a16="http://schemas.microsoft.com/office/drawing/2014/main" id="{EA482E72-160B-4993-998C-72B28EBFA6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1530" y="3023710"/>
                <a:ext cx="1439216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0" name="Rectangle 72">
                <a:extLst>
                  <a:ext uri="{FF2B5EF4-FFF2-40B4-BE49-F238E27FC236}">
                    <a16:creationId xmlns:a16="http://schemas.microsoft.com/office/drawing/2014/main" id="{1625BEDB-0D02-4024-8F41-09CAAE6A0ED6}"/>
                  </a:ext>
                </a:extLst>
              </p:cNvPr>
              <p:cNvSpPr/>
              <p:nvPr/>
            </p:nvSpPr>
            <p:spPr>
              <a:xfrm>
                <a:off x="5725257" y="2763629"/>
                <a:ext cx="175193" cy="2600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 </a:t>
                </a:r>
              </a:p>
            </p:txBody>
          </p:sp>
        </p:grpSp>
        <p:grpSp>
          <p:nvGrpSpPr>
            <p:cNvPr id="12" name="Group 73">
              <a:extLst>
                <a:ext uri="{FF2B5EF4-FFF2-40B4-BE49-F238E27FC236}">
                  <a16:creationId xmlns:a16="http://schemas.microsoft.com/office/drawing/2014/main" id="{F649C498-B8D2-41B0-84F2-EE094A67DF3D}"/>
                </a:ext>
              </a:extLst>
            </p:cNvPr>
            <p:cNvGrpSpPr/>
            <p:nvPr/>
          </p:nvGrpSpPr>
          <p:grpSpPr>
            <a:xfrm>
              <a:off x="1429591" y="2999315"/>
              <a:ext cx="6801784" cy="1392881"/>
              <a:chOff x="1406441" y="3196085"/>
              <a:chExt cx="6801784" cy="1392881"/>
            </a:xfrm>
          </p:grpSpPr>
          <p:sp>
            <p:nvSpPr>
              <p:cNvPr id="13" name="Google Shape;86;p17">
                <a:extLst>
                  <a:ext uri="{FF2B5EF4-FFF2-40B4-BE49-F238E27FC236}">
                    <a16:creationId xmlns:a16="http://schemas.microsoft.com/office/drawing/2014/main" id="{E48E9107-18E2-44F7-80C6-A92077B266D5}"/>
                  </a:ext>
                </a:extLst>
              </p:cNvPr>
              <p:cNvSpPr/>
              <p:nvPr/>
            </p:nvSpPr>
            <p:spPr>
              <a:xfrm>
                <a:off x="1406441" y="3196085"/>
                <a:ext cx="1392881" cy="1392881"/>
              </a:xfrm>
              <a:prstGeom prst="ellipse">
                <a:avLst/>
              </a:prstGeom>
              <a:solidFill>
                <a:srgbClr val="6D9EEB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" name="Google Shape;89;p17">
                <a:extLst>
                  <a:ext uri="{FF2B5EF4-FFF2-40B4-BE49-F238E27FC236}">
                    <a16:creationId xmlns:a16="http://schemas.microsoft.com/office/drawing/2014/main" id="{82D7147B-6A76-49E0-9068-47C4E4D5FDAB}"/>
                  </a:ext>
                </a:extLst>
              </p:cNvPr>
              <p:cNvSpPr txBox="1"/>
              <p:nvPr/>
            </p:nvSpPr>
            <p:spPr>
              <a:xfrm>
                <a:off x="3913426" y="3499880"/>
                <a:ext cx="4294799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SOM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Serviceable Obtainable Market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реально достижимый объем рынка) = 67,5 млн долларов</a:t>
                </a:r>
                <a:endParaRPr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" name="Google Shape;90;p17">
                <a:extLst>
                  <a:ext uri="{FF2B5EF4-FFF2-40B4-BE49-F238E27FC236}">
                    <a16:creationId xmlns:a16="http://schemas.microsoft.com/office/drawing/2014/main" id="{5B7624E3-F251-4805-8BF4-FA4869BB76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3974" y="3789399"/>
                <a:ext cx="147677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6" name="Rectangle 78">
                <a:extLst>
                  <a:ext uri="{FF2B5EF4-FFF2-40B4-BE49-F238E27FC236}">
                    <a16:creationId xmlns:a16="http://schemas.microsoft.com/office/drawing/2014/main" id="{650986CC-13FC-4B23-90C3-0EE356A4938A}"/>
                  </a:ext>
                </a:extLst>
              </p:cNvPr>
              <p:cNvSpPr/>
              <p:nvPr/>
            </p:nvSpPr>
            <p:spPr>
              <a:xfrm>
                <a:off x="5700671" y="3666057"/>
                <a:ext cx="130086" cy="2600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en-US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CF08A04-0D82-42B9-8098-FB87736692D2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814521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91C4A3-9A70-419A-A566-CD657EA0BECA}"/>
              </a:ext>
            </a:extLst>
          </p:cNvPr>
          <p:cNvSpPr txBox="1"/>
          <p:nvPr/>
        </p:nvSpPr>
        <p:spPr>
          <a:xfrm>
            <a:off x="4691843" y="309703"/>
            <a:ext cx="28083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C96573-A1F8-4D06-925E-EC31FB745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45" y="964171"/>
            <a:ext cx="11431509" cy="52227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2072BB-E02E-4F00-BC61-B9E793373904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6C65A8-7239-4A97-9444-391217AF2038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607497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5CDAA33-C712-4F78-8CED-ABD2DBBE80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27" b="14679"/>
          <a:stretch/>
        </p:blipFill>
        <p:spPr>
          <a:xfrm>
            <a:off x="6485451" y="866535"/>
            <a:ext cx="4454129" cy="25099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4075B2-EA83-4198-B04B-44E24B1FCDAC}"/>
              </a:ext>
            </a:extLst>
          </p:cNvPr>
          <p:cNvSpPr txBox="1"/>
          <p:nvPr/>
        </p:nvSpPr>
        <p:spPr>
          <a:xfrm>
            <a:off x="3471736" y="211559"/>
            <a:ext cx="54006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A36054-EAE1-48A8-8E83-822DB05D1A09}"/>
              </a:ext>
            </a:extLst>
          </p:cNvPr>
          <p:cNvSpPr txBox="1"/>
          <p:nvPr/>
        </p:nvSpPr>
        <p:spPr>
          <a:xfrm>
            <a:off x="7031524" y="6457890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855BF9-91C6-4811-B928-C168B11B5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874" y="3567341"/>
            <a:ext cx="4376577" cy="24517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A7771C-14BE-4C4B-A56E-FEF43B011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882" y="866535"/>
            <a:ext cx="4454129" cy="25074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9F4B09-81D7-4674-9464-0B55E6D331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891" b="24686"/>
          <a:stretch/>
        </p:blipFill>
        <p:spPr>
          <a:xfrm>
            <a:off x="6300587" y="3481554"/>
            <a:ext cx="2571750" cy="22090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23D5A2-D768-4C41-B494-8BFF240B326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59" t="19406" r="14250" b="17360"/>
          <a:stretch/>
        </p:blipFill>
        <p:spPr>
          <a:xfrm>
            <a:off x="9208794" y="3459869"/>
            <a:ext cx="2124635" cy="22090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E6FC9A-27D0-48BF-999E-5C3B5466B8D9}"/>
              </a:ext>
            </a:extLst>
          </p:cNvPr>
          <p:cNvSpPr txBox="1"/>
          <p:nvPr/>
        </p:nvSpPr>
        <p:spPr>
          <a:xfrm>
            <a:off x="911882" y="6019131"/>
            <a:ext cx="46268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Репортаж на телеканале БСТ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56072D-55CE-49CA-A3A8-C68D1591BEC3}"/>
              </a:ext>
            </a:extLst>
          </p:cNvPr>
          <p:cNvSpPr txBox="1"/>
          <p:nvPr/>
        </p:nvSpPr>
        <p:spPr>
          <a:xfrm>
            <a:off x="6558903" y="5804916"/>
            <a:ext cx="46268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фестиваль «От винта!»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Сочи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001919-C738-4051-A3F3-7093FF3C30D6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77734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3D9CCE-5F3A-4E9B-AAC4-8E55BE01B9A3}"/>
              </a:ext>
            </a:extLst>
          </p:cNvPr>
          <p:cNvSpPr txBox="1"/>
          <p:nvPr/>
        </p:nvSpPr>
        <p:spPr>
          <a:xfrm>
            <a:off x="4691843" y="402417"/>
            <a:ext cx="2808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41C0C-2E74-4F84-8E00-A63318069692}"/>
              </a:ext>
            </a:extLst>
          </p:cNvPr>
          <p:cNvSpPr txBox="1"/>
          <p:nvPr/>
        </p:nvSpPr>
        <p:spPr>
          <a:xfrm>
            <a:off x="573386" y="1314232"/>
            <a:ext cx="11045226" cy="44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 анализ существующих тренажеров-имитаторов в нефтеперерабатывающей промышленности;</a:t>
            </a:r>
          </a:p>
          <a:p>
            <a:pPr>
              <a:lnSpc>
                <a:spcPct val="12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спроектирована модели технологического процесса в методологии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IDEF;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разработан тренажер-имитатор виртуальной реальности технологического процесса АВТ;</a:t>
            </a:r>
          </a:p>
          <a:p>
            <a:pPr>
              <a:lnSpc>
                <a:spcPct val="12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 бизнес-план проекта на ближайшие 4 года.</a:t>
            </a:r>
          </a:p>
          <a:p>
            <a:pPr algn="just">
              <a:lnSpc>
                <a:spcPct val="12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Разработанная модель тренажера-имитатора виртуальной реальности может быть не только для нефтеперерабатывающей отрасли, но и для сотрудников в разных отраслях: пожарная безопасность, промышленная теплоэнергетика и др.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1FA3EC-31D5-446B-A9ED-1CC325B535E1}"/>
              </a:ext>
            </a:extLst>
          </p:cNvPr>
          <p:cNvSpPr txBox="1"/>
          <p:nvPr/>
        </p:nvSpPr>
        <p:spPr>
          <a:xfrm>
            <a:off x="6947047" y="6358234"/>
            <a:ext cx="5160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ВКР студента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БУС 19-01 А.Р. Гарипов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348351-C6CF-47DC-81D3-7E0D7D5AF07A}"/>
              </a:ext>
            </a:extLst>
          </p:cNvPr>
          <p:cNvSpPr txBox="1"/>
          <p:nvPr/>
        </p:nvSpPr>
        <p:spPr>
          <a:xfrm>
            <a:off x="11333429" y="0"/>
            <a:ext cx="858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607721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747</Words>
  <Application>Microsoft Office PowerPoint</Application>
  <PresentationFormat>Широкоэкранный</PresentationFormat>
  <Paragraphs>105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Segoe UI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azatgar006 azatgar006</dc:creator>
  <cp:lastModifiedBy>azatgar006 azatgar006</cp:lastModifiedBy>
  <cp:revision>42</cp:revision>
  <dcterms:created xsi:type="dcterms:W3CDTF">2023-06-06T07:18:32Z</dcterms:created>
  <dcterms:modified xsi:type="dcterms:W3CDTF">2023-06-19T08:07:38Z</dcterms:modified>
</cp:coreProperties>
</file>