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68" r:id="rId2"/>
    <p:sldId id="277" r:id="rId3"/>
    <p:sldId id="270" r:id="rId4"/>
    <p:sldId id="279" r:id="rId5"/>
    <p:sldId id="280" r:id="rId6"/>
    <p:sldId id="274" r:id="rId7"/>
    <p:sldId id="259" r:id="rId8"/>
    <p:sldId id="273" r:id="rId9"/>
    <p:sldId id="295" r:id="rId10"/>
    <p:sldId id="269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5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4680" autoAdjust="0"/>
  </p:normalViewPr>
  <p:slideViewPr>
    <p:cSldViewPr snapToGrid="0" showGuides="1">
      <p:cViewPr varScale="1">
        <p:scale>
          <a:sx n="108" d="100"/>
          <a:sy n="108" d="100"/>
        </p:scale>
        <p:origin x="792" y="114"/>
      </p:cViewPr>
      <p:guideLst>
        <p:guide pos="765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F70B1-3ECE-4938-AA5E-E3AF2260F3F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BF12B-7BAA-47C7-AF8D-7E2509A3C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1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1819275" y="1733550"/>
            <a:ext cx="8839200" cy="2305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aseline="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ru-RU" dirty="0"/>
              <a:t>Название </a:t>
            </a:r>
            <a:r>
              <a:rPr lang="ru-RU" dirty="0" err="1"/>
              <a:t>стартапа</a:t>
            </a:r>
            <a:endParaRPr lang="ru-R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2867A0"/>
                </a:solidFill>
              </a:rPr>
              <a:t>Технологическое направление: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4829174" y="4356100"/>
            <a:ext cx="5864226" cy="368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8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наименование</a:t>
            </a:r>
          </a:p>
        </p:txBody>
      </p:sp>
    </p:spTree>
    <p:extLst>
      <p:ext uri="{BB962C8B-B14F-4D97-AF65-F5344CB8AC3E}">
        <p14:creationId xmlns:p14="http://schemas.microsoft.com/office/powerpoint/2010/main" val="215027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5316" y="10432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Аннотация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86675" y="3181350"/>
            <a:ext cx="1985025" cy="2819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0" y="3181350"/>
            <a:ext cx="2749550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49625" y="3181350"/>
            <a:ext cx="33185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1" y="800100"/>
            <a:ext cx="4705350" cy="723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(1-2 предложения)</a:t>
            </a:r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7239001" y="800100"/>
            <a:ext cx="4362450" cy="723900"/>
          </a:xfrm>
        </p:spPr>
        <p:txBody>
          <a:bodyPr>
            <a:normAutofit/>
          </a:bodyPr>
          <a:lstStyle>
            <a:lvl1pPr marL="285750" indent="-285750">
              <a:lnSpc>
                <a:spcPct val="70000"/>
              </a:lnSpc>
              <a:buClr>
                <a:srgbClr val="2867A0"/>
              </a:buClr>
              <a:buFont typeface="Arial" panose="020B0604020202020204" pitchFamily="34" charset="0"/>
              <a:buChar char="•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 (5-7 задач)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2752075" y="3181350"/>
            <a:ext cx="19850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652489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Решение: как продукт решает проблему потребителя</a:t>
            </a:r>
          </a:p>
        </p:txBody>
      </p:sp>
      <p:grpSp>
        <p:nvGrpSpPr>
          <p:cNvPr id="17" name="Группа 16"/>
          <p:cNvGrpSpPr/>
          <p:nvPr userDrawn="1"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Преимущества, выгоды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gains)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Проблемы, боли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мешает потребителю выполнять свои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волнует потребителя до, во время и после выполнения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Потребности/задачи/работы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jobs)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потребности закрывает?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</p:spPr>
      </p:pic>
      <p:sp>
        <p:nvSpPr>
          <p:cNvPr id="40" name="Прямоугольник 39"/>
          <p:cNvSpPr/>
          <p:nvPr userDrawn="1"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6195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6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3053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2296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28790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Проблема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проблемной ситуации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4" y="3742870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Статистика, результаты опросов, ссылки на 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1427527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B2B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юр.лиц</a:t>
            </a:r>
            <a:r>
              <a:rPr lang="ru-RU" dirty="0"/>
              <a:t> /компаний указать: категория бизнеса (малый, средний, крупный), отрасль, география, специфика деятельности </a:t>
            </a:r>
            <a:r>
              <a:rPr lang="ru-RU" dirty="0" err="1"/>
              <a:t>итд</a:t>
            </a:r>
            <a:r>
              <a:rPr lang="ru-RU" dirty="0"/>
              <a:t>.. При наличии привести конкретные примеры таких компаний с указанием полного наименования юридического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787891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B2C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физ.лиц</a:t>
            </a:r>
            <a:r>
              <a:rPr lang="ru-RU" dirty="0"/>
              <a:t> указать: социально-демографические характеристики (пол, возраст, образование, уровень дохода </a:t>
            </a:r>
            <a:r>
              <a:rPr lang="ru-RU" dirty="0" err="1"/>
              <a:t>итд</a:t>
            </a:r>
            <a:r>
              <a:rPr lang="ru-RU" dirty="0"/>
              <a:t>.), вкусы, предпочтения, привычки, модели потребления </a:t>
            </a:r>
            <a:r>
              <a:rPr lang="ru-RU" dirty="0" err="1"/>
              <a:t>итд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4410" y="142426"/>
            <a:ext cx="28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Результат / продукт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5" y="3481614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Описание продукта – технические, функциональные, эксплуатационные и иные характеристики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5" y="1028700"/>
            <a:ext cx="4996996" cy="66947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Технология, сервис, устройство, свой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248196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Ценностное</a:t>
            </a:r>
            <a:r>
              <a:rPr lang="ru-RU" sz="2400" b="1" baseline="0" dirty="0">
                <a:solidFill>
                  <a:srgbClr val="2867A0"/>
                </a:solidFill>
              </a:rPr>
              <a:t> предложение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74173" y="740454"/>
            <a:ext cx="7812313" cy="1233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02789" y="3545114"/>
            <a:ext cx="4007953" cy="236220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4646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Бизнес-модель</a:t>
            </a:r>
          </a:p>
        </p:txBody>
      </p:sp>
      <p:sp>
        <p:nvSpPr>
          <p:cNvPr id="5" name="Google Shape;526;p43">
            <a:extLst>
              <a:ext uri="{FF2B5EF4-FFF2-40B4-BE49-F238E27FC236}">
                <a16:creationId xmlns:a16="http://schemas.microsoft.com/office/drawing/2014/main" id="{BF8B7A66-5663-FB08-2AD6-0085C6794F2A}"/>
              </a:ext>
            </a:extLst>
          </p:cNvPr>
          <p:cNvSpPr txBox="1"/>
          <p:nvPr userDrawn="1"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527;p43">
            <a:extLst>
              <a:ext uri="{FF2B5EF4-FFF2-40B4-BE49-F238E27FC236}">
                <a16:creationId xmlns:a16="http://schemas.microsoft.com/office/drawing/2014/main" id="{F8B339A6-31D8-60BF-A026-59D4910E122E}"/>
              </a:ext>
            </a:extLst>
          </p:cNvPr>
          <p:cNvSpPr txBox="1"/>
          <p:nvPr userDrawn="1"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Google Shape;528;p43">
            <a:extLst>
              <a:ext uri="{FF2B5EF4-FFF2-40B4-BE49-F238E27FC236}">
                <a16:creationId xmlns:a16="http://schemas.microsoft.com/office/drawing/2014/main" id="{F785EAA9-2531-EAF0-68A8-89D15B70C1FE}"/>
              </a:ext>
            </a:extLst>
          </p:cNvPr>
          <p:cNvSpPr txBox="1"/>
          <p:nvPr userDrawn="1"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529;p43">
            <a:extLst>
              <a:ext uri="{FF2B5EF4-FFF2-40B4-BE49-F238E27FC236}">
                <a16:creationId xmlns:a16="http://schemas.microsoft.com/office/drawing/2014/main" id="{87F3961D-6689-BF38-238D-FEA48614AF58}"/>
              </a:ext>
            </a:extLst>
          </p:cNvPr>
          <p:cNvSpPr txBox="1"/>
          <p:nvPr userDrawn="1"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Google Shape;530;p43">
            <a:extLst>
              <a:ext uri="{FF2B5EF4-FFF2-40B4-BE49-F238E27FC236}">
                <a16:creationId xmlns:a16="http://schemas.microsoft.com/office/drawing/2014/main" id="{7EA61AB4-6721-CA02-3313-616534F2C4E4}"/>
              </a:ext>
            </a:extLst>
          </p:cNvPr>
          <p:cNvSpPr txBox="1"/>
          <p:nvPr userDrawn="1"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531;p43">
            <a:extLst>
              <a:ext uri="{FF2B5EF4-FFF2-40B4-BE49-F238E27FC236}">
                <a16:creationId xmlns:a16="http://schemas.microsoft.com/office/drawing/2014/main" id="{74A6E597-B0CE-A9F4-6B64-A3AD8BB95AF7}"/>
              </a:ext>
            </a:extLst>
          </p:cNvPr>
          <p:cNvSpPr txBox="1"/>
          <p:nvPr userDrawn="1"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532;p43">
            <a:extLst>
              <a:ext uri="{FF2B5EF4-FFF2-40B4-BE49-F238E27FC236}">
                <a16:creationId xmlns:a16="http://schemas.microsoft.com/office/drawing/2014/main" id="{516158E5-FD7E-3C0A-41F2-4BCD6BFCA71C}"/>
              </a:ext>
            </a:extLst>
          </p:cNvPr>
          <p:cNvSpPr txBox="1"/>
          <p:nvPr userDrawn="1"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 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Google Shape;533;p43">
            <a:extLst>
              <a:ext uri="{FF2B5EF4-FFF2-40B4-BE49-F238E27FC236}">
                <a16:creationId xmlns:a16="http://schemas.microsoft.com/office/drawing/2014/main" id="{60B2C170-FA35-BFC9-ECD7-FF744DD8D75B}"/>
              </a:ext>
            </a:extLst>
          </p:cNvPr>
          <p:cNvSpPr txBox="1"/>
          <p:nvPr userDrawn="1"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534;p43">
            <a:extLst>
              <a:ext uri="{FF2B5EF4-FFF2-40B4-BE49-F238E27FC236}">
                <a16:creationId xmlns:a16="http://schemas.microsoft.com/office/drawing/2014/main" id="{91777D51-2994-B0E0-67D7-D50EA322786C}"/>
              </a:ext>
            </a:extLst>
          </p:cNvPr>
          <p:cNvSpPr txBox="1"/>
          <p:nvPr userDrawn="1"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535;p43">
            <a:extLst>
              <a:ext uri="{FF2B5EF4-FFF2-40B4-BE49-F238E27FC236}">
                <a16:creationId xmlns:a16="http://schemas.microsoft.com/office/drawing/2014/main" id="{57F846ED-75F4-B41F-642B-8517EB818FEE}"/>
              </a:ext>
            </a:extLst>
          </p:cNvPr>
          <p:cNvSpPr/>
          <p:nvPr userDrawn="1"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Google Shape;536;p43">
            <a:extLst>
              <a:ext uri="{FF2B5EF4-FFF2-40B4-BE49-F238E27FC236}">
                <a16:creationId xmlns:a16="http://schemas.microsoft.com/office/drawing/2014/main" id="{4F8A154F-300F-1087-42E0-C06690A4F2A2}"/>
              </a:ext>
            </a:extLst>
          </p:cNvPr>
          <p:cNvSpPr/>
          <p:nvPr userDrawn="1"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Google Shape;537;p43">
            <a:extLst>
              <a:ext uri="{FF2B5EF4-FFF2-40B4-BE49-F238E27FC236}">
                <a16:creationId xmlns:a16="http://schemas.microsoft.com/office/drawing/2014/main" id="{C720B44E-B5EE-52AE-F1D3-31211EB8E5E9}"/>
              </a:ext>
            </a:extLst>
          </p:cNvPr>
          <p:cNvSpPr/>
          <p:nvPr userDrawn="1"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Google Shape;538;p43">
            <a:extLst>
              <a:ext uri="{FF2B5EF4-FFF2-40B4-BE49-F238E27FC236}">
                <a16:creationId xmlns:a16="http://schemas.microsoft.com/office/drawing/2014/main" id="{43178A68-8C80-B5EC-9EA8-A9E67FFE514E}"/>
              </a:ext>
            </a:extLst>
          </p:cNvPr>
          <p:cNvSpPr/>
          <p:nvPr userDrawn="1"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20" name="Google Shape;539;p43">
            <a:extLst>
              <a:ext uri="{FF2B5EF4-FFF2-40B4-BE49-F238E27FC236}">
                <a16:creationId xmlns:a16="http://schemas.microsoft.com/office/drawing/2014/main" id="{E51B4A1B-5FB6-F7D0-CE38-4B37A2AB51E6}"/>
              </a:ext>
            </a:extLst>
          </p:cNvPr>
          <p:cNvGrpSpPr/>
          <p:nvPr userDrawn="1"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1" name="Google Shape;540;p43">
              <a:extLst>
                <a:ext uri="{FF2B5EF4-FFF2-40B4-BE49-F238E27FC236}">
                  <a16:creationId xmlns:a16="http://schemas.microsoft.com/office/drawing/2014/main" id="{A919B29D-BA12-6D0C-4BC9-F82E9210DD87}"/>
                </a:ext>
              </a:extLst>
            </p:cNvPr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Google Shape;541;p43">
              <a:extLst>
                <a:ext uri="{FF2B5EF4-FFF2-40B4-BE49-F238E27FC236}">
                  <a16:creationId xmlns:a16="http://schemas.microsoft.com/office/drawing/2014/main" id="{FDF7956E-CC78-0626-4682-B391A7F608DF}"/>
                </a:ext>
              </a:extLst>
            </p:cNvPr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23" name="Google Shape;542;p43">
            <a:extLst>
              <a:ext uri="{FF2B5EF4-FFF2-40B4-BE49-F238E27FC236}">
                <a16:creationId xmlns:a16="http://schemas.microsoft.com/office/drawing/2014/main" id="{99983DDE-1C49-6282-D4C4-A09013D39479}"/>
              </a:ext>
            </a:extLst>
          </p:cNvPr>
          <p:cNvGrpSpPr/>
          <p:nvPr userDrawn="1"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4" name="Google Shape;543;p43">
              <a:extLst>
                <a:ext uri="{FF2B5EF4-FFF2-40B4-BE49-F238E27FC236}">
                  <a16:creationId xmlns:a16="http://schemas.microsoft.com/office/drawing/2014/main" id="{13D3020D-3311-976D-C4F4-0531483A42BF}"/>
                </a:ext>
              </a:extLst>
            </p:cNvPr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Google Shape;544;p43">
              <a:extLst>
                <a:ext uri="{FF2B5EF4-FFF2-40B4-BE49-F238E27FC236}">
                  <a16:creationId xmlns:a16="http://schemas.microsoft.com/office/drawing/2014/main" id="{B3497A46-C83E-CF92-658B-9D3A1FDB55F7}"/>
                </a:ext>
              </a:extLst>
            </p:cNvPr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Google Shape;545;p43">
              <a:extLst>
                <a:ext uri="{FF2B5EF4-FFF2-40B4-BE49-F238E27FC236}">
                  <a16:creationId xmlns:a16="http://schemas.microsoft.com/office/drawing/2014/main" id="{3F8A6066-4A19-5E11-45FE-0878C9FAB247}"/>
                </a:ext>
              </a:extLst>
            </p:cNvPr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Google Shape;546;p43">
              <a:extLst>
                <a:ext uri="{FF2B5EF4-FFF2-40B4-BE49-F238E27FC236}">
                  <a16:creationId xmlns:a16="http://schemas.microsoft.com/office/drawing/2014/main" id="{72FBD693-E722-3B29-1B73-D6258B899ED5}"/>
                </a:ext>
              </a:extLst>
            </p:cNvPr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Google Shape;547;p43">
              <a:extLst>
                <a:ext uri="{FF2B5EF4-FFF2-40B4-BE49-F238E27FC236}">
                  <a16:creationId xmlns:a16="http://schemas.microsoft.com/office/drawing/2014/main" id="{109A1987-952B-FC2A-48F5-C468DBBC4536}"/>
                </a:ext>
              </a:extLst>
            </p:cNvPr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Google Shape;548;p43">
              <a:extLst>
                <a:ext uri="{FF2B5EF4-FFF2-40B4-BE49-F238E27FC236}">
                  <a16:creationId xmlns:a16="http://schemas.microsoft.com/office/drawing/2014/main" id="{0FFBC526-B6D5-D4FD-C53B-2E2A853106CC}"/>
                </a:ext>
              </a:extLst>
            </p:cNvPr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Google Shape;549;p43">
              <a:extLst>
                <a:ext uri="{FF2B5EF4-FFF2-40B4-BE49-F238E27FC236}">
                  <a16:creationId xmlns:a16="http://schemas.microsoft.com/office/drawing/2014/main" id="{40B6A416-7C10-34AC-D1F2-AC43B6980A7D}"/>
                </a:ext>
              </a:extLst>
            </p:cNvPr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31" name="Google Shape;550;p43">
            <a:extLst>
              <a:ext uri="{FF2B5EF4-FFF2-40B4-BE49-F238E27FC236}">
                <a16:creationId xmlns:a16="http://schemas.microsoft.com/office/drawing/2014/main" id="{43A3729C-1C9F-4CD2-8BF8-5419DAF5E859}"/>
              </a:ext>
            </a:extLst>
          </p:cNvPr>
          <p:cNvGrpSpPr/>
          <p:nvPr userDrawn="1"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32" name="Google Shape;551;p43">
              <a:extLst>
                <a:ext uri="{FF2B5EF4-FFF2-40B4-BE49-F238E27FC236}">
                  <a16:creationId xmlns:a16="http://schemas.microsoft.com/office/drawing/2014/main" id="{6D05467E-716B-64E6-0A51-EEF811ECB716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Google Shape;552;p43">
              <a:extLst>
                <a:ext uri="{FF2B5EF4-FFF2-40B4-BE49-F238E27FC236}">
                  <a16:creationId xmlns:a16="http://schemas.microsoft.com/office/drawing/2014/main" id="{845CDFA5-ADE1-1EBF-EAC0-6E2031F70342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Google Shape;553;p43">
              <a:extLst>
                <a:ext uri="{FF2B5EF4-FFF2-40B4-BE49-F238E27FC236}">
                  <a16:creationId xmlns:a16="http://schemas.microsoft.com/office/drawing/2014/main" id="{E3082F2A-8EE5-301F-3949-2BFF4550067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Google Shape;554;p43">
              <a:extLst>
                <a:ext uri="{FF2B5EF4-FFF2-40B4-BE49-F238E27FC236}">
                  <a16:creationId xmlns:a16="http://schemas.microsoft.com/office/drawing/2014/main" id="{A8E038D9-B049-5D26-E2A1-78C5D6B9A66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Google Shape;555;p43">
              <a:extLst>
                <a:ext uri="{FF2B5EF4-FFF2-40B4-BE49-F238E27FC236}">
                  <a16:creationId xmlns:a16="http://schemas.microsoft.com/office/drawing/2014/main" id="{3F9DE3DD-B452-4EF8-7B8C-13032BF5D495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Google Shape;556;p43">
              <a:extLst>
                <a:ext uri="{FF2B5EF4-FFF2-40B4-BE49-F238E27FC236}">
                  <a16:creationId xmlns:a16="http://schemas.microsoft.com/office/drawing/2014/main" id="{E2FDB3C9-2DF9-4822-B443-193244422A8A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Google Shape;557;p43">
              <a:extLst>
                <a:ext uri="{FF2B5EF4-FFF2-40B4-BE49-F238E27FC236}">
                  <a16:creationId xmlns:a16="http://schemas.microsoft.com/office/drawing/2014/main" id="{FAF13B28-A97B-DD6A-FF26-E03BB2618C4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Google Shape;558;p43">
              <a:extLst>
                <a:ext uri="{FF2B5EF4-FFF2-40B4-BE49-F238E27FC236}">
                  <a16:creationId xmlns:a16="http://schemas.microsoft.com/office/drawing/2014/main" id="{FF65F6D0-A3CB-199C-F2F8-DFE858AD2E3B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Google Shape;559;p43">
              <a:extLst>
                <a:ext uri="{FF2B5EF4-FFF2-40B4-BE49-F238E27FC236}">
                  <a16:creationId xmlns:a16="http://schemas.microsoft.com/office/drawing/2014/main" id="{91BEF464-C04E-76C4-2A3C-392FFBC3FAA1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Google Shape;560;p43">
              <a:extLst>
                <a:ext uri="{FF2B5EF4-FFF2-40B4-BE49-F238E27FC236}">
                  <a16:creationId xmlns:a16="http://schemas.microsoft.com/office/drawing/2014/main" id="{0C655085-ECDF-35BF-9F2C-23E6BDEE6597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Google Shape;561;p43">
              <a:extLst>
                <a:ext uri="{FF2B5EF4-FFF2-40B4-BE49-F238E27FC236}">
                  <a16:creationId xmlns:a16="http://schemas.microsoft.com/office/drawing/2014/main" id="{83D03064-9000-7818-9888-912F75794F5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43" name="Google Shape;562;p43">
            <a:extLst>
              <a:ext uri="{FF2B5EF4-FFF2-40B4-BE49-F238E27FC236}">
                <a16:creationId xmlns:a16="http://schemas.microsoft.com/office/drawing/2014/main" id="{8C974379-768E-BEDB-8505-21D6E4D0DB7F}"/>
              </a:ext>
            </a:extLst>
          </p:cNvPr>
          <p:cNvGrpSpPr/>
          <p:nvPr userDrawn="1"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44" name="Google Shape;563;p43">
              <a:extLst>
                <a:ext uri="{FF2B5EF4-FFF2-40B4-BE49-F238E27FC236}">
                  <a16:creationId xmlns:a16="http://schemas.microsoft.com/office/drawing/2014/main" id="{A17C81AE-A760-FD64-1D22-5ABD95057CA9}"/>
                </a:ext>
              </a:extLst>
            </p:cNvPr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Google Shape;564;p43">
              <a:extLst>
                <a:ext uri="{FF2B5EF4-FFF2-40B4-BE49-F238E27FC236}">
                  <a16:creationId xmlns:a16="http://schemas.microsoft.com/office/drawing/2014/main" id="{1C2787CD-124B-4143-DA6D-3E2847244E8D}"/>
                </a:ext>
              </a:extLst>
            </p:cNvPr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Google Shape;565;p43">
              <a:extLst>
                <a:ext uri="{FF2B5EF4-FFF2-40B4-BE49-F238E27FC236}">
                  <a16:creationId xmlns:a16="http://schemas.microsoft.com/office/drawing/2014/main" id="{0EC9BE64-3A24-2872-5EFF-A771FF34803C}"/>
                </a:ext>
              </a:extLst>
            </p:cNvPr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Google Shape;566;p43">
              <a:extLst>
                <a:ext uri="{FF2B5EF4-FFF2-40B4-BE49-F238E27FC236}">
                  <a16:creationId xmlns:a16="http://schemas.microsoft.com/office/drawing/2014/main" id="{0C39EEBC-B1A4-DA2A-B51E-BAA02B53387A}"/>
                </a:ext>
              </a:extLst>
            </p:cNvPr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Google Shape;567;p43">
              <a:extLst>
                <a:ext uri="{FF2B5EF4-FFF2-40B4-BE49-F238E27FC236}">
                  <a16:creationId xmlns:a16="http://schemas.microsoft.com/office/drawing/2014/main" id="{94E05834-673D-8A06-A8A6-90E3541D14F4}"/>
                </a:ext>
              </a:extLst>
            </p:cNvPr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49" name="Google Shape;568;p43">
            <a:extLst>
              <a:ext uri="{FF2B5EF4-FFF2-40B4-BE49-F238E27FC236}">
                <a16:creationId xmlns:a16="http://schemas.microsoft.com/office/drawing/2014/main" id="{644FBAA9-2B0B-7D04-9744-8E34EB1A83AE}"/>
              </a:ext>
            </a:extLst>
          </p:cNvPr>
          <p:cNvSpPr/>
          <p:nvPr userDrawn="1"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76249948-23D1-936D-0BE4-3CA48626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2544670" y="787012"/>
            <a:ext cx="1777856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виды деятельности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9D4D51F8-ADC7-BEB2-C008-8C7C894F2B98}"/>
              </a:ext>
            </a:extLst>
          </p:cNvPr>
          <p:cNvSpPr txBox="1">
            <a:spLocks/>
          </p:cNvSpPr>
          <p:nvPr userDrawn="1"/>
        </p:nvSpPr>
        <p:spPr>
          <a:xfrm>
            <a:off x="4816641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Ценностное предложение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159B9228-F4F8-484D-E563-1F8351D4D9D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68DCBEE0-1D27-B0C3-B027-663871E965FA}"/>
              </a:ext>
            </a:extLst>
          </p:cNvPr>
          <p:cNvSpPr txBox="1">
            <a:spLocks/>
          </p:cNvSpPr>
          <p:nvPr userDrawn="1"/>
        </p:nvSpPr>
        <p:spPr>
          <a:xfrm>
            <a:off x="709053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Взаимоотношения с клиентом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EA1E0FC6-EE65-32E0-56C1-F41ADC2EA3AF}"/>
              </a:ext>
            </a:extLst>
          </p:cNvPr>
          <p:cNvSpPr txBox="1">
            <a:spLocks/>
          </p:cNvSpPr>
          <p:nvPr userDrawn="1"/>
        </p:nvSpPr>
        <p:spPr>
          <a:xfrm>
            <a:off x="937184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Потребительские сегменты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C0EED07D-C54D-FF28-1D78-FE45CE87A4E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1831C6AE-DADE-A4AD-E923-5AAFD14B61B5}"/>
              </a:ext>
            </a:extLst>
          </p:cNvPr>
          <p:cNvSpPr txBox="1">
            <a:spLocks/>
          </p:cNvSpPr>
          <p:nvPr userDrawn="1"/>
        </p:nvSpPr>
        <p:spPr>
          <a:xfrm>
            <a:off x="7090532" y="2885486"/>
            <a:ext cx="1806565" cy="2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Каналы сбыта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9C78F5F0-2800-C973-F285-31DA41FAB94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DAE86C55-C4E0-0530-D442-CC1617DB96E2}"/>
              </a:ext>
            </a:extLst>
          </p:cNvPr>
          <p:cNvSpPr txBox="1">
            <a:spLocks/>
          </p:cNvSpPr>
          <p:nvPr userDrawn="1"/>
        </p:nvSpPr>
        <p:spPr>
          <a:xfrm>
            <a:off x="288265" y="5068819"/>
            <a:ext cx="4763700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Структура издержек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DC9925C3-5767-5386-4AB6-76DC1903717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4E15BFD6-F51F-9A90-D15F-494EF71C4C50}"/>
              </a:ext>
            </a:extLst>
          </p:cNvPr>
          <p:cNvSpPr txBox="1">
            <a:spLocks/>
          </p:cNvSpPr>
          <p:nvPr userDrawn="1"/>
        </p:nvSpPr>
        <p:spPr>
          <a:xfrm>
            <a:off x="5992464" y="5068819"/>
            <a:ext cx="5006266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Потоки доходов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2C7DAA4C-3857-7BCC-B467-F26BAC523EFC}"/>
              </a:ext>
            </a:extLst>
          </p:cNvPr>
          <p:cNvSpPr txBox="1">
            <a:spLocks/>
          </p:cNvSpPr>
          <p:nvPr userDrawn="1"/>
        </p:nvSpPr>
        <p:spPr>
          <a:xfrm>
            <a:off x="2544670" y="2910468"/>
            <a:ext cx="1777856" cy="232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ресурсы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FDD7F521-55C0-78BD-7DC9-6078F3E004E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5" name="Текст 256">
            <a:extLst>
              <a:ext uri="{FF2B5EF4-FFF2-40B4-BE49-F238E27FC236}">
                <a16:creationId xmlns:a16="http://schemas.microsoft.com/office/drawing/2014/main" id="{DEE1F5CA-DB39-A830-3018-CCC982A5A9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63048D07-DB93-E1EF-DEF7-16451197C0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9679F"/>
              </a:buClr>
              <a:buFontTx/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7" name="Текст 262">
            <a:extLst>
              <a:ext uri="{FF2B5EF4-FFF2-40B4-BE49-F238E27FC236}">
                <a16:creationId xmlns:a16="http://schemas.microsoft.com/office/drawing/2014/main" id="{EB987EDB-AAA1-C171-F93E-12A9943D89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335688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5000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Что</a:t>
            </a:r>
            <a:r>
              <a:rPr lang="ru-RU" sz="2400" b="1" baseline="0" dirty="0">
                <a:solidFill>
                  <a:srgbClr val="2867A0"/>
                </a:solidFill>
              </a:rPr>
              <a:t> есть сейчас?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9159876" cy="13371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Задел команды (патенты, публикации, подтвержденные результаты экспериментов, опросов </a:t>
            </a:r>
            <a:r>
              <a:rPr lang="ru-RU" dirty="0" err="1"/>
              <a:t>итд</a:t>
            </a:r>
            <a:r>
              <a:rPr lang="ru-RU" dirty="0"/>
              <a:t>.)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55575" y="3016250"/>
            <a:ext cx="4073525" cy="26670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Указывается стадия готовности продукта на момент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615827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Команда</a:t>
            </a: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7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7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42"/>
          </p:nvPr>
        </p:nvSpPr>
        <p:spPr>
          <a:xfrm>
            <a:off x="228603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1" name="Текст 6"/>
          <p:cNvSpPr>
            <a:spLocks noGrp="1"/>
          </p:cNvSpPr>
          <p:nvPr>
            <p:ph type="body" sz="quarter" idx="43" hasCustomPrompt="1"/>
          </p:nvPr>
        </p:nvSpPr>
        <p:spPr>
          <a:xfrm>
            <a:off x="4509863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2" name="Текст 6"/>
          <p:cNvSpPr>
            <a:spLocks noGrp="1"/>
          </p:cNvSpPr>
          <p:nvPr>
            <p:ph type="body" sz="quarter" idx="44" hasCustomPrompt="1"/>
          </p:nvPr>
        </p:nvSpPr>
        <p:spPr>
          <a:xfrm>
            <a:off x="4509863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45"/>
          </p:nvPr>
        </p:nvSpPr>
        <p:spPr>
          <a:xfrm>
            <a:off x="4582889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8" name="Текст 6"/>
          <p:cNvSpPr>
            <a:spLocks noGrp="1"/>
          </p:cNvSpPr>
          <p:nvPr>
            <p:ph type="body" sz="quarter" idx="46" hasCustomPrompt="1"/>
          </p:nvPr>
        </p:nvSpPr>
        <p:spPr>
          <a:xfrm>
            <a:off x="8457749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9" name="Текст 6"/>
          <p:cNvSpPr>
            <a:spLocks noGrp="1"/>
          </p:cNvSpPr>
          <p:nvPr>
            <p:ph type="body" sz="quarter" idx="47" hasCustomPrompt="1"/>
          </p:nvPr>
        </p:nvSpPr>
        <p:spPr>
          <a:xfrm>
            <a:off x="8457749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48"/>
          </p:nvPr>
        </p:nvSpPr>
        <p:spPr>
          <a:xfrm>
            <a:off x="8530775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2" name="Текст 6"/>
          <p:cNvSpPr>
            <a:spLocks noGrp="1"/>
          </p:cNvSpPr>
          <p:nvPr>
            <p:ph type="body" sz="quarter" idx="49" hasCustomPrompt="1"/>
          </p:nvPr>
        </p:nvSpPr>
        <p:spPr>
          <a:xfrm>
            <a:off x="155577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3" name="Текст 6"/>
          <p:cNvSpPr>
            <a:spLocks noGrp="1"/>
          </p:cNvSpPr>
          <p:nvPr>
            <p:ph type="body" sz="quarter" idx="50" hasCustomPrompt="1"/>
          </p:nvPr>
        </p:nvSpPr>
        <p:spPr>
          <a:xfrm>
            <a:off x="155577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4" name="Рисунок 73"/>
          <p:cNvSpPr>
            <a:spLocks noGrp="1"/>
          </p:cNvSpPr>
          <p:nvPr>
            <p:ph type="pic" sz="quarter" idx="51"/>
          </p:nvPr>
        </p:nvSpPr>
        <p:spPr>
          <a:xfrm>
            <a:off x="228603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5" name="Текст 6"/>
          <p:cNvSpPr>
            <a:spLocks noGrp="1"/>
          </p:cNvSpPr>
          <p:nvPr>
            <p:ph type="body" sz="quarter" idx="52" hasCustomPrompt="1"/>
          </p:nvPr>
        </p:nvSpPr>
        <p:spPr>
          <a:xfrm>
            <a:off x="4509863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6" name="Текст 6"/>
          <p:cNvSpPr>
            <a:spLocks noGrp="1"/>
          </p:cNvSpPr>
          <p:nvPr>
            <p:ph type="body" sz="quarter" idx="53" hasCustomPrompt="1"/>
          </p:nvPr>
        </p:nvSpPr>
        <p:spPr>
          <a:xfrm>
            <a:off x="4509863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7" name="Рисунок 76"/>
          <p:cNvSpPr>
            <a:spLocks noGrp="1"/>
          </p:cNvSpPr>
          <p:nvPr>
            <p:ph type="pic" sz="quarter" idx="54"/>
          </p:nvPr>
        </p:nvSpPr>
        <p:spPr>
          <a:xfrm>
            <a:off x="4582889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8" name="Текст 6"/>
          <p:cNvSpPr>
            <a:spLocks noGrp="1"/>
          </p:cNvSpPr>
          <p:nvPr>
            <p:ph type="body" sz="quarter" idx="55" hasCustomPrompt="1"/>
          </p:nvPr>
        </p:nvSpPr>
        <p:spPr>
          <a:xfrm>
            <a:off x="8457749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9" name="Текст 6"/>
          <p:cNvSpPr>
            <a:spLocks noGrp="1"/>
          </p:cNvSpPr>
          <p:nvPr>
            <p:ph type="body" sz="quarter" idx="56" hasCustomPrompt="1"/>
          </p:nvPr>
        </p:nvSpPr>
        <p:spPr>
          <a:xfrm>
            <a:off x="8457749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80" name="Рисунок 79"/>
          <p:cNvSpPr>
            <a:spLocks noGrp="1"/>
          </p:cNvSpPr>
          <p:nvPr>
            <p:ph type="pic" sz="quarter" idx="57"/>
          </p:nvPr>
        </p:nvSpPr>
        <p:spPr>
          <a:xfrm>
            <a:off x="8530775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1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План развития </a:t>
            </a:r>
            <a:r>
              <a:rPr lang="ru-RU" sz="2400" b="1" dirty="0" err="1">
                <a:solidFill>
                  <a:srgbClr val="2867A0"/>
                </a:solidFill>
              </a:rPr>
              <a:t>стартапа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900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793050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BF81-F2CB-472B-B977-1DEB2A2C0535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1CBF-2E74-42F5-A5E2-D11695546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2" r:id="rId4"/>
    <p:sldLayoutId id="2147483664" r:id="rId5"/>
    <p:sldLayoutId id="2147483673" r:id="rId6"/>
    <p:sldLayoutId id="2147483666" r:id="rId7"/>
    <p:sldLayoutId id="2147483665" r:id="rId8"/>
    <p:sldLayoutId id="2147483667" r:id="rId9"/>
    <p:sldLayoutId id="2147483668" r:id="rId10"/>
    <p:sldLayoutId id="214748366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fficenext.ru/orientir/article_8171_na-chto-zhaluyutsya-sotrudniki-ofisov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Автоматизация производственных освещений помещений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4794249" y="4222934"/>
            <a:ext cx="5864226" cy="60651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ru-RU" cap="all" dirty="0"/>
              <a:t>ТЕХНОЛОГИИ СОЗДАНИЯ ЭЛЕКТРОННОЙ КОМПОНЕНТНОЙ БАЗЫ И ЭНЕРГОЭФФЕКТИВНЫХ СВЕТОВЫХ УСТРОЙСТВ.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260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61275" y="3670300"/>
            <a:ext cx="1985025" cy="2406650"/>
          </a:xfrm>
        </p:spPr>
        <p:txBody>
          <a:bodyPr/>
          <a:lstStyle/>
          <a:p>
            <a:r>
              <a:rPr lang="ru-RU" dirty="0"/>
              <a:t>Юридические лица заинтересованы в интенсивном освещении благоприятной для работы. Так же наш комплекс позволит сократить их затраты на расход электроэнергии.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795637" y="3670300"/>
            <a:ext cx="2749550" cy="2406650"/>
          </a:xfrm>
        </p:spPr>
        <p:txBody>
          <a:bodyPr/>
          <a:lstStyle/>
          <a:p>
            <a:r>
              <a:rPr lang="ru-RU" dirty="0"/>
              <a:t>Изготовить наш комплекс</a:t>
            </a:r>
          </a:p>
          <a:p>
            <a:r>
              <a:rPr lang="ru-RU" dirty="0"/>
              <a:t>Найти места сбыта нашего продукта.</a:t>
            </a:r>
          </a:p>
          <a:p>
            <a:r>
              <a:rPr lang="ru-RU" dirty="0"/>
              <a:t>Найти потенциальных клиентов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15400" y="3670300"/>
            <a:ext cx="2952750" cy="2406650"/>
          </a:xfrm>
        </p:spPr>
        <p:txBody>
          <a:bodyPr/>
          <a:lstStyle/>
          <a:p>
            <a:r>
              <a:rPr lang="ru-RU" dirty="0"/>
              <a:t>Будет применяться в </a:t>
            </a:r>
            <a:r>
              <a:rPr lang="ru-RU" dirty="0">
                <a:cs typeface="Arial" panose="020B0604020202020204" pitchFamily="34" charset="0"/>
              </a:rPr>
              <a:t>больших предприятиях, такие как заводы и фабрики, офисные помещения и склады.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2000" y="800100"/>
            <a:ext cx="4914900" cy="1651000"/>
          </a:xfrm>
        </p:spPr>
        <p:txBody>
          <a:bodyPr>
            <a:normAutofit/>
          </a:bodyPr>
          <a:lstStyle/>
          <a:p>
            <a:r>
              <a:rPr lang="ru-RU" dirty="0"/>
              <a:t>Разработка комплекса осветительных устройств. Устройство должно: с</a:t>
            </a:r>
            <a:r>
              <a:rPr lang="en-US" dirty="0"/>
              <a:t>o</a:t>
            </a:r>
            <a:r>
              <a:rPr lang="ru-RU" dirty="0" err="1"/>
              <a:t>зд</a:t>
            </a:r>
            <a:r>
              <a:rPr lang="en-US" dirty="0"/>
              <a:t>a</a:t>
            </a:r>
            <a:r>
              <a:rPr lang="ru-RU" dirty="0"/>
              <a:t>в</a:t>
            </a:r>
            <a:r>
              <a:rPr lang="en-US" dirty="0"/>
              <a:t>a</a:t>
            </a:r>
            <a:r>
              <a:rPr lang="ru-RU" dirty="0" err="1"/>
              <a:t>ть</a:t>
            </a:r>
            <a:r>
              <a:rPr lang="ru-RU" dirty="0"/>
              <a:t> п</a:t>
            </a:r>
            <a:r>
              <a:rPr lang="en-US" dirty="0" err="1"/>
              <a:t>oc</a:t>
            </a:r>
            <a:r>
              <a:rPr lang="ru-RU" dirty="0"/>
              <a:t>т</a:t>
            </a:r>
            <a:r>
              <a:rPr lang="en-US" dirty="0"/>
              <a:t>o</a:t>
            </a:r>
            <a:r>
              <a:rPr lang="ru-RU" dirty="0" err="1"/>
              <a:t>янн</a:t>
            </a:r>
            <a:r>
              <a:rPr lang="en-US" dirty="0" err="1"/>
              <a:t>oe</a:t>
            </a:r>
            <a:r>
              <a:rPr lang="en-US" dirty="0"/>
              <a:t> </a:t>
            </a:r>
            <a:r>
              <a:rPr lang="en-US" dirty="0" err="1"/>
              <a:t>oc</a:t>
            </a:r>
            <a:r>
              <a:rPr lang="ru-RU" dirty="0"/>
              <a:t>в</a:t>
            </a:r>
            <a:r>
              <a:rPr lang="en-US" dirty="0"/>
              <a:t>e</a:t>
            </a:r>
            <a:r>
              <a:rPr lang="ru-RU" dirty="0"/>
              <a:t>щ</a:t>
            </a:r>
            <a:r>
              <a:rPr lang="en-US" dirty="0"/>
              <a:t>e</a:t>
            </a:r>
            <a:r>
              <a:rPr lang="ru-RU" dirty="0"/>
              <a:t>ни</a:t>
            </a:r>
            <a:r>
              <a:rPr lang="en-US" dirty="0"/>
              <a:t>e pa</a:t>
            </a:r>
            <a:r>
              <a:rPr lang="ru-RU" dirty="0"/>
              <a:t>б</a:t>
            </a:r>
            <a:r>
              <a:rPr lang="en-US" dirty="0"/>
              <a:t>o</a:t>
            </a:r>
            <a:r>
              <a:rPr lang="ru-RU" dirty="0" err="1"/>
              <a:t>чи</a:t>
            </a:r>
            <a:r>
              <a:rPr lang="en-US" dirty="0"/>
              <a:t>x </a:t>
            </a:r>
            <a:r>
              <a:rPr lang="ru-RU" dirty="0"/>
              <a:t>м</a:t>
            </a:r>
            <a:r>
              <a:rPr lang="en-US" dirty="0" err="1"/>
              <a:t>ec</a:t>
            </a:r>
            <a:r>
              <a:rPr lang="ru-RU" dirty="0" err="1"/>
              <a:t>т;п</a:t>
            </a:r>
            <a:r>
              <a:rPr lang="en-US" dirty="0"/>
              <a:t>o</a:t>
            </a:r>
            <a:r>
              <a:rPr lang="ru-RU" dirty="0" err="1"/>
              <a:t>зв</a:t>
            </a:r>
            <a:r>
              <a:rPr lang="en-US" dirty="0"/>
              <a:t>o</a:t>
            </a:r>
            <a:r>
              <a:rPr lang="ru-RU" dirty="0" err="1"/>
              <a:t>лять</a:t>
            </a:r>
            <a:r>
              <a:rPr lang="ru-RU" dirty="0"/>
              <a:t> </a:t>
            </a:r>
            <a:r>
              <a:rPr lang="en-US" dirty="0"/>
              <a:t>pa</a:t>
            </a:r>
            <a:r>
              <a:rPr lang="ru-RU" dirty="0"/>
              <a:t>б</a:t>
            </a:r>
            <a:r>
              <a:rPr lang="en-US" dirty="0"/>
              <a:t>o</a:t>
            </a:r>
            <a:r>
              <a:rPr lang="ru-RU" dirty="0" err="1"/>
              <a:t>тник</a:t>
            </a:r>
            <a:r>
              <a:rPr lang="en-US" dirty="0"/>
              <a:t>a</a:t>
            </a:r>
            <a:r>
              <a:rPr lang="ru-RU" dirty="0"/>
              <a:t>м </a:t>
            </a:r>
            <a:r>
              <a:rPr lang="en-US" dirty="0"/>
              <a:t>ca</a:t>
            </a:r>
            <a:r>
              <a:rPr lang="ru-RU" dirty="0"/>
              <a:t>м</a:t>
            </a:r>
            <a:r>
              <a:rPr lang="en-US" dirty="0" err="1"/>
              <a:t>oc</a:t>
            </a:r>
            <a:r>
              <a:rPr lang="ru-RU" dirty="0"/>
              <a:t>т</a:t>
            </a:r>
            <a:r>
              <a:rPr lang="en-US" dirty="0"/>
              <a:t>o</a:t>
            </a:r>
            <a:r>
              <a:rPr lang="ru-RU" dirty="0" err="1"/>
              <a:t>ят</a:t>
            </a:r>
            <a:r>
              <a:rPr lang="en-US" dirty="0"/>
              <a:t>e</a:t>
            </a:r>
            <a:r>
              <a:rPr lang="ru-RU" dirty="0" err="1"/>
              <a:t>льн</a:t>
            </a:r>
            <a:r>
              <a:rPr lang="en-US" dirty="0"/>
              <a:t>o pe</a:t>
            </a:r>
            <a:r>
              <a:rPr lang="ru-RU" dirty="0"/>
              <a:t>гули</a:t>
            </a:r>
            <a:r>
              <a:rPr lang="en-US" dirty="0"/>
              <a:t>po</a:t>
            </a:r>
            <a:r>
              <a:rPr lang="ru-RU" dirty="0"/>
              <a:t>в</a:t>
            </a:r>
            <a:r>
              <a:rPr lang="en-US" dirty="0"/>
              <a:t>a</a:t>
            </a:r>
            <a:r>
              <a:rPr lang="ru-RU" dirty="0" err="1"/>
              <a:t>ть</a:t>
            </a:r>
            <a:r>
              <a:rPr lang="ru-RU" dirty="0"/>
              <a:t> у</a:t>
            </a:r>
            <a:r>
              <a:rPr lang="en-US" dirty="0"/>
              <a:t>po</a:t>
            </a:r>
            <a:r>
              <a:rPr lang="ru-RU" dirty="0"/>
              <a:t>в</a:t>
            </a:r>
            <a:r>
              <a:rPr lang="en-US" dirty="0"/>
              <a:t>e</a:t>
            </a:r>
            <a:r>
              <a:rPr lang="ru-RU" dirty="0" err="1"/>
              <a:t>нь</a:t>
            </a:r>
            <a:r>
              <a:rPr lang="ru-RU" dirty="0"/>
              <a:t> </a:t>
            </a:r>
            <a:r>
              <a:rPr lang="en-US" dirty="0" err="1"/>
              <a:t>oc</a:t>
            </a:r>
            <a:r>
              <a:rPr lang="ru-RU" dirty="0"/>
              <a:t>в</a:t>
            </a:r>
            <a:r>
              <a:rPr lang="en-US" dirty="0"/>
              <a:t>e</a:t>
            </a:r>
            <a:r>
              <a:rPr lang="ru-RU" dirty="0"/>
              <a:t>щ</a:t>
            </a:r>
            <a:r>
              <a:rPr lang="en-US" dirty="0"/>
              <a:t>e</a:t>
            </a:r>
            <a:r>
              <a:rPr lang="ru-RU" dirty="0" err="1"/>
              <a:t>нн</a:t>
            </a:r>
            <a:r>
              <a:rPr lang="en-US" dirty="0" err="1"/>
              <a:t>oc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en-US" dirty="0"/>
              <a:t>c</a:t>
            </a:r>
            <a:r>
              <a:rPr lang="ru-RU" dirty="0"/>
              <a:t>в</a:t>
            </a:r>
            <a:r>
              <a:rPr lang="en-US" dirty="0"/>
              <a:t>o</a:t>
            </a:r>
            <a:r>
              <a:rPr lang="ru-RU" dirty="0"/>
              <a:t>и</a:t>
            </a:r>
            <a:r>
              <a:rPr lang="en-US" dirty="0"/>
              <a:t>x pa</a:t>
            </a:r>
            <a:r>
              <a:rPr lang="ru-RU" dirty="0"/>
              <a:t>б</a:t>
            </a:r>
            <a:r>
              <a:rPr lang="en-US" dirty="0"/>
              <a:t>o</a:t>
            </a:r>
            <a:r>
              <a:rPr lang="ru-RU" dirty="0" err="1"/>
              <a:t>чи</a:t>
            </a:r>
            <a:r>
              <a:rPr lang="en-US" dirty="0"/>
              <a:t>x </a:t>
            </a:r>
            <a:r>
              <a:rPr lang="ru-RU" dirty="0"/>
              <a:t>м</a:t>
            </a:r>
            <a:r>
              <a:rPr lang="en-US" dirty="0" err="1"/>
              <a:t>ec</a:t>
            </a:r>
            <a:r>
              <a:rPr lang="ru-RU" dirty="0"/>
              <a:t>т; </a:t>
            </a:r>
            <a:r>
              <a:rPr lang="en-US" dirty="0"/>
              <a:t>a</a:t>
            </a:r>
            <a:r>
              <a:rPr lang="ru-RU" dirty="0" err="1"/>
              <a:t>вт</a:t>
            </a:r>
            <a:r>
              <a:rPr lang="en-US" dirty="0"/>
              <a:t>o</a:t>
            </a:r>
            <a:r>
              <a:rPr lang="ru-RU" dirty="0"/>
              <a:t>м</a:t>
            </a:r>
            <a:r>
              <a:rPr lang="en-US" dirty="0"/>
              <a:t>a</a:t>
            </a:r>
            <a:r>
              <a:rPr lang="ru-RU" dirty="0" err="1"/>
              <a:t>тич</a:t>
            </a:r>
            <a:r>
              <a:rPr lang="en-US" dirty="0" err="1"/>
              <a:t>ec</a:t>
            </a:r>
            <a:r>
              <a:rPr lang="ru-RU" dirty="0" err="1"/>
              <a:t>ки</a:t>
            </a:r>
            <a:r>
              <a:rPr lang="ru-RU" dirty="0"/>
              <a:t> </a:t>
            </a:r>
            <a:r>
              <a:rPr lang="en-US" dirty="0"/>
              <a:t>pe</a:t>
            </a:r>
            <a:r>
              <a:rPr lang="ru-RU" dirty="0"/>
              <a:t>гули</a:t>
            </a:r>
            <a:r>
              <a:rPr lang="en-US" dirty="0"/>
              <a:t>po</a:t>
            </a:r>
            <a:r>
              <a:rPr lang="ru-RU" dirty="0"/>
              <a:t>в</a:t>
            </a:r>
            <a:r>
              <a:rPr lang="en-US" dirty="0"/>
              <a:t>a</a:t>
            </a:r>
            <a:r>
              <a:rPr lang="ru-RU" dirty="0" err="1"/>
              <a:t>ть</a:t>
            </a:r>
            <a:r>
              <a:rPr lang="ru-RU" dirty="0"/>
              <a:t> у</a:t>
            </a:r>
            <a:r>
              <a:rPr lang="en-US" dirty="0"/>
              <a:t>po</a:t>
            </a:r>
            <a:r>
              <a:rPr lang="ru-RU" dirty="0"/>
              <a:t>в</a:t>
            </a:r>
            <a:r>
              <a:rPr lang="en-US" dirty="0"/>
              <a:t>e</a:t>
            </a:r>
            <a:r>
              <a:rPr lang="ru-RU" dirty="0" err="1"/>
              <a:t>нь</a:t>
            </a:r>
            <a:r>
              <a:rPr lang="ru-RU" dirty="0"/>
              <a:t> </a:t>
            </a:r>
            <a:r>
              <a:rPr lang="en-US" dirty="0" err="1"/>
              <a:t>oc</a:t>
            </a:r>
            <a:r>
              <a:rPr lang="ru-RU" dirty="0"/>
              <a:t>в</a:t>
            </a:r>
            <a:r>
              <a:rPr lang="en-US" dirty="0"/>
              <a:t>e</a:t>
            </a:r>
            <a:r>
              <a:rPr lang="ru-RU" dirty="0"/>
              <a:t>щ</a:t>
            </a:r>
            <a:r>
              <a:rPr lang="en-US" dirty="0"/>
              <a:t>e</a:t>
            </a:r>
            <a:r>
              <a:rPr lang="ru-RU" dirty="0" err="1"/>
              <a:t>нн</a:t>
            </a:r>
            <a:r>
              <a:rPr lang="en-US" dirty="0" err="1"/>
              <a:t>oc</a:t>
            </a:r>
            <a:r>
              <a:rPr lang="ru-RU" dirty="0" err="1"/>
              <a:t>ти</a:t>
            </a:r>
            <a:r>
              <a:rPr lang="ru-RU" dirty="0"/>
              <a:t> в з</a:t>
            </a:r>
            <a:r>
              <a:rPr lang="en-US" dirty="0"/>
              <a:t>a</a:t>
            </a:r>
            <a:r>
              <a:rPr lang="ru-RU" dirty="0" err="1"/>
              <a:t>ви</a:t>
            </a:r>
            <a:r>
              <a:rPr lang="en-US" dirty="0"/>
              <a:t>c</a:t>
            </a:r>
            <a:r>
              <a:rPr lang="ru-RU" dirty="0"/>
              <a:t>им</a:t>
            </a:r>
            <a:r>
              <a:rPr lang="en-US" dirty="0" err="1"/>
              <a:t>oc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en-US" dirty="0"/>
              <a:t>o</a:t>
            </a:r>
            <a:r>
              <a:rPr lang="ru-RU" dirty="0"/>
              <a:t>т п</a:t>
            </a:r>
            <a:r>
              <a:rPr lang="en-US" dirty="0"/>
              <a:t>p</a:t>
            </a:r>
            <a:r>
              <a:rPr lang="ru-RU" dirty="0"/>
              <a:t>и</a:t>
            </a:r>
            <a:r>
              <a:rPr lang="en-US" dirty="0"/>
              <a:t>c</a:t>
            </a:r>
            <a:r>
              <a:rPr lang="ru-RU" dirty="0" err="1"/>
              <a:t>ут</a:t>
            </a:r>
            <a:r>
              <a:rPr lang="en-US" dirty="0"/>
              <a:t>c</a:t>
            </a:r>
            <a:r>
              <a:rPr lang="ru-RU" dirty="0" err="1"/>
              <a:t>твия</a:t>
            </a:r>
            <a:r>
              <a:rPr lang="ru-RU" dirty="0"/>
              <a:t> люд</a:t>
            </a:r>
            <a:r>
              <a:rPr lang="en-US" dirty="0"/>
              <a:t>e</a:t>
            </a:r>
            <a:r>
              <a:rPr lang="ru-RU" dirty="0"/>
              <a:t>й в п</a:t>
            </a:r>
            <a:r>
              <a:rPr lang="en-US" dirty="0"/>
              <a:t>o</a:t>
            </a:r>
            <a:r>
              <a:rPr lang="ru-RU" dirty="0"/>
              <a:t>м</a:t>
            </a:r>
            <a:r>
              <a:rPr lang="en-US" dirty="0"/>
              <a:t>e</a:t>
            </a:r>
            <a:r>
              <a:rPr lang="ru-RU" dirty="0"/>
              <a:t>щ</a:t>
            </a:r>
            <a:r>
              <a:rPr lang="en-US" dirty="0"/>
              <a:t>e</a:t>
            </a:r>
            <a:r>
              <a:rPr lang="ru-RU" dirty="0" err="1"/>
              <a:t>нии</a:t>
            </a:r>
            <a:r>
              <a:rPr lang="ru-RU" dirty="0"/>
              <a:t>; ф</a:t>
            </a:r>
            <a:r>
              <a:rPr lang="en-US" dirty="0"/>
              <a:t>op</a:t>
            </a:r>
            <a:r>
              <a:rPr lang="ru-RU" dirty="0"/>
              <a:t>ми</a:t>
            </a:r>
            <a:r>
              <a:rPr lang="en-US" dirty="0"/>
              <a:t>po</a:t>
            </a:r>
            <a:r>
              <a:rPr lang="ru-RU" dirty="0"/>
              <a:t>в</a:t>
            </a:r>
            <a:r>
              <a:rPr lang="en-US" dirty="0"/>
              <a:t>a</a:t>
            </a:r>
            <a:r>
              <a:rPr lang="ru-RU" dirty="0" err="1"/>
              <a:t>ть</a:t>
            </a:r>
            <a:r>
              <a:rPr lang="ru-RU" dirty="0"/>
              <a:t> </a:t>
            </a:r>
            <a:r>
              <a:rPr lang="en-US" dirty="0"/>
              <a:t>o</a:t>
            </a:r>
            <a:r>
              <a:rPr lang="ru-RU" dirty="0"/>
              <a:t>п</a:t>
            </a:r>
            <a:r>
              <a:rPr lang="en-US" dirty="0"/>
              <a:t>pe</a:t>
            </a:r>
            <a:r>
              <a:rPr lang="ru-RU" dirty="0"/>
              <a:t>д</a:t>
            </a:r>
            <a:r>
              <a:rPr lang="en-US" dirty="0"/>
              <a:t>e</a:t>
            </a:r>
            <a:r>
              <a:rPr lang="ru-RU" dirty="0"/>
              <a:t>л</a:t>
            </a:r>
            <a:r>
              <a:rPr lang="en-US" dirty="0"/>
              <a:t>e</a:t>
            </a:r>
            <a:r>
              <a:rPr lang="ru-RU" dirty="0" err="1"/>
              <a:t>нный</a:t>
            </a:r>
            <a:r>
              <a:rPr lang="ru-RU" dirty="0"/>
              <a:t> у</a:t>
            </a:r>
            <a:r>
              <a:rPr lang="en-US" dirty="0"/>
              <a:t>po</a:t>
            </a:r>
            <a:r>
              <a:rPr lang="ru-RU" dirty="0"/>
              <a:t>в</a:t>
            </a:r>
            <a:r>
              <a:rPr lang="en-US" dirty="0"/>
              <a:t>e</a:t>
            </a:r>
            <a:r>
              <a:rPr lang="ru-RU" dirty="0" err="1"/>
              <a:t>нь</a:t>
            </a:r>
            <a:r>
              <a:rPr lang="ru-RU" dirty="0"/>
              <a:t> </a:t>
            </a:r>
            <a:r>
              <a:rPr lang="en-US" dirty="0" err="1"/>
              <a:t>oc</a:t>
            </a:r>
            <a:r>
              <a:rPr lang="ru-RU" dirty="0"/>
              <a:t>в</a:t>
            </a:r>
            <a:r>
              <a:rPr lang="en-US" dirty="0"/>
              <a:t>e</a:t>
            </a:r>
            <a:r>
              <a:rPr lang="ru-RU" dirty="0"/>
              <a:t>щ</a:t>
            </a:r>
            <a:r>
              <a:rPr lang="en-US" dirty="0"/>
              <a:t>e</a:t>
            </a:r>
            <a:r>
              <a:rPr lang="ru-RU" dirty="0" err="1"/>
              <a:t>нн</a:t>
            </a:r>
            <a:r>
              <a:rPr lang="en-US" dirty="0" err="1"/>
              <a:t>oc</a:t>
            </a:r>
            <a:r>
              <a:rPr lang="ru-RU" dirty="0" err="1"/>
              <a:t>ти</a:t>
            </a:r>
            <a:r>
              <a:rPr lang="ru-RU" dirty="0"/>
              <a:t> в з</a:t>
            </a:r>
            <a:r>
              <a:rPr lang="en-US" dirty="0"/>
              <a:t>a</a:t>
            </a:r>
            <a:r>
              <a:rPr lang="ru-RU" dirty="0" err="1"/>
              <a:t>ви</a:t>
            </a:r>
            <a:r>
              <a:rPr lang="en-US" dirty="0"/>
              <a:t>c</a:t>
            </a:r>
            <a:r>
              <a:rPr lang="ru-RU" dirty="0"/>
              <a:t>им</a:t>
            </a:r>
            <a:r>
              <a:rPr lang="en-US" dirty="0" err="1"/>
              <a:t>oc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en-US" dirty="0"/>
              <a:t>o</a:t>
            </a:r>
            <a:r>
              <a:rPr lang="ru-RU" dirty="0"/>
              <a:t>т в</a:t>
            </a:r>
            <a:r>
              <a:rPr lang="en-US" dirty="0"/>
              <a:t>pe</a:t>
            </a:r>
            <a:r>
              <a:rPr lang="ru-RU" dirty="0"/>
              <a:t>м</a:t>
            </a:r>
            <a:r>
              <a:rPr lang="en-US" dirty="0"/>
              <a:t>e</a:t>
            </a:r>
            <a:r>
              <a:rPr lang="ru-RU" dirty="0"/>
              <a:t>ни </a:t>
            </a:r>
            <a:r>
              <a:rPr lang="en-US" dirty="0"/>
              <a:t>c</a:t>
            </a:r>
            <a:r>
              <a:rPr lang="ru-RU" dirty="0" err="1"/>
              <a:t>ут</a:t>
            </a:r>
            <a:r>
              <a:rPr lang="en-US" dirty="0"/>
              <a:t>o</a:t>
            </a:r>
            <a:r>
              <a:rPr lang="ru-RU" dirty="0"/>
              <a:t>к, в</a:t>
            </a:r>
            <a:r>
              <a:rPr lang="en-US" dirty="0"/>
              <a:t>pe</a:t>
            </a:r>
            <a:r>
              <a:rPr lang="ru-RU" dirty="0"/>
              <a:t>м</a:t>
            </a:r>
            <a:r>
              <a:rPr lang="en-US" dirty="0"/>
              <a:t>e</a:t>
            </a:r>
            <a:r>
              <a:rPr lang="ru-RU" dirty="0"/>
              <a:t>ни г</a:t>
            </a:r>
            <a:r>
              <a:rPr lang="en-US" dirty="0"/>
              <a:t>o</a:t>
            </a:r>
            <a:r>
              <a:rPr lang="ru-RU" dirty="0"/>
              <a:t>д</a:t>
            </a:r>
            <a:r>
              <a:rPr lang="en-US" dirty="0"/>
              <a:t>a, </a:t>
            </a:r>
            <a:r>
              <a:rPr lang="ru-RU" dirty="0" err="1"/>
              <a:t>дн</a:t>
            </a:r>
            <a:r>
              <a:rPr lang="en-US" dirty="0"/>
              <a:t>e</a:t>
            </a:r>
            <a:r>
              <a:rPr lang="ru-RU" dirty="0"/>
              <a:t>й н</a:t>
            </a:r>
            <a:r>
              <a:rPr lang="en-US" dirty="0"/>
              <a:t>e</a:t>
            </a:r>
            <a:r>
              <a:rPr lang="ru-RU" dirty="0"/>
              <a:t>д</a:t>
            </a:r>
            <a:r>
              <a:rPr lang="en-US" dirty="0"/>
              <a:t>e</a:t>
            </a:r>
            <a:r>
              <a:rPr lang="ru-RU" dirty="0"/>
              <a:t>ли</a:t>
            </a:r>
          </a:p>
          <a:p>
            <a:endParaRPr lang="ru-RU" dirty="0">
              <a:highlight>
                <a:srgbClr val="FFFF00"/>
              </a:highlight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667500" y="800100"/>
            <a:ext cx="4933951" cy="1765300"/>
          </a:xfrm>
        </p:spPr>
        <p:txBody>
          <a:bodyPr/>
          <a:lstStyle/>
          <a:p>
            <a:r>
              <a:rPr lang="ru-RU" dirty="0"/>
              <a:t>Разработать принципиальную схему устройства.</a:t>
            </a:r>
          </a:p>
          <a:p>
            <a:r>
              <a:rPr lang="ru-RU" dirty="0"/>
              <a:t>Найти поставщиков деталей и материалов.</a:t>
            </a:r>
          </a:p>
          <a:p>
            <a:r>
              <a:rPr lang="ru-RU" dirty="0"/>
              <a:t>Собрать комплекс осветительных устройств.</a:t>
            </a:r>
          </a:p>
          <a:p>
            <a:r>
              <a:rPr lang="ru-RU" dirty="0"/>
              <a:t>Продажа клиентам.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3013077" y="3670300"/>
            <a:ext cx="1985025" cy="24066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Физические лица: для применении своих нужд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Ожидаемые</a:t>
            </a:r>
            <a:r>
              <a:rPr lang="ru-RU" sz="1600" b="0" baseline="0" dirty="0">
                <a:solidFill>
                  <a:srgbClr val="2867A0"/>
                </a:solidFill>
              </a:rPr>
              <a:t> результаты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Область применения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Цель: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66007" y="625025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5575" y="2667230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Задачи: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Целевая аудитория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основная: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867A0"/>
                </a:solidFill>
              </a:rPr>
              <a:t>потенциальная:</a:t>
            </a:r>
          </a:p>
        </p:txBody>
      </p:sp>
    </p:spTree>
    <p:extLst>
      <p:ext uri="{BB962C8B-B14F-4D97-AF65-F5344CB8AC3E}">
        <p14:creationId xmlns:p14="http://schemas.microsoft.com/office/powerpoint/2010/main" val="337766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Скудный точечный контроль над уровнем освещения в рабочих местах и зонах производственных помещений.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52401" y="3909006"/>
            <a:ext cx="11655426" cy="2349750"/>
          </a:xfrm>
        </p:spPr>
        <p:txBody>
          <a:bodyPr/>
          <a:lstStyle/>
          <a:p>
            <a:r>
              <a:rPr lang="ru-RU" dirty="0"/>
              <a:t>Согласно сайту </a:t>
            </a:r>
            <a:r>
              <a:rPr lang="de-DE" dirty="0">
                <a:hlinkClick r:id="rId2"/>
              </a:rPr>
              <a:t>https://www.officenext.ru/orientir/article_8171_na-chto-zhaluyutsya-sotrudniki-ofisov/</a:t>
            </a:r>
            <a:r>
              <a:rPr lang="ru-RU" dirty="0"/>
              <a:t> 21% работников офисных отмечали недостаточную мощность светильников, что затрудняло работу с документами в темное время суток и вызывало повышенную утомляемость.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Подтверждение актуальности: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3383423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3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предпринимателей малого и среднего бизнеса. Обустройства их помещений умным освещением. Так же комплекс может расширить как комплект умного дома для частных домов. Лица, следящие за трендами умных домов и высоким потреблением к себе.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744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юридических лиц: большие предприятия, такие как заводы и фабрики, офисные помещения и склады. К примеру: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трубного завода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абразивного завода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нефтегазовой промышленности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Для химической промышленности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Для металлургического завода и др.</a:t>
            </a:r>
          </a:p>
        </p:txBody>
      </p:sp>
    </p:spTree>
    <p:extLst>
      <p:ext uri="{BB962C8B-B14F-4D97-AF65-F5344CB8AC3E}">
        <p14:creationId xmlns:p14="http://schemas.microsoft.com/office/powerpoint/2010/main" val="3184912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5" y="2755899"/>
            <a:ext cx="11702596" cy="3502856"/>
          </a:xfrm>
        </p:spPr>
        <p:txBody>
          <a:bodyPr>
            <a:normAutofit/>
          </a:bodyPr>
          <a:lstStyle/>
          <a:p>
            <a:r>
              <a:rPr lang="ru-RU" dirty="0"/>
              <a:t>Комплекс автоматизированных осветительных устройств для предприятий, среднего и малого бизнеса. Так же подходит для частных лиц.</a:t>
            </a:r>
          </a:p>
          <a:p>
            <a:r>
              <a:rPr lang="ru-RU" dirty="0"/>
              <a:t>Этот набор позволяет точно и своевременно регулировать освещением в помещении, тем самым экономя затраты за электроэнергию и время персонала за осмотром уровня освещения. </a:t>
            </a:r>
          </a:p>
          <a:p>
            <a:r>
              <a:rPr lang="ru-RU" dirty="0"/>
              <a:t>Удобный программный интерфейс позволит пользователю, настроить программу так, как требуется ему для комфортной и безопасной работы в помещении.</a:t>
            </a:r>
          </a:p>
          <a:p>
            <a:r>
              <a:rPr lang="ru-RU" dirty="0"/>
              <a:t>Светильники – это источники света, которые могут быть разных типов и мощностей. Они могут быть выполнены в виде светодиодных ламп, люминесцентных ламп или газоразрядных ламп. </a:t>
            </a:r>
          </a:p>
          <a:p>
            <a:r>
              <a:rPr lang="ru-RU" dirty="0"/>
              <a:t>Датчики – это устройства, которые используются для определения уровня освещенности и других параметров в помещении. Они могут быть инфракрасными, ультразвуковыми или светочувствительными.</a:t>
            </a:r>
          </a:p>
          <a:p>
            <a:r>
              <a:rPr lang="ru-RU" dirty="0"/>
              <a:t> Контроллеры – это устройства, которые отвечают за управление работой АОК. Они получают информацию от датчиков и на основе заданных параметров настраивают работу светильников. </a:t>
            </a:r>
          </a:p>
          <a:p>
            <a:r>
              <a:rPr lang="ru-RU" dirty="0"/>
              <a:t>Программное обеспечение – это специальное программное обеспечение, которое используется для конфигурации и управления АОК. Оно позволяет настраивать различные режимы работы освещения, создавать графики освещения и задавать параметры управления.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2898775" y="854529"/>
            <a:ext cx="6317796" cy="713014"/>
          </a:xfrm>
        </p:spPr>
        <p:txBody>
          <a:bodyPr/>
          <a:lstStyle/>
          <a:p>
            <a:r>
              <a:rPr lang="ru-RU" dirty="0"/>
              <a:t>Устройство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Описание продукта: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52399" y="3339877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6" name="TextBox 5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Тип результата / продукта:</a:t>
              </a: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399" y="741820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078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5065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74173" y="740454"/>
            <a:ext cx="11175998" cy="1393146"/>
          </a:xfrm>
        </p:spPr>
        <p:txBody>
          <a:bodyPr/>
          <a:lstStyle/>
          <a:p>
            <a:r>
              <a:rPr lang="ru-RU" dirty="0"/>
              <a:t>Индивидуальный подход к клиенту, помощь в выборе и консультация продукта. Создание продукта подходящие под их задачи.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5575" y="3236686"/>
            <a:ext cx="9734149" cy="273390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Конкретным преимуществом для нас будет, то что мы сможем быстро доставлять нашу продукцию региональным предприятиям и клиентам.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Ключевые конкурентные преимущества: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05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Магазин ЧИП и ДИП.</a:t>
            </a:r>
          </a:p>
          <a:p>
            <a:r>
              <a:rPr lang="ru-RU" sz="1200" cap="all" dirty="0"/>
              <a:t>РИВАЛЬ ЛАЗЕР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КОМПОНЕТИКА</a:t>
            </a:r>
            <a:endParaRPr lang="ru-RU" sz="1200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cap="all" dirty="0"/>
          </a:p>
          <a:p>
            <a:pPr marL="0" indent="0">
              <a:buNone/>
            </a:pP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2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Реклама</a:t>
            </a:r>
          </a:p>
          <a:p>
            <a:r>
              <a:rPr lang="ru-RU" sz="1200" dirty="0"/>
              <a:t>Прямой маркетинг</a:t>
            </a:r>
          </a:p>
          <a:p>
            <a:r>
              <a:rPr lang="ru-RU" sz="1200" dirty="0"/>
              <a:t>Личные продажи</a:t>
            </a:r>
          </a:p>
          <a:p>
            <a:r>
              <a:rPr lang="ru-RU" sz="1200" dirty="0"/>
              <a:t>Сервисное обслуживание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400" dirty="0"/>
              <a:t>Специализированные магазины освещения и электрических товаров, онлайн-платформы для покупки электрооборудования, а также производителей систем освещения, предлагающих свои продукты напрямую потребителям. 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801395"/>
          </a:xfrm>
        </p:spPr>
        <p:txBody>
          <a:bodyPr>
            <a:normAutofit fontScale="25000" lnSpcReduction="20000"/>
          </a:bodyPr>
          <a:lstStyle/>
          <a:p>
            <a:r>
              <a:rPr lang="ru-RU" sz="5600" dirty="0"/>
              <a:t>Затраты на станки и инструменты</a:t>
            </a:r>
          </a:p>
          <a:p>
            <a:r>
              <a:rPr lang="ru-RU" sz="5600" dirty="0"/>
              <a:t>Затраты на материалы</a:t>
            </a:r>
          </a:p>
          <a:p>
            <a:r>
              <a:rPr lang="ru-RU" sz="5600" dirty="0"/>
              <a:t>Затраты на электронику</a:t>
            </a:r>
          </a:p>
          <a:p>
            <a:r>
              <a:rPr lang="ru-RU" sz="5600" dirty="0"/>
              <a:t>Затраты на ПО</a:t>
            </a:r>
          </a:p>
          <a:p>
            <a:r>
              <a:rPr lang="ru-RU" sz="5600" dirty="0"/>
              <a:t>Заработную плату работникам</a:t>
            </a:r>
          </a:p>
          <a:p>
            <a:r>
              <a:rPr lang="ru-RU" sz="5600" dirty="0"/>
              <a:t>Затраты на бухгалтерию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6"/>
          </p:nvPr>
        </p:nvSpPr>
        <p:spPr>
          <a:xfrm>
            <a:off x="5967585" y="5306441"/>
            <a:ext cx="5519730" cy="1342933"/>
          </a:xfrm>
        </p:spPr>
        <p:txBody>
          <a:bodyPr>
            <a:normAutofit fontScale="92500" lnSpcReduction="10000"/>
          </a:bodyPr>
          <a:lstStyle/>
          <a:p>
            <a:r>
              <a:rPr lang="ru-RU" sz="1200" dirty="0"/>
              <a:t>Продажа готового устройства клиентам через магазины или интернет магазин</a:t>
            </a:r>
          </a:p>
          <a:p>
            <a:r>
              <a:rPr lang="ru-RU" sz="1200" dirty="0"/>
              <a:t>Стоимость датчиков: от 3000 рублей</a:t>
            </a:r>
          </a:p>
          <a:p>
            <a:r>
              <a:rPr lang="ru-RU" sz="1200" dirty="0"/>
              <a:t>Стоимость контроллеров: от 30000 рублей </a:t>
            </a:r>
          </a:p>
          <a:p>
            <a:r>
              <a:rPr lang="ru-RU" sz="1200" dirty="0"/>
              <a:t>Стоимость кабелей и прочее: 1000 рублей за единицу</a:t>
            </a:r>
          </a:p>
          <a:p>
            <a:r>
              <a:rPr lang="ru-RU" sz="1200" dirty="0"/>
              <a:t>Осветительные лампы: 1000 рублей за штуку</a:t>
            </a:r>
          </a:p>
          <a:p>
            <a:endParaRPr lang="ru-RU" sz="12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pPr marL="69215">
              <a:spcAft>
                <a:spcPts val="0"/>
              </a:spcAft>
            </a:pPr>
            <a:r>
              <a:rPr lang="ru-RU" sz="1200" dirty="0"/>
              <a:t>Для юридических лиц: большие предприятия, такие как заводы и фабрики, офисные помещения и склады.</a:t>
            </a:r>
          </a:p>
          <a:p>
            <a:pPr marL="69215">
              <a:spcAft>
                <a:spcPts val="0"/>
              </a:spcAft>
            </a:pPr>
            <a:r>
              <a:rPr lang="ru-RU" sz="1200" dirty="0"/>
              <a:t>Для физических лиц: для предпринимателей малого и среднего бизнеса. Обустройства их помещений умным освещением. Так же комплекс может расширить как комплект умного дома для частных домов. Лица, следящие за трендами умных домов и высоким потреблением к себе.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Корпус для наших устройств</a:t>
            </a:r>
          </a:p>
          <a:p>
            <a:r>
              <a:rPr lang="ru-RU" sz="1200" dirty="0"/>
              <a:t>Печатные платы</a:t>
            </a:r>
          </a:p>
          <a:p>
            <a:r>
              <a:rPr lang="ru-RU" sz="1200" dirty="0"/>
              <a:t>Электроника(микроконтроллеры, резисторы, конденсаторы и т.д.)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ru-RU" sz="1200" dirty="0"/>
              <a:t>Индивидуальный подход к клиенту, помощь в выборе и консультация продукта. Создание продукта подходящие под их задачи.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200" dirty="0"/>
              <a:t>Проектирование электронных устройств</a:t>
            </a:r>
          </a:p>
          <a:p>
            <a:pPr marL="0" indent="0">
              <a:buNone/>
            </a:pPr>
            <a:r>
              <a:rPr lang="ru-RU" sz="1200" dirty="0"/>
              <a:t>Программирование ПО</a:t>
            </a:r>
          </a:p>
          <a:p>
            <a:pPr marL="0" indent="0">
              <a:buNone/>
            </a:pPr>
            <a:r>
              <a:rPr lang="ru-RU" sz="1200" dirty="0"/>
              <a:t>Сборка устройств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255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1364342"/>
            <a:ext cx="5940425" cy="4238171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6821713" y="1364344"/>
            <a:ext cx="4818743" cy="3991428"/>
          </a:xfrm>
        </p:spPr>
        <p:txBody>
          <a:bodyPr>
            <a:normAutofit/>
          </a:bodyPr>
          <a:lstStyle/>
          <a:p>
            <a:r>
              <a:rPr lang="ru-RU" dirty="0"/>
              <a:t>Проект находится на втором этапе TRL. Исследуем доказательство осуществимости технологии.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4" name="TextBox 3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Текущие результаты: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749143" y="749860"/>
              <a:ext cx="5094514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7" name="TextBox 6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Задел команды:</a:t>
              </a: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195038" y="749860"/>
              <a:ext cx="5747657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7569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Качан Максим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Лидер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ru-RU" dirty="0" err="1"/>
              <a:t>Балмочнов</a:t>
            </a:r>
            <a:r>
              <a:rPr lang="ru-RU" dirty="0"/>
              <a:t> Даниил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45"/>
          </p:nvPr>
        </p:nvSpPr>
        <p:spPr/>
      </p:sp>
      <p:sp>
        <p:nvSpPr>
          <p:cNvPr id="8" name="Текст 7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ru-RU" dirty="0" err="1"/>
              <a:t>Кастерин</a:t>
            </a:r>
            <a:r>
              <a:rPr lang="ru-RU" dirty="0"/>
              <a:t> Степан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11" name="Текст 10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ru-RU" dirty="0" err="1"/>
              <a:t>Шипаев</a:t>
            </a:r>
            <a:r>
              <a:rPr lang="ru-RU" dirty="0"/>
              <a:t> Захар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51"/>
          </p:nvPr>
        </p:nvSpPr>
        <p:spPr/>
      </p:sp>
      <p:sp>
        <p:nvSpPr>
          <p:cNvPr id="14" name="Текст 13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54"/>
          </p:nvPr>
        </p:nvSpPr>
        <p:spPr/>
      </p:sp>
      <p:sp>
        <p:nvSpPr>
          <p:cNvPr id="17" name="Текст 16"/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Рисунок 18"/>
          <p:cNvSpPr>
            <a:spLocks noGrp="1"/>
          </p:cNvSpPr>
          <p:nvPr>
            <p:ph type="pic" sz="quarter" idx="57"/>
          </p:nvPr>
        </p:nvSpPr>
        <p:spPr/>
      </p:sp>
    </p:spTree>
    <p:extLst>
      <p:ext uri="{BB962C8B-B14F-4D97-AF65-F5344CB8AC3E}">
        <p14:creationId xmlns:p14="http://schemas.microsoft.com/office/powerpoint/2010/main" val="387392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874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912</Words>
  <Application>Microsoft Office PowerPoint</Application>
  <PresentationFormat>Широкоэкранный</PresentationFormat>
  <Paragraphs>81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Roboto </vt:lpstr>
      <vt:lpstr>Roboto Medium</vt:lpstr>
      <vt:lpstr>Source Sans Pro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Maxim</cp:lastModifiedBy>
  <cp:revision>75</cp:revision>
  <dcterms:created xsi:type="dcterms:W3CDTF">2023-10-17T11:47:57Z</dcterms:created>
  <dcterms:modified xsi:type="dcterms:W3CDTF">2023-12-14T12:35:55Z</dcterms:modified>
</cp:coreProperties>
</file>