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12192000"/>
  <p:notesSz cx="12192000" cy="6858000"/>
  <p:embeddedFontLst>
    <p:embeddedFont>
      <p:font typeface="Play"/>
      <p:regular r:id="rId26"/>
      <p:bold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Lora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36" roundtripDataSignature="AMtx7mhe1blvgmkxVgJZ2/b49G+GbObT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21D18F8-B672-447F-9C09-E6CDF084C2D9}">
  <a:tblStyle styleId="{B21D18F8-B672-447F-9C09-E6CDF084C2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lay-regular.fntdata"/><Relationship Id="rId25" Type="http://schemas.openxmlformats.org/officeDocument/2006/relationships/slide" Target="slides/slide19.xml"/><Relationship Id="rId28" Type="http://schemas.openxmlformats.org/officeDocument/2006/relationships/font" Target="fonts/Roboto-regular.fntdata"/><Relationship Id="rId27" Type="http://schemas.openxmlformats.org/officeDocument/2006/relationships/font" Target="fonts/Play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33" Type="http://schemas.openxmlformats.org/officeDocument/2006/relationships/font" Target="fonts/Lora-bold.fntdata"/><Relationship Id="rId10" Type="http://schemas.openxmlformats.org/officeDocument/2006/relationships/slide" Target="slides/slide4.xml"/><Relationship Id="rId32" Type="http://schemas.openxmlformats.org/officeDocument/2006/relationships/font" Target="fonts/Lora-regular.fntdata"/><Relationship Id="rId13" Type="http://schemas.openxmlformats.org/officeDocument/2006/relationships/slide" Target="slides/slide7.xml"/><Relationship Id="rId35" Type="http://schemas.openxmlformats.org/officeDocument/2006/relationships/font" Target="fonts/Lora-boldItalic.fntdata"/><Relationship Id="rId12" Type="http://schemas.openxmlformats.org/officeDocument/2006/relationships/slide" Target="slides/slide6.xml"/><Relationship Id="rId34" Type="http://schemas.openxmlformats.org/officeDocument/2006/relationships/font" Target="fonts/Lora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58776d52_0_87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29858776d52_0_870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865ed746_0_5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8865ed746_0_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8865ed746_0_44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8865ed746_0_4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99eb101336_0_15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99eb101336_0_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c187ff2a3_0_14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c187ff2a3_0_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8865ed82e_0_13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98865ed82e_0_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8865ed82e_0_42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98865ed82e_0_4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8865ed82e_0_65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8865ed82e_0_6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98865ed82e_0_79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98865ed82e_0_7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6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978cd4822c_0_61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978cd4822c_0_6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978cd4822c_0_114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978cd4822c_0_1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978cd4822c_0_169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978cd4822c_0_16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978cd4822c_0_96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978cd4822c_0_9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3"/>
          <p:cNvSpPr txBox="1"/>
          <p:nvPr>
            <p:ph idx="2" type="body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3"/>
          <p:cNvSpPr txBox="1"/>
          <p:nvPr>
            <p:ph idx="4" type="body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манда">
  <p:cSld name="Команда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g29858776d52_0_3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29858776d52_0_381"/>
          <p:cNvSpPr txBox="1"/>
          <p:nvPr/>
        </p:nvSpPr>
        <p:spPr>
          <a:xfrm>
            <a:off x="122466" y="142426"/>
            <a:ext cx="139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b="1" sz="24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g29858776d52_0_381"/>
          <p:cNvSpPr txBox="1"/>
          <p:nvPr>
            <p:ph idx="1" type="body"/>
          </p:nvPr>
        </p:nvSpPr>
        <p:spPr>
          <a:xfrm>
            <a:off x="155577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g29858776d52_0_381"/>
          <p:cNvSpPr txBox="1"/>
          <p:nvPr>
            <p:ph idx="2" type="body"/>
          </p:nvPr>
        </p:nvSpPr>
        <p:spPr>
          <a:xfrm>
            <a:off x="155577" y="31840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g29858776d52_0_381"/>
          <p:cNvSpPr/>
          <p:nvPr>
            <p:ph idx="3" type="pic"/>
          </p:nvPr>
        </p:nvSpPr>
        <p:spPr>
          <a:xfrm>
            <a:off x="228603" y="661310"/>
            <a:ext cx="1934100" cy="19341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g29858776d52_0_381"/>
          <p:cNvSpPr txBox="1"/>
          <p:nvPr>
            <p:ph idx="4" type="body"/>
          </p:nvPr>
        </p:nvSpPr>
        <p:spPr>
          <a:xfrm>
            <a:off x="4509863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g29858776d52_0_381"/>
          <p:cNvSpPr txBox="1"/>
          <p:nvPr>
            <p:ph idx="5" type="body"/>
          </p:nvPr>
        </p:nvSpPr>
        <p:spPr>
          <a:xfrm>
            <a:off x="4509863" y="31840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g29858776d52_0_381"/>
          <p:cNvSpPr/>
          <p:nvPr>
            <p:ph idx="6" type="pic"/>
          </p:nvPr>
        </p:nvSpPr>
        <p:spPr>
          <a:xfrm>
            <a:off x="4582889" y="661310"/>
            <a:ext cx="1934100" cy="19341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g29858776d52_0_381"/>
          <p:cNvSpPr txBox="1"/>
          <p:nvPr>
            <p:ph idx="7" type="body"/>
          </p:nvPr>
        </p:nvSpPr>
        <p:spPr>
          <a:xfrm>
            <a:off x="8457749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g29858776d52_0_381"/>
          <p:cNvSpPr txBox="1"/>
          <p:nvPr>
            <p:ph idx="8" type="body"/>
          </p:nvPr>
        </p:nvSpPr>
        <p:spPr>
          <a:xfrm>
            <a:off x="8457749" y="31840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g29858776d52_0_381"/>
          <p:cNvSpPr/>
          <p:nvPr>
            <p:ph idx="9" type="pic"/>
          </p:nvPr>
        </p:nvSpPr>
        <p:spPr>
          <a:xfrm>
            <a:off x="8530775" y="661310"/>
            <a:ext cx="1934100" cy="19341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g29858776d52_0_381"/>
          <p:cNvSpPr txBox="1"/>
          <p:nvPr>
            <p:ph idx="13" type="body"/>
          </p:nvPr>
        </p:nvSpPr>
        <p:spPr>
          <a:xfrm>
            <a:off x="155577" y="5900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g29858776d52_0_381"/>
          <p:cNvSpPr txBox="1"/>
          <p:nvPr>
            <p:ph idx="14" type="body"/>
          </p:nvPr>
        </p:nvSpPr>
        <p:spPr>
          <a:xfrm>
            <a:off x="155577" y="63191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g29858776d52_0_381"/>
          <p:cNvSpPr/>
          <p:nvPr>
            <p:ph idx="15" type="pic"/>
          </p:nvPr>
        </p:nvSpPr>
        <p:spPr>
          <a:xfrm>
            <a:off x="228603" y="3796392"/>
            <a:ext cx="1934100" cy="19341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g29858776d52_0_381"/>
          <p:cNvSpPr txBox="1"/>
          <p:nvPr>
            <p:ph idx="16" type="body"/>
          </p:nvPr>
        </p:nvSpPr>
        <p:spPr>
          <a:xfrm>
            <a:off x="4509863" y="5900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g29858776d52_0_381"/>
          <p:cNvSpPr txBox="1"/>
          <p:nvPr>
            <p:ph idx="17" type="body"/>
          </p:nvPr>
        </p:nvSpPr>
        <p:spPr>
          <a:xfrm>
            <a:off x="4509863" y="63191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g29858776d52_0_381"/>
          <p:cNvSpPr/>
          <p:nvPr>
            <p:ph idx="18" type="pic"/>
          </p:nvPr>
        </p:nvSpPr>
        <p:spPr>
          <a:xfrm>
            <a:off x="4582889" y="3796392"/>
            <a:ext cx="1934100" cy="19341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g29858776d52_0_381"/>
          <p:cNvSpPr txBox="1"/>
          <p:nvPr>
            <p:ph idx="19" type="body"/>
          </p:nvPr>
        </p:nvSpPr>
        <p:spPr>
          <a:xfrm>
            <a:off x="8457749" y="5900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29858776d52_0_381"/>
          <p:cNvSpPr txBox="1"/>
          <p:nvPr>
            <p:ph idx="20" type="body"/>
          </p:nvPr>
        </p:nvSpPr>
        <p:spPr>
          <a:xfrm>
            <a:off x="8457749" y="63191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g29858776d52_0_381"/>
          <p:cNvSpPr/>
          <p:nvPr>
            <p:ph idx="21" type="pic"/>
          </p:nvPr>
        </p:nvSpPr>
        <p:spPr>
          <a:xfrm>
            <a:off x="8530775" y="3796392"/>
            <a:ext cx="1934100" cy="1934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Титульный слайд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9858776d52_0_10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29858776d52_0_1033"/>
          <p:cNvSpPr txBox="1"/>
          <p:nvPr>
            <p:ph idx="1" type="body"/>
          </p:nvPr>
        </p:nvSpPr>
        <p:spPr>
          <a:xfrm>
            <a:off x="1819275" y="1733550"/>
            <a:ext cx="8839200" cy="23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g29858776d52_0_1033"/>
          <p:cNvSpPr txBox="1"/>
          <p:nvPr/>
        </p:nvSpPr>
        <p:spPr>
          <a:xfrm>
            <a:off x="1676400" y="4273550"/>
            <a:ext cx="324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05" name="Google Shape;105;g29858776d52_0_1033"/>
          <p:cNvSpPr txBox="1"/>
          <p:nvPr>
            <p:ph idx="2" type="body"/>
          </p:nvPr>
        </p:nvSpPr>
        <p:spPr>
          <a:xfrm>
            <a:off x="4829174" y="4356100"/>
            <a:ext cx="5864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7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57.jp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7.jpg"/><Relationship Id="rId4" Type="http://schemas.openxmlformats.org/officeDocument/2006/relationships/image" Target="../media/image14.png"/><Relationship Id="rId9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3.png"/><Relationship Id="rId8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7.jp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3.png"/><Relationship Id="rId13" Type="http://schemas.openxmlformats.org/officeDocument/2006/relationships/image" Target="../media/image23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jpg"/><Relationship Id="rId4" Type="http://schemas.openxmlformats.org/officeDocument/2006/relationships/image" Target="../media/image14.png"/><Relationship Id="rId9" Type="http://schemas.openxmlformats.org/officeDocument/2006/relationships/image" Target="../media/image41.png"/><Relationship Id="rId5" Type="http://schemas.openxmlformats.org/officeDocument/2006/relationships/image" Target="../media/image29.png"/><Relationship Id="rId6" Type="http://schemas.openxmlformats.org/officeDocument/2006/relationships/image" Target="../media/image27.png"/><Relationship Id="rId7" Type="http://schemas.openxmlformats.org/officeDocument/2006/relationships/image" Target="../media/image39.png"/><Relationship Id="rId8" Type="http://schemas.openxmlformats.org/officeDocument/2006/relationships/image" Target="../media/image35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jpg"/><Relationship Id="rId4" Type="http://schemas.openxmlformats.org/officeDocument/2006/relationships/image" Target="../media/image36.png"/><Relationship Id="rId9" Type="http://schemas.openxmlformats.org/officeDocument/2006/relationships/image" Target="../media/image38.jpg"/><Relationship Id="rId5" Type="http://schemas.openxmlformats.org/officeDocument/2006/relationships/image" Target="../media/image34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54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png"/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7.jpg"/><Relationship Id="rId4" Type="http://schemas.openxmlformats.org/officeDocument/2006/relationships/image" Target="../media/image14.png"/><Relationship Id="rId9" Type="http://schemas.openxmlformats.org/officeDocument/2006/relationships/image" Target="../media/image47.png"/><Relationship Id="rId5" Type="http://schemas.openxmlformats.org/officeDocument/2006/relationships/image" Target="../media/image3.png"/><Relationship Id="rId6" Type="http://schemas.openxmlformats.org/officeDocument/2006/relationships/image" Target="../media/image36.png"/><Relationship Id="rId7" Type="http://schemas.openxmlformats.org/officeDocument/2006/relationships/image" Target="../media/image54.png"/><Relationship Id="rId8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58.png"/><Relationship Id="rId5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0.png"/><Relationship Id="rId4" Type="http://schemas.openxmlformats.org/officeDocument/2006/relationships/image" Target="../media/image52.png"/><Relationship Id="rId5" Type="http://schemas.openxmlformats.org/officeDocument/2006/relationships/image" Target="../media/image3.png"/><Relationship Id="rId6" Type="http://schemas.openxmlformats.org/officeDocument/2006/relationships/image" Target="../media/image56.png"/><Relationship Id="rId7" Type="http://schemas.openxmlformats.org/officeDocument/2006/relationships/image" Target="../media/image51.png"/><Relationship Id="rId8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858776d52_0_870"/>
          <p:cNvSpPr txBox="1"/>
          <p:nvPr>
            <p:ph idx="2" type="body"/>
          </p:nvPr>
        </p:nvSpPr>
        <p:spPr>
          <a:xfrm>
            <a:off x="4829174" y="4356100"/>
            <a:ext cx="5864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b="1" lang="ru-RU" sz="2100"/>
              <a:t>Экология</a:t>
            </a:r>
            <a:endParaRPr b="1" sz="2100"/>
          </a:p>
        </p:txBody>
      </p:sp>
      <p:pic>
        <p:nvPicPr>
          <p:cNvPr descr="Изображение выглядит как текст&#10;&#10;Автоматически созданное описание" id="111" name="Google Shape;111;g29858776d52_0_8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9175" y="1733552"/>
            <a:ext cx="2305203" cy="2305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116" name="Google Shape;116;g298865ed746_0_5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17" name="Google Shape;117;g298865ed746_0_5"/>
          <p:cNvPicPr preferRelativeResize="0"/>
          <p:nvPr/>
        </p:nvPicPr>
        <p:blipFill rotWithShape="1">
          <a:blip r:embed="rId4">
            <a:alphaModFix/>
          </a:blip>
          <a:srcRect b="49216" l="16142" r="17097" t="36530"/>
          <a:stretch/>
        </p:blipFill>
        <p:spPr>
          <a:xfrm>
            <a:off x="6713197" y="4692900"/>
            <a:ext cx="3494228" cy="425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18" name="Google Shape;118;g298865ed746_0_5"/>
          <p:cNvPicPr preferRelativeResize="0"/>
          <p:nvPr/>
        </p:nvPicPr>
        <p:blipFill rotWithShape="1">
          <a:blip r:embed="rId4">
            <a:alphaModFix/>
          </a:blip>
          <a:srcRect b="49216" l="16142" r="17097" t="36530"/>
          <a:stretch/>
        </p:blipFill>
        <p:spPr>
          <a:xfrm>
            <a:off x="6709151" y="2341250"/>
            <a:ext cx="2988598" cy="425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19" name="Google Shape;119;g298865ed746_0_5"/>
          <p:cNvPicPr preferRelativeResize="0"/>
          <p:nvPr/>
        </p:nvPicPr>
        <p:blipFill rotWithShape="1">
          <a:blip r:embed="rId4">
            <a:alphaModFix/>
          </a:blip>
          <a:srcRect b="49216" l="16142" r="17097" t="36530"/>
          <a:stretch/>
        </p:blipFill>
        <p:spPr>
          <a:xfrm>
            <a:off x="1485097" y="2996200"/>
            <a:ext cx="3494228" cy="4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298865ed746_0_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1" name="Google Shape;121;g298865ed746_0_5"/>
          <p:cNvSpPr/>
          <p:nvPr/>
        </p:nvSpPr>
        <p:spPr>
          <a:xfrm>
            <a:off x="5819044" y="2165053"/>
            <a:ext cx="31200" cy="4556400"/>
          </a:xfrm>
          <a:prstGeom prst="rect">
            <a:avLst/>
          </a:prstGeom>
          <a:solidFill>
            <a:srgbClr val="303B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" name="Google Shape;122;g298865ed746_0_5"/>
          <p:cNvSpPr/>
          <p:nvPr/>
        </p:nvSpPr>
        <p:spPr>
          <a:xfrm>
            <a:off x="6689986" y="2320548"/>
            <a:ext cx="3041700" cy="2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3419"/>
              </a:lnSpc>
              <a:spcBef>
                <a:spcPts val="0"/>
              </a:spcBef>
              <a:spcAft>
                <a:spcPts val="0"/>
              </a:spcAft>
              <a:buClr>
                <a:srgbClr val="EBECEF"/>
              </a:buClr>
              <a:buSzPts val="1550"/>
              <a:buFont typeface="Fraunces"/>
              <a:buNone/>
            </a:pPr>
            <a:r>
              <a:rPr b="1" lang="ru-RU" sz="2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Сотрудничество</a:t>
            </a:r>
            <a:endParaRPr b="1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g298865ed746_0_5"/>
          <p:cNvSpPr/>
          <p:nvPr/>
        </p:nvSpPr>
        <p:spPr>
          <a:xfrm>
            <a:off x="6308521" y="2885125"/>
            <a:ext cx="3804600" cy="14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6720"/>
              </a:lnSpc>
              <a:spcBef>
                <a:spcPts val="0"/>
              </a:spcBef>
              <a:spcAft>
                <a:spcPts val="0"/>
              </a:spcAft>
              <a:buClr>
                <a:srgbClr val="EBECEF"/>
              </a:buClr>
              <a:buSzPts val="1250"/>
              <a:buFont typeface="Epilogue"/>
              <a:buNone/>
            </a:pPr>
            <a:r>
              <a:rPr lang="ru-RU" sz="13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У различных ресторанов, торговых центров и иных точек притяжения появится возможность привлекать больше клиентов с помощью нашего приложения</a:t>
            </a:r>
            <a:endParaRPr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g298865ed746_0_5"/>
          <p:cNvSpPr/>
          <p:nvPr/>
        </p:nvSpPr>
        <p:spPr>
          <a:xfrm>
            <a:off x="5115206" y="3223459"/>
            <a:ext cx="544500" cy="31200"/>
          </a:xfrm>
          <a:prstGeom prst="rect">
            <a:avLst/>
          </a:prstGeom>
          <a:solidFill>
            <a:srgbClr val="303B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5" name="Google Shape;125;g298865ed746_0_5"/>
          <p:cNvSpPr/>
          <p:nvPr/>
        </p:nvSpPr>
        <p:spPr>
          <a:xfrm>
            <a:off x="1248675" y="3491775"/>
            <a:ext cx="4005000" cy="14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i="0" lang="ru-RU" sz="1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Последнее время в развитых странах граждане </a:t>
            </a:r>
            <a:r>
              <a:rPr lang="ru-RU" sz="13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всё</a:t>
            </a:r>
            <a:r>
              <a:rPr i="0" lang="ru-RU" sz="1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больше начинают заботиться об экологии. Борьба с загрязнением воды и воздуха волнует всё более широкие слои общества</a:t>
            </a:r>
            <a:endParaRPr i="0" sz="1300" u="none" cap="none" strike="noStrik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6" name="Google Shape;126;g298865ed746_0_5"/>
          <p:cNvSpPr/>
          <p:nvPr/>
        </p:nvSpPr>
        <p:spPr>
          <a:xfrm>
            <a:off x="1737913" y="2996200"/>
            <a:ext cx="29886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3419"/>
              </a:lnSpc>
              <a:spcBef>
                <a:spcPts val="0"/>
              </a:spcBef>
              <a:spcAft>
                <a:spcPts val="0"/>
              </a:spcAft>
              <a:buClr>
                <a:srgbClr val="EBECEF"/>
              </a:buClr>
              <a:buSzPts val="1550"/>
              <a:buFont typeface="Fraunces"/>
              <a:buNone/>
            </a:pPr>
            <a:r>
              <a:rPr b="1" lang="ru-RU" sz="2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Забота об экологии</a:t>
            </a:r>
            <a:endParaRPr b="1" sz="21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7" name="Google Shape;127;g298865ed746_0_5"/>
          <p:cNvSpPr/>
          <p:nvPr/>
        </p:nvSpPr>
        <p:spPr>
          <a:xfrm>
            <a:off x="6009484" y="4803179"/>
            <a:ext cx="544500" cy="31200"/>
          </a:xfrm>
          <a:prstGeom prst="rect">
            <a:avLst/>
          </a:prstGeom>
          <a:solidFill>
            <a:srgbClr val="303B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8" name="Google Shape;128;g298865ed746_0_5"/>
          <p:cNvSpPr/>
          <p:nvPr/>
        </p:nvSpPr>
        <p:spPr>
          <a:xfrm>
            <a:off x="6553975" y="4692925"/>
            <a:ext cx="38046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3419"/>
              </a:lnSpc>
              <a:spcBef>
                <a:spcPts val="0"/>
              </a:spcBef>
              <a:spcAft>
                <a:spcPts val="0"/>
              </a:spcAft>
              <a:buClr>
                <a:srgbClr val="EBECEF"/>
              </a:buClr>
              <a:buSzPts val="1550"/>
              <a:buFont typeface="Fraunces"/>
              <a:buNone/>
            </a:pPr>
            <a:r>
              <a:rPr b="1" lang="ru-RU" sz="2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Трудности уборки мусора</a:t>
            </a:r>
            <a:endParaRPr b="1" sz="21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9" name="Google Shape;129;g298865ed746_0_5"/>
          <p:cNvSpPr/>
          <p:nvPr/>
        </p:nvSpPr>
        <p:spPr>
          <a:xfrm>
            <a:off x="6689973" y="5260225"/>
            <a:ext cx="3231000" cy="12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6720"/>
              </a:lnSpc>
              <a:spcBef>
                <a:spcPts val="0"/>
              </a:spcBef>
              <a:spcAft>
                <a:spcPts val="0"/>
              </a:spcAft>
              <a:buClr>
                <a:srgbClr val="EBECEF"/>
              </a:buClr>
              <a:buSzPts val="1250"/>
              <a:buFont typeface="Epilogue"/>
              <a:buNone/>
            </a:pPr>
            <a:r>
              <a:rPr lang="ru-RU" sz="13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В многих крупных городах имеется проблема со сбором и вывозом мусора. Наше приложение поможет решить эти проблемы</a:t>
            </a:r>
            <a:endParaRPr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Изображение выглядит как текст&#10;&#10;Автоматически созданное описание" id="130" name="Google Shape;130;g298865ed746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298865ed746_0_5"/>
          <p:cNvSpPr/>
          <p:nvPr/>
        </p:nvSpPr>
        <p:spPr>
          <a:xfrm>
            <a:off x="6084834" y="2538354"/>
            <a:ext cx="544500" cy="31200"/>
          </a:xfrm>
          <a:prstGeom prst="rect">
            <a:avLst/>
          </a:prstGeom>
          <a:solidFill>
            <a:srgbClr val="303B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Изображение выглядит как снимок экрана, зеленый, Красочность, дизайн&#10;&#10;Автоматически созданное описание" id="132" name="Google Shape;132;g298865ed746_0_5"/>
          <p:cNvPicPr preferRelativeResize="0"/>
          <p:nvPr/>
        </p:nvPicPr>
        <p:blipFill rotWithShape="1">
          <a:blip r:embed="rId4">
            <a:alphaModFix/>
          </a:blip>
          <a:srcRect b="49216" l="16142" r="17097" t="36530"/>
          <a:stretch/>
        </p:blipFill>
        <p:spPr>
          <a:xfrm>
            <a:off x="2612501" y="490175"/>
            <a:ext cx="4834950" cy="58862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298865ed746_0_5"/>
          <p:cNvSpPr/>
          <p:nvPr/>
        </p:nvSpPr>
        <p:spPr>
          <a:xfrm>
            <a:off x="2970464" y="586499"/>
            <a:ext cx="7388100" cy="8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Актуальность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8865ed746_0_4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139" name="Google Shape;139;g298865ed746_0_44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40" name="Google Shape;140;g298865ed746_0_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41" name="Google Shape;141;g298865ed746_0_44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2523600" y="403625"/>
            <a:ext cx="7840651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298865ed746_0_44"/>
          <p:cNvSpPr/>
          <p:nvPr/>
        </p:nvSpPr>
        <p:spPr>
          <a:xfrm>
            <a:off x="3188175" y="751275"/>
            <a:ext cx="66750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Решаемые проблемы</a:t>
            </a:r>
            <a:endParaRPr b="0" i="0" sz="4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g298865ed746_0_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2755" y="3240975"/>
            <a:ext cx="3611525" cy="22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298865ed746_0_44"/>
          <p:cNvSpPr txBox="1"/>
          <p:nvPr/>
        </p:nvSpPr>
        <p:spPr>
          <a:xfrm>
            <a:off x="392750" y="5576050"/>
            <a:ext cx="37995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179999" lvl="0" marL="127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Загрязнение окружающей среды и общественных мест.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" name="Google Shape;145;g298865ed746_0_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2775" y="3240975"/>
            <a:ext cx="3681600" cy="22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298865ed746_0_44"/>
          <p:cNvSpPr txBox="1"/>
          <p:nvPr/>
        </p:nvSpPr>
        <p:spPr>
          <a:xfrm>
            <a:off x="4516363" y="5625100"/>
            <a:ext cx="37224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Недостаток мотивации для экологической активности</a:t>
            </a:r>
            <a:endParaRPr/>
          </a:p>
        </p:txBody>
      </p:sp>
      <p:pic>
        <p:nvPicPr>
          <p:cNvPr id="147" name="Google Shape;147;g298865ed746_0_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87676" y="3240975"/>
            <a:ext cx="3440501" cy="22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298865ed746_0_44"/>
          <p:cNvSpPr txBox="1"/>
          <p:nvPr/>
        </p:nvSpPr>
        <p:spPr>
          <a:xfrm>
            <a:off x="8487675" y="5625100"/>
            <a:ext cx="3515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э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ффективная монетизация и поддержка экологических проектов.</a:t>
            </a:r>
            <a:endParaRPr/>
          </a:p>
        </p:txBody>
      </p:sp>
      <p:cxnSp>
        <p:nvCxnSpPr>
          <p:cNvPr id="149" name="Google Shape;149;g298865ed746_0_44"/>
          <p:cNvCxnSpPr>
            <a:stCxn id="142" idx="2"/>
            <a:endCxn id="143" idx="0"/>
          </p:cNvCxnSpPr>
          <p:nvPr/>
        </p:nvCxnSpPr>
        <p:spPr>
          <a:xfrm rot="5400000">
            <a:off x="3420675" y="135975"/>
            <a:ext cx="1882800" cy="4327200"/>
          </a:xfrm>
          <a:prstGeom prst="curvedConnector3">
            <a:avLst>
              <a:gd fmla="val 50000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" name="Google Shape;150;g298865ed746_0_44"/>
          <p:cNvCxnSpPr>
            <a:stCxn id="142" idx="2"/>
            <a:endCxn id="145" idx="0"/>
          </p:cNvCxnSpPr>
          <p:nvPr/>
        </p:nvCxnSpPr>
        <p:spPr>
          <a:xfrm rot="5400000">
            <a:off x="5463225" y="2178525"/>
            <a:ext cx="1882800" cy="242100"/>
          </a:xfrm>
          <a:prstGeom prst="curvedConnector3">
            <a:avLst>
              <a:gd fmla="val 50000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1" name="Google Shape;151;g298865ed746_0_44"/>
          <p:cNvCxnSpPr>
            <a:stCxn id="142" idx="2"/>
            <a:endCxn id="147" idx="0"/>
          </p:cNvCxnSpPr>
          <p:nvPr/>
        </p:nvCxnSpPr>
        <p:spPr>
          <a:xfrm flipH="1" rot="-5400000">
            <a:off x="7425375" y="458475"/>
            <a:ext cx="1882800" cy="3682200"/>
          </a:xfrm>
          <a:prstGeom prst="curvedConnector3">
            <a:avLst>
              <a:gd fmla="val 50000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9eb101336_0_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157" name="Google Shape;157;g299eb101336_0_15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58" name="Google Shape;158;g299eb101336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59" name="Google Shape;159;g299eb101336_0_15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2184375" y="403625"/>
            <a:ext cx="7411326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99eb101336_0_15"/>
          <p:cNvSpPr/>
          <p:nvPr/>
        </p:nvSpPr>
        <p:spPr>
          <a:xfrm>
            <a:off x="2184375" y="577450"/>
            <a:ext cx="7678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История возникновения</a:t>
            </a:r>
            <a:endParaRPr b="0" i="0" sz="4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g299eb101336_0_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9300" y="2548260"/>
            <a:ext cx="5721077" cy="380808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99eb101336_0_15"/>
          <p:cNvSpPr txBox="1"/>
          <p:nvPr/>
        </p:nvSpPr>
        <p:spPr>
          <a:xfrm>
            <a:off x="2284938" y="1721238"/>
            <a:ext cx="7210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179999" lvl="0" marL="127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Источник вдохновения: Pokemon GO (2016)</a:t>
            </a:r>
            <a:endParaRPr sz="1900"/>
          </a:p>
        </p:txBody>
      </p:sp>
      <p:sp>
        <p:nvSpPr>
          <p:cNvPr id="163" name="Google Shape;163;g299eb101336_0_15"/>
          <p:cNvSpPr txBox="1"/>
          <p:nvPr/>
        </p:nvSpPr>
        <p:spPr>
          <a:xfrm>
            <a:off x="436625" y="2800688"/>
            <a:ext cx="48600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ru-RU" sz="2200">
                <a:solidFill>
                  <a:schemeClr val="dk1"/>
                </a:solidFill>
                <a:highlight>
                  <a:srgbClr val="F8F8F8"/>
                </a:highlight>
              </a:rPr>
              <a:t>21 млн. пользователей на пике популярности</a:t>
            </a:r>
            <a:endParaRPr b="1" sz="2200">
              <a:solidFill>
                <a:schemeClr val="dk1"/>
              </a:solidFill>
              <a:highlight>
                <a:srgbClr val="F8F8F8"/>
              </a:highlight>
            </a:endParaRPr>
          </a:p>
        </p:txBody>
      </p:sp>
      <p:sp>
        <p:nvSpPr>
          <p:cNvPr id="164" name="Google Shape;164;g299eb101336_0_15"/>
          <p:cNvSpPr txBox="1"/>
          <p:nvPr/>
        </p:nvSpPr>
        <p:spPr>
          <a:xfrm>
            <a:off x="436625" y="4027475"/>
            <a:ext cx="473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162B"/>
              </a:buClr>
              <a:buSzPts val="1500"/>
              <a:buChar char="●"/>
            </a:pPr>
            <a:r>
              <a:rPr b="1" lang="ru-RU" sz="1500">
                <a:solidFill>
                  <a:srgbClr val="00162B"/>
                </a:solidFill>
                <a:highlight>
                  <a:srgbClr val="F8F8F8"/>
                </a:highlight>
              </a:rPr>
              <a:t>На 26% увеличились доходы одного кафе в Лондоне после того, как его владельцы заметили, что оно находится на месте частого респауна покемонов.</a:t>
            </a:r>
            <a:endParaRPr b="1"/>
          </a:p>
        </p:txBody>
      </p:sp>
      <p:sp>
        <p:nvSpPr>
          <p:cNvPr id="165" name="Google Shape;165;g299eb101336_0_15"/>
          <p:cNvSpPr txBox="1"/>
          <p:nvPr/>
        </p:nvSpPr>
        <p:spPr>
          <a:xfrm>
            <a:off x="349100" y="5838050"/>
            <a:ext cx="550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000">
                <a:solidFill>
                  <a:schemeClr val="dk1"/>
                </a:solidFill>
                <a:highlight>
                  <a:srgbClr val="F8F8F8"/>
                </a:highlight>
              </a:rPr>
              <a:t>Данные с сайта: https://www.redbull.com/ru-ru/pokemon-go-8-huge-stats</a:t>
            </a:r>
            <a:endParaRPr sz="1000">
              <a:solidFill>
                <a:schemeClr val="dk1"/>
              </a:solidFill>
              <a:highlight>
                <a:srgbClr val="F8F8F8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c187ff2a3_0_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имок экрана, зеленый, Красочность, дизайн&#10;&#10;Автоматически созданное описание" id="171" name="Google Shape;171;g29c187ff2a3_0_14"/>
          <p:cNvPicPr preferRelativeResize="0"/>
          <p:nvPr/>
        </p:nvPicPr>
        <p:blipFill rotWithShape="1">
          <a:blip r:embed="rId3">
            <a:alphaModFix/>
          </a:blip>
          <a:srcRect b="49216" l="16142" r="17097" t="36530"/>
          <a:stretch/>
        </p:blipFill>
        <p:spPr>
          <a:xfrm>
            <a:off x="2523600" y="403625"/>
            <a:ext cx="7840651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9c187ff2a3_0_14"/>
          <p:cNvSpPr/>
          <p:nvPr/>
        </p:nvSpPr>
        <p:spPr>
          <a:xfrm>
            <a:off x="2627825" y="577450"/>
            <a:ext cx="9091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3900">
                <a:latin typeface="Play"/>
                <a:ea typeface="Play"/>
                <a:cs typeface="Play"/>
                <a:sym typeface="Play"/>
              </a:rPr>
              <a:t>Описание нашего приложения</a:t>
            </a:r>
            <a:endParaRPr b="0" i="0" sz="3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9c187ff2a3_0_14"/>
          <p:cNvSpPr txBox="1"/>
          <p:nvPr/>
        </p:nvSpPr>
        <p:spPr>
          <a:xfrm>
            <a:off x="1492625" y="2227925"/>
            <a:ext cx="8952600" cy="3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Пользователь использует камеру для фиксации сбора мусора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 помощью 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дополненной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реальность отображается тип собираемого мусора и ожидаемое 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вознаграждение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Компании желающие провести уборку своей 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территории покупают специальные “точки интереса” аналоги “покестопов” из Pokemon GO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“Точки интереса”, помимо мотивации уборки мусора для игроков, служат для привлечения посетителей к заведениям, возле которых они установлены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27305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Приложение позволяет приблизительно оценить 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уровень 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загрязненности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города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8865ed82e_0_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179" name="Google Shape;179;g298865ed82e_0_13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80" name="Google Shape;180;g298865ed82e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81" name="Google Shape;181;g298865ed82e_0_13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3766125" y="403625"/>
            <a:ext cx="4883424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298865ed82e_0_13"/>
          <p:cNvSpPr/>
          <p:nvPr/>
        </p:nvSpPr>
        <p:spPr>
          <a:xfrm>
            <a:off x="3862450" y="751275"/>
            <a:ext cx="6000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Преимущества</a:t>
            </a:r>
            <a:endParaRPr b="0" i="0" sz="4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98865ed82e_0_13"/>
          <p:cNvSpPr txBox="1"/>
          <p:nvPr/>
        </p:nvSpPr>
        <p:spPr>
          <a:xfrm>
            <a:off x="287250" y="5894650"/>
            <a:ext cx="488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Использование современных технологий</a:t>
            </a:r>
            <a:endParaRPr/>
          </a:p>
        </p:txBody>
      </p:sp>
      <p:sp>
        <p:nvSpPr>
          <p:cNvPr id="184" name="Google Shape;184;g298865ed82e_0_13"/>
          <p:cNvSpPr txBox="1"/>
          <p:nvPr/>
        </p:nvSpPr>
        <p:spPr>
          <a:xfrm>
            <a:off x="3889575" y="1651075"/>
            <a:ext cx="463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Возможность получить вознаграждения</a:t>
            </a:r>
            <a:endParaRPr/>
          </a:p>
        </p:txBody>
      </p:sp>
      <p:sp>
        <p:nvSpPr>
          <p:cNvPr id="185" name="Google Shape;185;g298865ed82e_0_13"/>
          <p:cNvSpPr txBox="1"/>
          <p:nvPr/>
        </p:nvSpPr>
        <p:spPr>
          <a:xfrm>
            <a:off x="8206475" y="5894650"/>
            <a:ext cx="387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Социальное взаимодействие</a:t>
            </a:r>
            <a:endParaRPr/>
          </a:p>
        </p:txBody>
      </p:sp>
      <p:pic>
        <p:nvPicPr>
          <p:cNvPr id="186" name="Google Shape;186;g298865ed82e_0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075" y="3772698"/>
            <a:ext cx="3159051" cy="200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98865ed82e_0_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0281" y="2209074"/>
            <a:ext cx="4263221" cy="200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98865ed82e_0_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7650" y="3687134"/>
            <a:ext cx="3159050" cy="217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98865ed82e_0_4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194" name="Google Shape;194;g298865ed82e_0_42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95" name="Google Shape;195;g298865ed82e_0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196" name="Google Shape;196;g298865ed82e_0_42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2147975" y="422950"/>
            <a:ext cx="8552177" cy="10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98865ed82e_0_42"/>
          <p:cNvSpPr/>
          <p:nvPr/>
        </p:nvSpPr>
        <p:spPr>
          <a:xfrm>
            <a:off x="2311950" y="626175"/>
            <a:ext cx="80523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000">
                <a:latin typeface="Play"/>
                <a:ea typeface="Play"/>
                <a:cs typeface="Play"/>
                <a:sym typeface="Play"/>
              </a:rPr>
              <a:t>Использование современных технологий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298865ed82e_0_42"/>
          <p:cNvSpPr txBox="1"/>
          <p:nvPr/>
        </p:nvSpPr>
        <p:spPr>
          <a:xfrm>
            <a:off x="968688" y="5838575"/>
            <a:ext cx="28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Компьютерное зрение</a:t>
            </a:r>
            <a:endParaRPr/>
          </a:p>
        </p:txBody>
      </p:sp>
      <p:pic>
        <p:nvPicPr>
          <p:cNvPr id="199" name="Google Shape;199;g298865ed82e_0_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3250" y="3986650"/>
            <a:ext cx="3100425" cy="19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98865ed82e_0_42"/>
          <p:cNvSpPr txBox="1"/>
          <p:nvPr/>
        </p:nvSpPr>
        <p:spPr>
          <a:xfrm>
            <a:off x="4674163" y="5894650"/>
            <a:ext cx="332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Дополненная</a:t>
            </a: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реальность</a:t>
            </a:r>
            <a:endParaRPr/>
          </a:p>
        </p:txBody>
      </p:sp>
      <p:pic>
        <p:nvPicPr>
          <p:cNvPr id="201" name="Google Shape;201;g298865ed82e_0_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09700" y="3540350"/>
            <a:ext cx="3245975" cy="19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298865ed82e_0_42"/>
          <p:cNvSpPr txBox="1"/>
          <p:nvPr/>
        </p:nvSpPr>
        <p:spPr>
          <a:xfrm>
            <a:off x="9315094" y="5894650"/>
            <a:ext cx="160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Геолокация</a:t>
            </a:r>
            <a:endParaRPr/>
          </a:p>
        </p:txBody>
      </p:sp>
      <p:cxnSp>
        <p:nvCxnSpPr>
          <p:cNvPr id="203" name="Google Shape;203;g298865ed82e_0_42"/>
          <p:cNvCxnSpPr>
            <a:stCxn id="197" idx="2"/>
            <a:endCxn id="204" idx="0"/>
          </p:cNvCxnSpPr>
          <p:nvPr/>
        </p:nvCxnSpPr>
        <p:spPr>
          <a:xfrm rot="5400000">
            <a:off x="3135150" y="617925"/>
            <a:ext cx="2462700" cy="39432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5" name="Google Shape;205;g298865ed82e_0_42"/>
          <p:cNvCxnSpPr>
            <a:stCxn id="197" idx="2"/>
            <a:endCxn id="199" idx="0"/>
          </p:cNvCxnSpPr>
          <p:nvPr/>
        </p:nvCxnSpPr>
        <p:spPr>
          <a:xfrm rot="5400000">
            <a:off x="4921500" y="2570175"/>
            <a:ext cx="2628600" cy="204600"/>
          </a:xfrm>
          <a:prstGeom prst="curvedConnector3">
            <a:avLst>
              <a:gd fmla="val 49998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6" name="Google Shape;206;g298865ed82e_0_42"/>
          <p:cNvCxnSpPr>
            <a:stCxn id="197" idx="2"/>
            <a:endCxn id="201" idx="0"/>
          </p:cNvCxnSpPr>
          <p:nvPr/>
        </p:nvCxnSpPr>
        <p:spPr>
          <a:xfrm flipH="1" rot="-5400000">
            <a:off x="7244250" y="452025"/>
            <a:ext cx="2182200" cy="3994500"/>
          </a:xfrm>
          <a:prstGeom prst="curvedConnector3">
            <a:avLst>
              <a:gd fmla="val 49999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207" name="Google Shape;207;g298865ed82e_0_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2362" y="3986638"/>
            <a:ext cx="3032488" cy="190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8865ed82e_0_6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298865ed82e_0_6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298865ed82e_0_6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215" name="Google Shape;215;g298865ed82e_0_65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216" name="Google Shape;216;g298865ed82e_0_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217" name="Google Shape;217;g298865ed82e_0_65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4295875" y="403625"/>
            <a:ext cx="3188202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298865ed82e_0_65"/>
          <p:cNvSpPr/>
          <p:nvPr/>
        </p:nvSpPr>
        <p:spPr>
          <a:xfrm>
            <a:off x="4710075" y="697700"/>
            <a:ext cx="6000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Бонусы</a:t>
            </a:r>
            <a:endParaRPr b="0" i="0" sz="4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98865ed82e_0_65"/>
          <p:cNvSpPr/>
          <p:nvPr/>
        </p:nvSpPr>
        <p:spPr>
          <a:xfrm>
            <a:off x="1213650" y="1741650"/>
            <a:ext cx="9764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lang="ru-RU" sz="3600">
                <a:latin typeface="Play"/>
                <a:ea typeface="Play"/>
                <a:cs typeface="Play"/>
                <a:sym typeface="Play"/>
              </a:rPr>
              <a:t>Крышечки</a:t>
            </a:r>
            <a:r>
              <a:rPr lang="ru-RU" sz="3600">
                <a:latin typeface="Play"/>
                <a:ea typeface="Play"/>
                <a:cs typeface="Play"/>
                <a:sym typeface="Play"/>
              </a:rPr>
              <a:t> - внутреняя валюта приложения</a:t>
            </a:r>
            <a:endParaRPr sz="3600" u="none" cap="none" strike="noStrik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20" name="Google Shape;220;g298865ed82e_0_65"/>
          <p:cNvSpPr/>
          <p:nvPr/>
        </p:nvSpPr>
        <p:spPr>
          <a:xfrm>
            <a:off x="449225" y="2278175"/>
            <a:ext cx="5040900" cy="3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Опасные отходы - 15 крышек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Пластик - 5 крышек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Бумага/Картон - 3 крышки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Металл - 7 крышек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21" name="Google Shape;221;g298865ed82e_0_65"/>
          <p:cNvSpPr/>
          <p:nvPr/>
        </p:nvSpPr>
        <p:spPr>
          <a:xfrm>
            <a:off x="6096000" y="2278175"/>
            <a:ext cx="5557800" cy="3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Органические отходы - 10 крышек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Стекло - 8 крышек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Ткани/Текстиль - 4 крышки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810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Char char="●"/>
            </a:pPr>
            <a:r>
              <a:rPr lang="ru-RU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Сигареты - 0.2 к/шт</a:t>
            </a: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22" name="Google Shape;222;g298865ed82e_0_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2750" y="3784925"/>
            <a:ext cx="5220474" cy="29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8865ed82e_0_7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Изображение выглядит как снег, зима&#10;&#10;Автоматически созданное описание" id="228" name="Google Shape;228;g298865ed82e_0_79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229" name="Google Shape;229;g298865ed82e_0_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230" name="Google Shape;230;g298865ed82e_0_79"/>
          <p:cNvPicPr preferRelativeResize="0"/>
          <p:nvPr/>
        </p:nvPicPr>
        <p:blipFill rotWithShape="1">
          <a:blip r:embed="rId5">
            <a:alphaModFix/>
          </a:blip>
          <a:srcRect b="49216" l="16142" r="17097" t="36530"/>
          <a:stretch/>
        </p:blipFill>
        <p:spPr>
          <a:xfrm>
            <a:off x="3766125" y="403625"/>
            <a:ext cx="4883424" cy="9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298865ed82e_0_79"/>
          <p:cNvSpPr/>
          <p:nvPr/>
        </p:nvSpPr>
        <p:spPr>
          <a:xfrm>
            <a:off x="4083975" y="707350"/>
            <a:ext cx="6000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31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raunces"/>
              <a:buNone/>
            </a:pPr>
            <a:r>
              <a:rPr b="1" i="1" lang="ru-RU" sz="4600">
                <a:latin typeface="Play"/>
                <a:ea typeface="Play"/>
                <a:cs typeface="Play"/>
                <a:sym typeface="Play"/>
              </a:rPr>
              <a:t>Монетизация</a:t>
            </a:r>
            <a:endParaRPr b="0" i="0" sz="4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98865ed82e_0_79"/>
          <p:cNvSpPr txBox="1"/>
          <p:nvPr/>
        </p:nvSpPr>
        <p:spPr>
          <a:xfrm>
            <a:off x="768850" y="2330800"/>
            <a:ext cx="434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Покупка “Точки интереса”</a:t>
            </a:r>
            <a:endParaRPr sz="2400"/>
          </a:p>
        </p:txBody>
      </p:sp>
      <p:sp>
        <p:nvSpPr>
          <p:cNvPr id="233" name="Google Shape;233;g298865ed82e_0_79"/>
          <p:cNvSpPr txBox="1"/>
          <p:nvPr/>
        </p:nvSpPr>
        <p:spPr>
          <a:xfrm>
            <a:off x="815300" y="3429000"/>
            <a:ext cx="43458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Фиксация изначального количества мусора</a:t>
            </a:r>
            <a:endParaRPr sz="2400"/>
          </a:p>
        </p:txBody>
      </p:sp>
      <p:sp>
        <p:nvSpPr>
          <p:cNvPr id="234" name="Google Shape;234;g298865ed82e_0_79"/>
          <p:cNvSpPr txBox="1"/>
          <p:nvPr/>
        </p:nvSpPr>
        <p:spPr>
          <a:xfrm>
            <a:off x="815300" y="4767700"/>
            <a:ext cx="434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Сбор мусора игроком</a:t>
            </a:r>
            <a:endParaRPr sz="2400"/>
          </a:p>
        </p:txBody>
      </p:sp>
      <p:sp>
        <p:nvSpPr>
          <p:cNvPr id="235" name="Google Shape;235;g298865ed82e_0_79"/>
          <p:cNvSpPr txBox="1"/>
          <p:nvPr/>
        </p:nvSpPr>
        <p:spPr>
          <a:xfrm>
            <a:off x="6676075" y="2822025"/>
            <a:ext cx="434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Начисление “Крышечек”</a:t>
            </a:r>
            <a:endParaRPr sz="2400"/>
          </a:p>
        </p:txBody>
      </p:sp>
      <p:sp>
        <p:nvSpPr>
          <p:cNvPr id="236" name="Google Shape;236;g298865ed82e_0_79"/>
          <p:cNvSpPr txBox="1"/>
          <p:nvPr/>
        </p:nvSpPr>
        <p:spPr>
          <a:xfrm>
            <a:off x="6627925" y="3788800"/>
            <a:ext cx="43458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1" lang="ru-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Обмен “Крышечек” на бонусы от партнёров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имок экрана, зеленый, Красочность, дизайн&#10;&#10;Автоматически созданное описание" id="241" name="Google Shape;241;p1"/>
          <p:cNvPicPr preferRelativeResize="0"/>
          <p:nvPr/>
        </p:nvPicPr>
        <p:blipFill rotWithShape="1">
          <a:blip r:embed="rId3">
            <a:alphaModFix/>
          </a:blip>
          <a:srcRect b="49217" l="16140" r="17098" t="36530"/>
          <a:stretch/>
        </p:blipFill>
        <p:spPr>
          <a:xfrm>
            <a:off x="6666317" y="836993"/>
            <a:ext cx="5117545" cy="81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4">
            <a:alphaModFix amt="70000"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Мобильный телефон, текст, гаджет, Портативное устройство связи&#10;&#10;Автоматически созданное описание" id="243" name="Google Shape;24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76985" y="0"/>
            <a:ext cx="60553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"/>
          <p:cNvSpPr txBox="1"/>
          <p:nvPr/>
        </p:nvSpPr>
        <p:spPr>
          <a:xfrm>
            <a:off x="6847286" y="951173"/>
            <a:ext cx="47427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3200" u="none" cap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Удобство пользования</a:t>
            </a:r>
            <a:endParaRPr b="0" i="0" sz="3200" u="none" cap="none" strike="noStrik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5" name="Google Shape;245;p1"/>
          <p:cNvSpPr txBox="1"/>
          <p:nvPr/>
        </p:nvSpPr>
        <p:spPr>
          <a:xfrm>
            <a:off x="6715709" y="1999999"/>
            <a:ext cx="5005931" cy="357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80000" lvl="0" marL="12700" marR="27305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Наше приложение позволяет пользователям  находить ближайшие точки для уборки мусора на удобной карте. Также в зависимости от цвета иконки будет интуитивно понятно количество мусора в той или иной области.</a:t>
            </a:r>
            <a:endParaRPr/>
          </a:p>
          <a:p>
            <a:pPr indent="18000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совокупности это позволяет заинтересованному потребителю сэкономить время на  поиск и выделить для себя более приоритетные места.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6" name="Google Shape;246;p1"/>
          <p:cNvPicPr preferRelativeResize="0"/>
          <p:nvPr/>
        </p:nvPicPr>
        <p:blipFill rotWithShape="1">
          <a:blip r:embed="rId6">
            <a:alphaModFix/>
          </a:blip>
          <a:srcRect b="15049" l="0" r="0" t="0"/>
          <a:stretch/>
        </p:blipFill>
        <p:spPr>
          <a:xfrm>
            <a:off x="10436564" y="4808227"/>
            <a:ext cx="2412914" cy="20497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247" name="Google Shape;24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799" y="80961"/>
            <a:ext cx="1165871" cy="1165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252" name="Google Shape;252;p2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253" name="Google Shape;253;p2"/>
          <p:cNvPicPr preferRelativeResize="0"/>
          <p:nvPr/>
        </p:nvPicPr>
        <p:blipFill rotWithShape="1">
          <a:blip r:embed="rId4">
            <a:alphaModFix/>
          </a:blip>
          <a:srcRect b="49217" l="16140" r="17098" t="36530"/>
          <a:stretch/>
        </p:blipFill>
        <p:spPr>
          <a:xfrm>
            <a:off x="2858400" y="314444"/>
            <a:ext cx="6103059" cy="9775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Графика, дизайн&#10;&#10;Автоматически созданное описание" id="254" name="Google Shape;254;p2"/>
          <p:cNvPicPr preferRelativeResize="0"/>
          <p:nvPr/>
        </p:nvPicPr>
        <p:blipFill rotWithShape="1">
          <a:blip r:embed="rId5">
            <a:alphaModFix/>
          </a:blip>
          <a:srcRect b="17802" l="28231" r="17815" t="63700"/>
          <a:stretch/>
        </p:blipFill>
        <p:spPr>
          <a:xfrm>
            <a:off x="6278047" y="2583943"/>
            <a:ext cx="5471511" cy="1189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Графика, дизайн&#10;&#10;Автоматически созданное описание" id="255" name="Google Shape;255;p2"/>
          <p:cNvPicPr preferRelativeResize="0"/>
          <p:nvPr/>
        </p:nvPicPr>
        <p:blipFill rotWithShape="1">
          <a:blip r:embed="rId6">
            <a:alphaModFix/>
          </a:blip>
          <a:srcRect b="17802" l="28231" r="17815" t="63700"/>
          <a:stretch/>
        </p:blipFill>
        <p:spPr>
          <a:xfrm>
            <a:off x="442441" y="2583943"/>
            <a:ext cx="4318245" cy="118907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"/>
          <p:cNvSpPr txBox="1"/>
          <p:nvPr/>
        </p:nvSpPr>
        <p:spPr>
          <a:xfrm>
            <a:off x="803803" y="4007194"/>
            <a:ext cx="4520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Мы </a:t>
            </a: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можем</a:t>
            </a:r>
            <a:r>
              <a:rPr b="0" i="0" lang="ru-RU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взять на себя часть задач регионального оператора по уборке городе, сделав акцент на мусоре в труднодоступных местах.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2"/>
          <p:cNvSpPr txBox="1"/>
          <p:nvPr>
            <p:ph type="title"/>
          </p:nvPr>
        </p:nvSpPr>
        <p:spPr>
          <a:xfrm>
            <a:off x="3155239" y="346108"/>
            <a:ext cx="5881520" cy="9775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b="1" i="1" lang="ru-RU" sz="3200">
                <a:latin typeface="Play"/>
                <a:ea typeface="Play"/>
                <a:cs typeface="Play"/>
                <a:sym typeface="Play"/>
              </a:rPr>
              <a:t>Выгодное сотрудничество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8" name="Google Shape;258;p2"/>
          <p:cNvSpPr txBox="1"/>
          <p:nvPr/>
        </p:nvSpPr>
        <p:spPr>
          <a:xfrm>
            <a:off x="474205" y="2978158"/>
            <a:ext cx="4769313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12699" marR="507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1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Региональный оператор</a:t>
            </a:r>
            <a:endParaRPr/>
          </a:p>
        </p:txBody>
      </p:sp>
      <p:pic>
        <p:nvPicPr>
          <p:cNvPr descr="Изображение выглядит как текст&#10;&#10;Автоматически созданное описание" id="259" name="Google Shape;259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799" y="80961"/>
            <a:ext cx="1165871" cy="116587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"/>
          <p:cNvSpPr txBox="1"/>
          <p:nvPr/>
        </p:nvSpPr>
        <p:spPr>
          <a:xfrm>
            <a:off x="6900502" y="2989763"/>
            <a:ext cx="4975027" cy="4038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699" marR="507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1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Частные заведения и магазины</a:t>
            </a:r>
            <a:endParaRPr/>
          </a:p>
        </p:txBody>
      </p:sp>
      <p:sp>
        <p:nvSpPr>
          <p:cNvPr id="261" name="Google Shape;261;p2"/>
          <p:cNvSpPr txBox="1"/>
          <p:nvPr/>
        </p:nvSpPr>
        <p:spPr>
          <a:xfrm>
            <a:off x="6667955" y="4007194"/>
            <a:ext cx="4691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699" marR="507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Начнем</a:t>
            </a:r>
            <a:r>
              <a:rPr b="0" i="0" lang="ru-RU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поддерживать чистоту рядом с организациями, с которыми у нас появится партнёрство, а также мы увеличим им количество потенциальных клиентов.</a:t>
            </a:r>
            <a:endParaRPr/>
          </a:p>
        </p:txBody>
      </p:sp>
      <p:pic>
        <p:nvPicPr>
          <p:cNvPr descr="Изображение выглядит как Графика, графический дизайн&#10;&#10;Автоматически созданное описание" id="262" name="Google Shape;262;p2"/>
          <p:cNvPicPr preferRelativeResize="0"/>
          <p:nvPr/>
        </p:nvPicPr>
        <p:blipFill rotWithShape="1">
          <a:blip r:embed="rId8">
            <a:alphaModFix/>
          </a:blip>
          <a:srcRect b="0" l="7254" r="11513" t="26613"/>
          <a:stretch/>
        </p:blipFill>
        <p:spPr>
          <a:xfrm rot="-719644">
            <a:off x="3915434" y="1446113"/>
            <a:ext cx="1602418" cy="126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74328" y="4745858"/>
            <a:ext cx="2471205" cy="2471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зеленый, снимок экрана, Графика&#10;&#10;Автоматически созданное описание" id="264" name="Google Shape;264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96000" y="5450400"/>
            <a:ext cx="1960179" cy="19601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ка, графический дизайн&#10;&#10;Автоматически созданное описание" id="265" name="Google Shape;265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751351">
            <a:off x="5404131" y="1004002"/>
            <a:ext cx="1943650" cy="169475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271" name="Google Shape;271;p4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272" name="Google Shape;27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1" cy="11658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273" name="Google Shape;273;p4"/>
          <p:cNvPicPr preferRelativeResize="0"/>
          <p:nvPr/>
        </p:nvPicPr>
        <p:blipFill rotWithShape="1">
          <a:blip r:embed="rId5">
            <a:alphaModFix/>
          </a:blip>
          <a:srcRect b="49217" l="16140" r="17098" t="36530"/>
          <a:stretch/>
        </p:blipFill>
        <p:spPr>
          <a:xfrm>
            <a:off x="3638499" y="314444"/>
            <a:ext cx="4455886" cy="97752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"/>
          <p:cNvSpPr txBox="1"/>
          <p:nvPr>
            <p:ph type="title"/>
          </p:nvPr>
        </p:nvSpPr>
        <p:spPr>
          <a:xfrm>
            <a:off x="3779574" y="305521"/>
            <a:ext cx="5881520" cy="9775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b="1" i="1" lang="ru-RU" sz="3200">
                <a:latin typeface="Play"/>
                <a:ea typeface="Play"/>
                <a:cs typeface="Play"/>
                <a:sym typeface="Play"/>
              </a:rPr>
              <a:t>Целевая аудитория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75" name="Google Shape;275;p4"/>
          <p:cNvSpPr txBox="1"/>
          <p:nvPr/>
        </p:nvSpPr>
        <p:spPr>
          <a:xfrm>
            <a:off x="286524" y="3111605"/>
            <a:ext cx="57375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Экологически осознанные потребители: </a:t>
            </a:r>
            <a:r>
              <a:rPr b="0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Люди, которые ценят экологию и стремятся к улучшению состояния окружающей среды.</a:t>
            </a:r>
            <a:br>
              <a:rPr b="0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Социально активные группы людей:</a:t>
            </a:r>
            <a:r>
              <a:rPr b="0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Общественные организации и местные сообщества, которые хотят </a:t>
            </a: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привлечь</a:t>
            </a:r>
            <a:r>
              <a:rPr b="0" i="0" lang="ru-RU" sz="1800" u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своих членов к участию в экологических мероприятиях.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Люди с доходом ниже среднего:</a:t>
            </a: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Жители без экологического интереса, но которые ищут возможность получить скидки и бонусы в магазинах.</a:t>
            </a:r>
            <a:endParaRPr/>
          </a:p>
        </p:txBody>
      </p:sp>
      <p:sp>
        <p:nvSpPr>
          <p:cNvPr id="276" name="Google Shape;276;p4"/>
          <p:cNvSpPr txBox="1"/>
          <p:nvPr/>
        </p:nvSpPr>
        <p:spPr>
          <a:xfrm>
            <a:off x="7326379" y="3179602"/>
            <a:ext cx="4749932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・Возраст: 12-21 лет.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География: Городское население.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Образование: Школьники и студенты.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Желание внести вклад в улучшение окружающей среды.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Любовь к социальному и игровому взаимодействию.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Интерес к технологиям и мобильным приложениям.</a:t>
            </a:r>
            <a:b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・</a:t>
            </a:r>
            <a:r>
              <a:rPr b="0" i="0"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Мотивированность достижениями и бонусами.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Изображение выглядит как снимок экрана, Графика, дизайн&#10;&#10;Автоматически созданное описание" id="277" name="Google Shape;277;p4"/>
          <p:cNvPicPr preferRelativeResize="0"/>
          <p:nvPr/>
        </p:nvPicPr>
        <p:blipFill rotWithShape="1">
          <a:blip r:embed="rId6">
            <a:alphaModFix/>
          </a:blip>
          <a:srcRect b="19788" l="32367" r="20325" t="66679"/>
          <a:stretch/>
        </p:blipFill>
        <p:spPr>
          <a:xfrm>
            <a:off x="450850" y="2120900"/>
            <a:ext cx="5267779" cy="86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"/>
          <p:cNvSpPr txBox="1"/>
          <p:nvPr/>
        </p:nvSpPr>
        <p:spPr>
          <a:xfrm>
            <a:off x="812031" y="2309653"/>
            <a:ext cx="505441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Заинтересованные группы</a:t>
            </a:r>
            <a:endParaRPr/>
          </a:p>
        </p:txBody>
      </p:sp>
      <p:pic>
        <p:nvPicPr>
          <p:cNvPr descr="Изображение выглядит как снимок экрана, Графика, дизайн&#10;&#10;Автоматически созданное описание" id="279" name="Google Shape;279;p4"/>
          <p:cNvPicPr preferRelativeResize="0"/>
          <p:nvPr/>
        </p:nvPicPr>
        <p:blipFill rotWithShape="1">
          <a:blip r:embed="rId6">
            <a:alphaModFix/>
          </a:blip>
          <a:srcRect b="19788" l="32367" r="20325" t="66679"/>
          <a:stretch/>
        </p:blipFill>
        <p:spPr>
          <a:xfrm>
            <a:off x="8200571" y="2120900"/>
            <a:ext cx="2627086" cy="86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"/>
          <p:cNvSpPr txBox="1"/>
          <p:nvPr/>
        </p:nvSpPr>
        <p:spPr>
          <a:xfrm>
            <a:off x="8468400" y="2309652"/>
            <a:ext cx="209143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Портрет ЦА</a:t>
            </a:r>
            <a:endParaRPr/>
          </a:p>
        </p:txBody>
      </p:sp>
      <p:pic>
        <p:nvPicPr>
          <p:cNvPr descr="Изображение выглядит как Графика, зеленый&#10;&#10;Автоматически созданное описание" id="281" name="Google Shape;28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17011" y="5536860"/>
            <a:ext cx="2287945" cy="20133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4"/>
          <p:cNvCxnSpPr>
            <a:endCxn id="277" idx="0"/>
          </p:cNvCxnSpPr>
          <p:nvPr/>
        </p:nvCxnSpPr>
        <p:spPr>
          <a:xfrm flipH="1">
            <a:off x="3084739" y="1323500"/>
            <a:ext cx="2370000" cy="7974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83" name="Google Shape;283;p4"/>
          <p:cNvCxnSpPr>
            <a:endCxn id="279" idx="0"/>
          </p:cNvCxnSpPr>
          <p:nvPr/>
        </p:nvCxnSpPr>
        <p:spPr>
          <a:xfrm>
            <a:off x="5283214" y="1323500"/>
            <a:ext cx="4230900" cy="7974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84" name="Google Shape;284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289" name="Google Shape;289;p3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290" name="Google Shape;290;p3"/>
          <p:cNvPicPr preferRelativeResize="0"/>
          <p:nvPr/>
        </p:nvPicPr>
        <p:blipFill rotWithShape="1">
          <a:blip r:embed="rId4">
            <a:alphaModFix/>
          </a:blip>
          <a:srcRect b="49217" l="16140" r="17098" t="36530"/>
          <a:stretch/>
        </p:blipFill>
        <p:spPr>
          <a:xfrm>
            <a:off x="4022949" y="314444"/>
            <a:ext cx="3793672" cy="9775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Графика, дизайн&#10;&#10;Автоматически созданное описание" id="291" name="Google Shape;291;p3"/>
          <p:cNvPicPr preferRelativeResize="0"/>
          <p:nvPr/>
        </p:nvPicPr>
        <p:blipFill rotWithShape="1">
          <a:blip r:embed="rId5">
            <a:alphaModFix/>
          </a:blip>
          <a:srcRect b="17802" l="28231" r="17815" t="63700"/>
          <a:stretch/>
        </p:blipFill>
        <p:spPr>
          <a:xfrm>
            <a:off x="6575863" y="2545541"/>
            <a:ext cx="5342135" cy="1189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Графика, дизайн&#10;&#10;Автоматически созданное описание" id="292" name="Google Shape;292;p3"/>
          <p:cNvPicPr preferRelativeResize="0"/>
          <p:nvPr/>
        </p:nvPicPr>
        <p:blipFill rotWithShape="1">
          <a:blip r:embed="rId6">
            <a:alphaModFix/>
          </a:blip>
          <a:srcRect b="17802" l="28231" r="17815" t="63700"/>
          <a:stretch/>
        </p:blipFill>
        <p:spPr>
          <a:xfrm>
            <a:off x="450851" y="2536141"/>
            <a:ext cx="4830776" cy="118907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"/>
          <p:cNvSpPr txBox="1"/>
          <p:nvPr>
            <p:ph type="title"/>
          </p:nvPr>
        </p:nvSpPr>
        <p:spPr>
          <a:xfrm>
            <a:off x="4199164" y="256201"/>
            <a:ext cx="3793671" cy="10940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b="1" i="1" lang="ru-RU" sz="3600">
                <a:latin typeface="Play"/>
                <a:ea typeface="Play"/>
                <a:cs typeface="Play"/>
                <a:sym typeface="Play"/>
              </a:rPr>
              <a:t>Анализ рынка</a:t>
            </a:r>
            <a:endParaRPr b="1" i="1" sz="36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Изображение выглядит как Графика, логотип, символ, круг&#10;&#10;Автоматически созданное описание" id="294" name="Google Shape;294;p3"/>
          <p:cNvPicPr preferRelativeResize="0"/>
          <p:nvPr/>
        </p:nvPicPr>
        <p:blipFill rotWithShape="1">
          <a:blip r:embed="rId7">
            <a:alphaModFix/>
          </a:blip>
          <a:srcRect b="8845" l="0" r="0" t="9086"/>
          <a:stretch/>
        </p:blipFill>
        <p:spPr>
          <a:xfrm>
            <a:off x="7777371" y="3837887"/>
            <a:ext cx="1600200" cy="1313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"/>
          <p:cNvPicPr preferRelativeResize="0"/>
          <p:nvPr/>
        </p:nvPicPr>
        <p:blipFill rotWithShape="1">
          <a:blip r:embed="rId8">
            <a:alphaModFix/>
          </a:blip>
          <a:srcRect b="4237" l="2050" r="71734" t="7567"/>
          <a:stretch/>
        </p:blipFill>
        <p:spPr>
          <a:xfrm>
            <a:off x="8777522" y="5069629"/>
            <a:ext cx="1137917" cy="112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"/>
          <p:cNvPicPr preferRelativeResize="0"/>
          <p:nvPr/>
        </p:nvPicPr>
        <p:blipFill rotWithShape="1">
          <a:blip r:embed="rId8">
            <a:alphaModFix/>
          </a:blip>
          <a:srcRect b="31544" l="35636" r="3329" t="29637"/>
          <a:stretch/>
        </p:blipFill>
        <p:spPr>
          <a:xfrm>
            <a:off x="8620654" y="6240737"/>
            <a:ext cx="1513832" cy="283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"/>
          <p:cNvPicPr preferRelativeResize="0"/>
          <p:nvPr/>
        </p:nvPicPr>
        <p:blipFill rotWithShape="1">
          <a:blip r:embed="rId9">
            <a:alphaModFix/>
          </a:blip>
          <a:srcRect b="4406" l="8812" r="0" t="0"/>
          <a:stretch/>
        </p:blipFill>
        <p:spPr>
          <a:xfrm>
            <a:off x="9915439" y="3837887"/>
            <a:ext cx="973346" cy="102513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"/>
          <p:cNvSpPr txBox="1"/>
          <p:nvPr/>
        </p:nvSpPr>
        <p:spPr>
          <a:xfrm>
            <a:off x="9668156" y="4751513"/>
            <a:ext cx="14679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Рябина</a:t>
            </a:r>
            <a:endParaRPr/>
          </a:p>
        </p:txBody>
      </p:sp>
      <p:sp>
        <p:nvSpPr>
          <p:cNvPr id="299" name="Google Shape;299;p3"/>
          <p:cNvSpPr txBox="1"/>
          <p:nvPr/>
        </p:nvSpPr>
        <p:spPr>
          <a:xfrm>
            <a:off x="1136898" y="2893858"/>
            <a:ext cx="380719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Прямые конкуренты</a:t>
            </a:r>
            <a:endParaRPr/>
          </a:p>
        </p:txBody>
      </p:sp>
      <p:sp>
        <p:nvSpPr>
          <p:cNvPr id="300" name="Google Shape;300;p3"/>
          <p:cNvSpPr txBox="1"/>
          <p:nvPr/>
        </p:nvSpPr>
        <p:spPr>
          <a:xfrm>
            <a:off x="7302499" y="2922024"/>
            <a:ext cx="443865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Косвенные конкуренты</a:t>
            </a:r>
            <a:endParaRPr/>
          </a:p>
        </p:txBody>
      </p:sp>
      <p:pic>
        <p:nvPicPr>
          <p:cNvPr descr="Изображение выглядит как текст&#10;&#10;Автоматически созданное описание" id="301" name="Google Shape;301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2799" y="80961"/>
            <a:ext cx="1165871" cy="11658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ка, графический дизайн&#10;&#10;Автоматически созданное описание" id="302" name="Google Shape;302;p3"/>
          <p:cNvPicPr preferRelativeResize="0"/>
          <p:nvPr/>
        </p:nvPicPr>
        <p:blipFill rotWithShape="1">
          <a:blip r:embed="rId11">
            <a:alphaModFix/>
          </a:blip>
          <a:srcRect b="0" l="7254" r="11513" t="26613"/>
          <a:stretch/>
        </p:blipFill>
        <p:spPr>
          <a:xfrm rot="-719644">
            <a:off x="4293754" y="1444299"/>
            <a:ext cx="1598313" cy="1259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оригами&#10;&#10;Автоматически созданное описание с низким доверительным уровнем" id="303" name="Google Shape;303;p3"/>
          <p:cNvPicPr preferRelativeResize="0"/>
          <p:nvPr/>
        </p:nvPicPr>
        <p:blipFill rotWithShape="1">
          <a:blip r:embed="rId12">
            <a:alphaModFix/>
          </a:blip>
          <a:srcRect b="14266" l="0" r="0" t="0"/>
          <a:stretch/>
        </p:blipFill>
        <p:spPr>
          <a:xfrm>
            <a:off x="4582141" y="4605350"/>
            <a:ext cx="2627473" cy="225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рафика, графический дизайн&#10;&#10;Автоматически созданное описание" id="304" name="Google Shape;304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751351">
            <a:off x="5673108" y="970591"/>
            <a:ext cx="1943650" cy="1694754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"/>
          <p:cNvSpPr txBox="1"/>
          <p:nvPr/>
        </p:nvSpPr>
        <p:spPr>
          <a:xfrm>
            <a:off x="1136898" y="3834025"/>
            <a:ext cx="359050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Прямых конкурентов у нашего проекта нет, но будет существовать конкуренция за сбор мусора.</a:t>
            </a:r>
            <a:endParaRPr/>
          </a:p>
        </p:txBody>
      </p:sp>
      <p:sp>
        <p:nvSpPr>
          <p:cNvPr id="306" name="Google Shape;306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311" name="Google Shape;311;p5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ег, зима&#10;&#10;Автоматически созданное описание" id="312" name="Google Shape;312;p5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13" name="Google Shape;313;p5"/>
          <p:cNvPicPr preferRelativeResize="0"/>
          <p:nvPr/>
        </p:nvPicPr>
        <p:blipFill rotWithShape="1">
          <a:blip r:embed="rId4">
            <a:alphaModFix amt="85000"/>
          </a:blip>
          <a:srcRect b="16909" l="26626" r="23717" t="16846"/>
          <a:stretch/>
        </p:blipFill>
        <p:spPr>
          <a:xfrm>
            <a:off x="8104701" y="2951209"/>
            <a:ext cx="3667391" cy="3670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темнота, черный&#10;&#10;Автоматически созданное описание" id="314" name="Google Shape;314;p5"/>
          <p:cNvPicPr preferRelativeResize="0"/>
          <p:nvPr/>
        </p:nvPicPr>
        <p:blipFill rotWithShape="1">
          <a:blip r:embed="rId5">
            <a:alphaModFix/>
          </a:blip>
          <a:srcRect b="44320" l="32758" r="39123" t="45415"/>
          <a:stretch/>
        </p:blipFill>
        <p:spPr>
          <a:xfrm>
            <a:off x="8666844" y="4013751"/>
            <a:ext cx="2570443" cy="70396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5"/>
          <p:cNvSpPr txBox="1"/>
          <p:nvPr/>
        </p:nvSpPr>
        <p:spPr>
          <a:xfrm>
            <a:off x="8120905" y="3144227"/>
            <a:ext cx="3634980" cy="1028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Выплаты от заинтересованных компаний?????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Изображение выглядит как снимок экрана, зеленый, Красочность, дизайн&#10;&#10;Автоматически созданное описание" id="316" name="Google Shape;316;p5"/>
          <p:cNvPicPr preferRelativeResize="0"/>
          <p:nvPr/>
        </p:nvPicPr>
        <p:blipFill rotWithShape="1">
          <a:blip r:embed="rId6">
            <a:alphaModFix/>
          </a:blip>
          <a:srcRect b="49217" l="16140" r="17098" t="36530"/>
          <a:stretch/>
        </p:blipFill>
        <p:spPr>
          <a:xfrm>
            <a:off x="4382814" y="314444"/>
            <a:ext cx="3471040" cy="9775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317" name="Google Shape;31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799" y="80961"/>
            <a:ext cx="1165871" cy="1165871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"/>
          <p:cNvSpPr txBox="1"/>
          <p:nvPr>
            <p:ph type="title"/>
          </p:nvPr>
        </p:nvSpPr>
        <p:spPr>
          <a:xfrm>
            <a:off x="4518379" y="314444"/>
            <a:ext cx="3159428" cy="9775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b="1" i="1" lang="ru-RU" sz="3200">
                <a:latin typeface="Play"/>
                <a:ea typeface="Play"/>
                <a:cs typeface="Play"/>
                <a:sym typeface="Play"/>
              </a:rPr>
              <a:t>Бизнес модель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19" name="Google Shape;319;p5"/>
          <p:cNvPicPr preferRelativeResize="0"/>
          <p:nvPr/>
        </p:nvPicPr>
        <p:blipFill rotWithShape="1">
          <a:blip r:embed="rId8">
            <a:alphaModFix amt="85000"/>
          </a:blip>
          <a:srcRect b="16909" l="26626" r="22070" t="16846"/>
          <a:stretch/>
        </p:blipFill>
        <p:spPr>
          <a:xfrm>
            <a:off x="420390" y="2952227"/>
            <a:ext cx="3789110" cy="367029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"/>
          <p:cNvSpPr txBox="1"/>
          <p:nvPr/>
        </p:nvSpPr>
        <p:spPr>
          <a:xfrm>
            <a:off x="445770" y="3179790"/>
            <a:ext cx="363498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Грантовая поддержка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Изображение выглядит как снимок экрана, темнота, черный&#10;&#10;Автоматически созданное описание" id="321" name="Google Shape;321;p5"/>
          <p:cNvPicPr preferRelativeResize="0"/>
          <p:nvPr/>
        </p:nvPicPr>
        <p:blipFill rotWithShape="1">
          <a:blip r:embed="rId5">
            <a:alphaModFix/>
          </a:blip>
          <a:srcRect b="44320" l="32758" r="39123" t="45415"/>
          <a:stretch/>
        </p:blipFill>
        <p:spPr>
          <a:xfrm>
            <a:off x="978038" y="3531168"/>
            <a:ext cx="2570443" cy="703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3819" y="4421407"/>
            <a:ext cx="2678880" cy="178626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23" name="Google Shape;323;p5"/>
          <p:cNvPicPr preferRelativeResize="0"/>
          <p:nvPr/>
        </p:nvPicPr>
        <p:blipFill rotWithShape="1">
          <a:blip r:embed="rId4">
            <a:alphaModFix amt="85000"/>
          </a:blip>
          <a:srcRect b="16909" l="27542" r="24931" t="16846"/>
          <a:stretch/>
        </p:blipFill>
        <p:spPr>
          <a:xfrm>
            <a:off x="4337679" y="2951208"/>
            <a:ext cx="3510093" cy="36702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5"/>
          <p:cNvCxnSpPr>
            <a:endCxn id="315" idx="0"/>
          </p:cNvCxnSpPr>
          <p:nvPr/>
        </p:nvCxnSpPr>
        <p:spPr>
          <a:xfrm>
            <a:off x="6105595" y="1292027"/>
            <a:ext cx="3832800" cy="18522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5" name="Google Shape;325;p5"/>
          <p:cNvCxnSpPr>
            <a:endCxn id="326" idx="0"/>
          </p:cNvCxnSpPr>
          <p:nvPr/>
        </p:nvCxnSpPr>
        <p:spPr>
          <a:xfrm rot="5400000">
            <a:off x="5157045" y="2231190"/>
            <a:ext cx="1887900" cy="9300"/>
          </a:xfrm>
          <a:prstGeom prst="curvedConnector3">
            <a:avLst>
              <a:gd fmla="val 50000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7" name="Google Shape;327;p5"/>
          <p:cNvCxnSpPr>
            <a:endCxn id="320" idx="0"/>
          </p:cNvCxnSpPr>
          <p:nvPr/>
        </p:nvCxnSpPr>
        <p:spPr>
          <a:xfrm flipH="1">
            <a:off x="2263260" y="1291590"/>
            <a:ext cx="3861600" cy="18882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26" name="Google Shape;326;p5"/>
          <p:cNvSpPr txBox="1"/>
          <p:nvPr/>
        </p:nvSpPr>
        <p:spPr>
          <a:xfrm>
            <a:off x="4546302" y="3179790"/>
            <a:ext cx="3100086" cy="7027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Договор </a:t>
            </a:r>
            <a:endParaRPr/>
          </a:p>
          <a:p>
            <a:pPr indent="0" lvl="0" marL="1270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 партнёрами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Изображение выглядит как снимок экрана, темнота, черный&#10;&#10;Автоматически созданное описание" id="328" name="Google Shape;328;p5"/>
          <p:cNvPicPr preferRelativeResize="0"/>
          <p:nvPr/>
        </p:nvPicPr>
        <p:blipFill rotWithShape="1">
          <a:blip r:embed="rId5">
            <a:alphaModFix/>
          </a:blip>
          <a:srcRect b="44320" l="32758" r="39123" t="45415"/>
          <a:stretch/>
        </p:blipFill>
        <p:spPr>
          <a:xfrm>
            <a:off x="4782943" y="3730414"/>
            <a:ext cx="2570443" cy="703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05974" y="4210915"/>
            <a:ext cx="3972743" cy="220725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31" name="Google Shape;331;p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74250" y="4717700"/>
            <a:ext cx="1615900" cy="166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ег, зима&#10;&#10;Автоматически созданное описание" id="336" name="Google Shape;336;p6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зеленый, Красочность, дизайн&#10;&#10;Автоматически созданное описание" id="337" name="Google Shape;337;p6"/>
          <p:cNvPicPr preferRelativeResize="0"/>
          <p:nvPr/>
        </p:nvPicPr>
        <p:blipFill rotWithShape="1">
          <a:blip r:embed="rId4">
            <a:alphaModFix/>
          </a:blip>
          <a:srcRect b="49216" l="16142" r="17097" t="36530"/>
          <a:stretch/>
        </p:blipFill>
        <p:spPr>
          <a:xfrm>
            <a:off x="3474720" y="314444"/>
            <a:ext cx="5262004" cy="977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338" name="Google Shape;33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6"/>
          <p:cNvSpPr txBox="1"/>
          <p:nvPr>
            <p:ph type="title"/>
          </p:nvPr>
        </p:nvSpPr>
        <p:spPr>
          <a:xfrm>
            <a:off x="3684942" y="314444"/>
            <a:ext cx="48222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b="1" i="1" lang="ru-RU" sz="3200">
                <a:latin typeface="Play"/>
                <a:ea typeface="Play"/>
                <a:cs typeface="Play"/>
                <a:sym typeface="Play"/>
              </a:rPr>
              <a:t>Перспективы развития</a:t>
            </a:r>
            <a:endParaRPr sz="32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40" name="Google Shape;340;p6"/>
          <p:cNvPicPr preferRelativeResize="0"/>
          <p:nvPr/>
        </p:nvPicPr>
        <p:blipFill rotWithShape="1">
          <a:blip r:embed="rId6">
            <a:alphaModFix amt="85000"/>
          </a:blip>
          <a:srcRect b="16911" l="27541" r="24932" t="16845"/>
          <a:stretch/>
        </p:blipFill>
        <p:spPr>
          <a:xfrm>
            <a:off x="4337679" y="2951208"/>
            <a:ext cx="3510094" cy="367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41" name="Google Shape;341;p6"/>
          <p:cNvPicPr preferRelativeResize="0"/>
          <p:nvPr/>
        </p:nvPicPr>
        <p:blipFill rotWithShape="1">
          <a:blip r:embed="rId6">
            <a:alphaModFix amt="85000"/>
          </a:blip>
          <a:srcRect b="16911" l="26624" r="23720" t="16845"/>
          <a:stretch/>
        </p:blipFill>
        <p:spPr>
          <a:xfrm>
            <a:off x="8104701" y="2951209"/>
            <a:ext cx="3667390" cy="367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Прямоугольник, прямоугольный, Красочность&#10;&#10;Автоматически созданное описание" id="342" name="Google Shape;342;p6"/>
          <p:cNvPicPr preferRelativeResize="0"/>
          <p:nvPr/>
        </p:nvPicPr>
        <p:blipFill rotWithShape="1">
          <a:blip r:embed="rId7">
            <a:alphaModFix amt="85000"/>
          </a:blip>
          <a:srcRect b="16911" l="26626" r="22070" t="16845"/>
          <a:stretch/>
        </p:blipFill>
        <p:spPr>
          <a:xfrm>
            <a:off x="420390" y="2952227"/>
            <a:ext cx="3789109" cy="367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арта, Графика&#10;&#10;Автоматически созданное описание" id="343" name="Google Shape;343;p6"/>
          <p:cNvPicPr preferRelativeResize="0"/>
          <p:nvPr/>
        </p:nvPicPr>
        <p:blipFill rotWithShape="1">
          <a:blip r:embed="rId8">
            <a:alphaModFix/>
          </a:blip>
          <a:srcRect b="0" l="0" r="0" t="5900"/>
          <a:stretch/>
        </p:blipFill>
        <p:spPr>
          <a:xfrm>
            <a:off x="4506602" y="4540086"/>
            <a:ext cx="3171205" cy="1703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одежда, мультфильм, иллюстрация, искусство&#10;&#10;Автоматически созданное описание" id="344" name="Google Shape;344;p6"/>
          <p:cNvPicPr preferRelativeResize="0"/>
          <p:nvPr/>
        </p:nvPicPr>
        <p:blipFill rotWithShape="1">
          <a:blip r:embed="rId9">
            <a:alphaModFix/>
          </a:blip>
          <a:srcRect b="9331" l="8518" r="6721" t="8667"/>
          <a:stretch/>
        </p:blipFill>
        <p:spPr>
          <a:xfrm>
            <a:off x="8354442" y="4369458"/>
            <a:ext cx="3100086" cy="187452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6"/>
          <p:cNvSpPr txBox="1"/>
          <p:nvPr/>
        </p:nvSpPr>
        <p:spPr>
          <a:xfrm>
            <a:off x="4300844" y="3179790"/>
            <a:ext cx="3635100" cy="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Расширение в другие города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6"/>
          <p:cNvSpPr txBox="1"/>
          <p:nvPr/>
        </p:nvSpPr>
        <p:spPr>
          <a:xfrm>
            <a:off x="8484316" y="3179790"/>
            <a:ext cx="31002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Новые партнёрства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6"/>
          <p:cNvSpPr txBox="1"/>
          <p:nvPr/>
        </p:nvSpPr>
        <p:spPr>
          <a:xfrm>
            <a:off x="445770" y="3179790"/>
            <a:ext cx="36351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Снижение издержек</a:t>
            </a:r>
            <a:endParaRPr b="1"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Изображение выглядит как снимок экрана, темнота, черный&#10;&#10;Автоматически созданное описание" id="348" name="Google Shape;348;p6"/>
          <p:cNvPicPr preferRelativeResize="0"/>
          <p:nvPr/>
        </p:nvPicPr>
        <p:blipFill rotWithShape="1">
          <a:blip r:embed="rId10">
            <a:alphaModFix/>
          </a:blip>
          <a:srcRect b="44319" l="32758" r="39122" t="45415"/>
          <a:stretch/>
        </p:blipFill>
        <p:spPr>
          <a:xfrm>
            <a:off x="4806982" y="3706504"/>
            <a:ext cx="2570442" cy="703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темнота, черный&#10;&#10;Автоматически созданное описание" id="349" name="Google Shape;349;p6"/>
          <p:cNvPicPr preferRelativeResize="0"/>
          <p:nvPr/>
        </p:nvPicPr>
        <p:blipFill rotWithShape="1">
          <a:blip r:embed="rId10">
            <a:alphaModFix/>
          </a:blip>
          <a:srcRect b="44319" l="32758" r="39122" t="45415"/>
          <a:stretch/>
        </p:blipFill>
        <p:spPr>
          <a:xfrm>
            <a:off x="978038" y="3531168"/>
            <a:ext cx="2570442" cy="703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снимок экрана, темнота, черный&#10;&#10;Автоматически созданное описание" id="350" name="Google Shape;350;p6"/>
          <p:cNvPicPr preferRelativeResize="0"/>
          <p:nvPr/>
        </p:nvPicPr>
        <p:blipFill rotWithShape="1">
          <a:blip r:embed="rId10">
            <a:alphaModFix/>
          </a:blip>
          <a:srcRect b="44319" l="32758" r="39122" t="45415"/>
          <a:stretch/>
        </p:blipFill>
        <p:spPr>
          <a:xfrm>
            <a:off x="8653174" y="3531168"/>
            <a:ext cx="2570441" cy="703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луна&#10;&#10;Автоматически созданное описание со средним доверительным уровнем" id="351" name="Google Shape;351;p6"/>
          <p:cNvPicPr preferRelativeResize="0"/>
          <p:nvPr/>
        </p:nvPicPr>
        <p:blipFill rotWithShape="1">
          <a:blip r:embed="rId11">
            <a:alphaModFix/>
          </a:blip>
          <a:srcRect b="39554" l="35042" r="38343" t="34672"/>
          <a:stretch/>
        </p:blipFill>
        <p:spPr>
          <a:xfrm>
            <a:off x="782395" y="4369458"/>
            <a:ext cx="2580338" cy="187452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53" name="Google Shape;353;p6"/>
          <p:cNvCxnSpPr/>
          <p:nvPr/>
        </p:nvCxnSpPr>
        <p:spPr>
          <a:xfrm flipH="1">
            <a:off x="2263260" y="1291590"/>
            <a:ext cx="3861600" cy="18882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54" name="Google Shape;354;p6"/>
          <p:cNvCxnSpPr>
            <a:endCxn id="345" idx="0"/>
          </p:cNvCxnSpPr>
          <p:nvPr/>
        </p:nvCxnSpPr>
        <p:spPr>
          <a:xfrm flipH="1" rot="-5400000">
            <a:off x="5168144" y="2229540"/>
            <a:ext cx="1887900" cy="12600"/>
          </a:xfrm>
          <a:prstGeom prst="curvedConnector3">
            <a:avLst>
              <a:gd fmla="val 50000" name="adj1"/>
            </a:avLst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55" name="Google Shape;355;p6"/>
          <p:cNvCxnSpPr/>
          <p:nvPr/>
        </p:nvCxnSpPr>
        <p:spPr>
          <a:xfrm>
            <a:off x="6105595" y="1292027"/>
            <a:ext cx="3832800" cy="1852200"/>
          </a:xfrm>
          <a:prstGeom prst="curvedConnector2">
            <a:avLst/>
          </a:prstGeom>
          <a:noFill/>
          <a:ln cap="flat" cmpd="sng" w="127000">
            <a:solidFill>
              <a:srgbClr val="7FCF65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978cd4822c_0_61"/>
          <p:cNvSpPr txBox="1"/>
          <p:nvPr>
            <p:ph type="title"/>
          </p:nvPr>
        </p:nvSpPr>
        <p:spPr>
          <a:xfrm>
            <a:off x="899050" y="277675"/>
            <a:ext cx="503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Play"/>
                <a:ea typeface="Play"/>
                <a:cs typeface="Play"/>
                <a:sym typeface="Play"/>
              </a:rPr>
              <a:t>CAPEX</a:t>
            </a:r>
            <a:endParaRPr sz="36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61" name="Google Shape;361;g2978cd4822c_0_6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aphicFrame>
        <p:nvGraphicFramePr>
          <p:cNvPr id="362" name="Google Shape;362;g2978cd4822c_0_61"/>
          <p:cNvGraphicFramePr/>
          <p:nvPr/>
        </p:nvGraphicFramePr>
        <p:xfrm>
          <a:off x="899050" y="144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{B21D18F8-B672-447F-9C09-E6CDF084C2D9}</a:tableStyleId>
              </a:tblPr>
              <a:tblGrid>
                <a:gridCol w="2518350"/>
                <a:gridCol w="2518350"/>
              </a:tblGrid>
              <a:tr h="368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Наименование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Цена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765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Разработка пользовательского приложения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3 млн. рублей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567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600">
                          <a:solidFill>
                            <a:schemeClr val="dk1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Разработка серверной части приложения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3 млн. рублей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368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Тестирование приложения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600 тыс. рублей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3687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Итог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687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6,6 млн рублей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graphicFrame>
        <p:nvGraphicFramePr>
          <p:cNvPr id="363" name="Google Shape;363;g2978cd4822c_0_61"/>
          <p:cNvGraphicFramePr/>
          <p:nvPr/>
        </p:nvGraphicFramePr>
        <p:xfrm>
          <a:off x="6317100" y="144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{B21D18F8-B672-447F-9C09-E6CDF084C2D9}</a:tableStyleId>
              </a:tblPr>
              <a:tblGrid>
                <a:gridCol w="2425725"/>
                <a:gridCol w="2610975"/>
              </a:tblGrid>
              <a:tr h="280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Наименование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Цена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Тех. обслуживание приложения 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10 млн. рублей в год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80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Тех. поддержка пользователей приложения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1,2 млн. рублей в год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280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Маркетинг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6 млн. рублей в год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2804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Итог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04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>
                          <a:latin typeface="Play"/>
                          <a:ea typeface="Play"/>
                          <a:cs typeface="Play"/>
                          <a:sym typeface="Play"/>
                        </a:rPr>
                        <a:t>17.2 млн рублей в год</a:t>
                      </a:r>
                      <a:endParaRPr b="1" sz="16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364" name="Google Shape;364;g2978cd4822c_0_61"/>
          <p:cNvSpPr txBox="1"/>
          <p:nvPr>
            <p:ph type="title"/>
          </p:nvPr>
        </p:nvSpPr>
        <p:spPr>
          <a:xfrm>
            <a:off x="6317100" y="277675"/>
            <a:ext cx="503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Play"/>
                <a:ea typeface="Play"/>
                <a:cs typeface="Play"/>
                <a:sym typeface="Play"/>
              </a:rPr>
              <a:t>OPEX</a:t>
            </a:r>
            <a:endParaRPr sz="36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365" name="Google Shape;365;g2978cd4822c_0_61"/>
          <p:cNvPicPr preferRelativeResize="0"/>
          <p:nvPr/>
        </p:nvPicPr>
        <p:blipFill rotWithShape="1">
          <a:blip r:embed="rId3">
            <a:alphaModFix/>
          </a:blip>
          <a:srcRect b="31487" l="33694" r="37471" t="33021"/>
          <a:stretch/>
        </p:blipFill>
        <p:spPr>
          <a:xfrm>
            <a:off x="767400" y="5177500"/>
            <a:ext cx="1583350" cy="146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g2978cd4822c_0_61"/>
          <p:cNvSpPr txBox="1"/>
          <p:nvPr/>
        </p:nvSpPr>
        <p:spPr>
          <a:xfrm>
            <a:off x="3040425" y="5099800"/>
            <a:ext cx="5779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Play"/>
                <a:ea typeface="Play"/>
                <a:cs typeface="Play"/>
                <a:sym typeface="Play"/>
              </a:rPr>
              <a:t>Ожидаемый доход: </a:t>
            </a:r>
            <a:r>
              <a:rPr lang="ru-RU" sz="2000">
                <a:latin typeface="Play"/>
                <a:ea typeface="Play"/>
                <a:cs typeface="Play"/>
                <a:sym typeface="Play"/>
              </a:rPr>
              <a:t>19 млн. рублей в год</a:t>
            </a:r>
            <a:endParaRPr sz="20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67" name="Google Shape;367;g2978cd4822c_0_61"/>
          <p:cNvSpPr txBox="1"/>
          <p:nvPr/>
        </p:nvSpPr>
        <p:spPr>
          <a:xfrm>
            <a:off x="3040425" y="5728075"/>
            <a:ext cx="5779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Play"/>
                <a:ea typeface="Play"/>
                <a:cs typeface="Play"/>
                <a:sym typeface="Play"/>
              </a:rPr>
              <a:t>ROI</a:t>
            </a:r>
            <a:r>
              <a:rPr b="1" lang="ru-RU" sz="2000">
                <a:latin typeface="Play"/>
                <a:ea typeface="Play"/>
                <a:cs typeface="Play"/>
                <a:sym typeface="Play"/>
              </a:rPr>
              <a:t>: </a:t>
            </a:r>
            <a:r>
              <a:rPr b="1" lang="ru-RU" sz="2000">
                <a:latin typeface="Play"/>
                <a:ea typeface="Play"/>
                <a:cs typeface="Play"/>
                <a:sym typeface="Play"/>
              </a:rPr>
              <a:t>10%</a:t>
            </a:r>
            <a:endParaRPr b="1" sz="20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Изображение выглядит как текст&#10;&#10;Автоматически созданное описание" id="368" name="Google Shape;368;g2978cd4822c_0_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имок экрана, зеленый, Красочность, дизайн&#10;&#10;Автоматически созданное описание" id="373" name="Google Shape;373;g2978cd4822c_0_114"/>
          <p:cNvPicPr preferRelativeResize="0"/>
          <p:nvPr/>
        </p:nvPicPr>
        <p:blipFill rotWithShape="1">
          <a:blip r:embed="rId3">
            <a:alphaModFix/>
          </a:blip>
          <a:srcRect b="49216" l="16142" r="17097" t="36530"/>
          <a:stretch/>
        </p:blipFill>
        <p:spPr>
          <a:xfrm>
            <a:off x="3677850" y="314450"/>
            <a:ext cx="4660277" cy="977526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g2978cd4822c_0_1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75" name="Google Shape;375;g2978cd4822c_0_114"/>
          <p:cNvSpPr txBox="1"/>
          <p:nvPr/>
        </p:nvSpPr>
        <p:spPr>
          <a:xfrm>
            <a:off x="661375" y="1758225"/>
            <a:ext cx="7178400" cy="21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8761D"/>
                </a:solidFill>
                <a:latin typeface="Play"/>
                <a:ea typeface="Play"/>
                <a:cs typeface="Play"/>
                <a:sym typeface="Play"/>
              </a:rPr>
              <a:t>Готово:</a:t>
            </a:r>
            <a:br>
              <a:rPr lang="ru-RU" sz="1800">
                <a:latin typeface="Play"/>
                <a:ea typeface="Play"/>
                <a:cs typeface="Play"/>
                <a:sym typeface="Play"/>
              </a:rPr>
            </a:br>
            <a:r>
              <a:rPr lang="ru-RU" sz="1800">
                <a:latin typeface="Play"/>
                <a:ea typeface="Play"/>
                <a:cs typeface="Play"/>
                <a:sym typeface="Play"/>
              </a:rPr>
              <a:t>Произведен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подробный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 анализ рынка.</a:t>
            </a: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Play"/>
                <a:ea typeface="Play"/>
                <a:cs typeface="Play"/>
                <a:sym typeface="Play"/>
              </a:rPr>
              <a:t>Составлен бизнес план.</a:t>
            </a:r>
            <a:br>
              <a:rPr lang="ru-RU" sz="1800">
                <a:latin typeface="Play"/>
                <a:ea typeface="Play"/>
                <a:cs typeface="Play"/>
                <a:sym typeface="Play"/>
              </a:rPr>
            </a:br>
            <a:r>
              <a:rPr lang="ru-RU" sz="1800">
                <a:latin typeface="Play"/>
                <a:ea typeface="Play"/>
                <a:cs typeface="Play"/>
                <a:sym typeface="Play"/>
              </a:rPr>
              <a:t>Разработаны да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льнейш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ие перспективы развития.</a:t>
            </a:r>
            <a:br>
              <a:rPr lang="ru-RU" sz="1800">
                <a:latin typeface="Play"/>
                <a:ea typeface="Play"/>
                <a:cs typeface="Play"/>
                <a:sym typeface="Play"/>
              </a:rPr>
            </a:b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>
                <a:latin typeface="Play"/>
                <a:ea typeface="Play"/>
                <a:cs typeface="Play"/>
                <a:sym typeface="Play"/>
              </a:rPr>
            </a:br>
            <a:r>
              <a:rPr b="1" lang="ru-RU" sz="1800">
                <a:solidFill>
                  <a:srgbClr val="E06666"/>
                </a:solidFill>
                <a:latin typeface="Play"/>
                <a:ea typeface="Play"/>
                <a:cs typeface="Play"/>
                <a:sym typeface="Play"/>
              </a:rPr>
              <a:t>Пока не готово:</a:t>
            </a:r>
            <a:endParaRPr b="1" sz="1800">
              <a:solidFill>
                <a:srgbClr val="E06666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Play"/>
                <a:ea typeface="Play"/>
                <a:cs typeface="Play"/>
                <a:sym typeface="Play"/>
              </a:rPr>
              <a:t>Реализация MVP продукта пока невозможна ввиду сложности разработки ИИ для определения и фиксации выброса. Для обучения такой модели необходим огромный датасет и серьёзные вычислительные мощи, которыми мы не 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обладаем</a:t>
            </a:r>
            <a:r>
              <a:rPr lang="ru-RU" sz="1800">
                <a:latin typeface="Play"/>
                <a:ea typeface="Play"/>
                <a:cs typeface="Play"/>
                <a:sym typeface="Play"/>
              </a:rPr>
              <a:t>.</a:t>
            </a:r>
            <a:endParaRPr sz="18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376" name="Google Shape;376;g2978cd4822c_0_114"/>
          <p:cNvPicPr preferRelativeResize="0"/>
          <p:nvPr/>
        </p:nvPicPr>
        <p:blipFill rotWithShape="1">
          <a:blip r:embed="rId4">
            <a:alphaModFix/>
          </a:blip>
          <a:srcRect b="44670" l="33734" r="39902" t="47984"/>
          <a:stretch/>
        </p:blipFill>
        <p:spPr>
          <a:xfrm>
            <a:off x="661375" y="3429000"/>
            <a:ext cx="3797274" cy="79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377" name="Google Shape;377;g2978cd4822c_0_1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23499" y="100386"/>
            <a:ext cx="1165874" cy="1165874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g2978cd4822c_0_114"/>
          <p:cNvSpPr txBox="1"/>
          <p:nvPr>
            <p:ph type="title"/>
          </p:nvPr>
        </p:nvSpPr>
        <p:spPr>
          <a:xfrm>
            <a:off x="3677850" y="127750"/>
            <a:ext cx="5536200" cy="1350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Play"/>
                <a:ea typeface="Play"/>
                <a:cs typeface="Play"/>
                <a:sym typeface="Play"/>
              </a:rPr>
              <a:t>Текущие результаты</a:t>
            </a:r>
            <a:endParaRPr sz="360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нимок экрана, зеленый, Красочность, дизайн&#10;&#10;Автоматически созданное описание" id="383" name="Google Shape;383;g2978cd4822c_0_169"/>
          <p:cNvPicPr preferRelativeResize="0"/>
          <p:nvPr/>
        </p:nvPicPr>
        <p:blipFill rotWithShape="1">
          <a:blip r:embed="rId3">
            <a:alphaModFix/>
          </a:blip>
          <a:srcRect b="49216" l="16142" r="17097" t="36530"/>
          <a:stretch/>
        </p:blipFill>
        <p:spPr>
          <a:xfrm>
            <a:off x="2516088" y="539213"/>
            <a:ext cx="7159823" cy="97752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2978cd4822c_0_1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Play"/>
                <a:ea typeface="Play"/>
                <a:cs typeface="Play"/>
                <a:sym typeface="Play"/>
              </a:rPr>
              <a:t>Потенциальные партнёры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85" name="Google Shape;385;g2978cd4822c_0_16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aphicFrame>
        <p:nvGraphicFramePr>
          <p:cNvPr id="386" name="Google Shape;386;g2978cd4822c_0_169"/>
          <p:cNvGraphicFramePr/>
          <p:nvPr/>
        </p:nvGraphicFramePr>
        <p:xfrm>
          <a:off x="952500" y="266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{B21D18F8-B672-447F-9C09-E6CDF084C2D9}</a:tableStyleId>
              </a:tblPr>
              <a:tblGrid>
                <a:gridCol w="5143500"/>
                <a:gridCol w="5143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Продуктовые магазины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Магнит, Пятёрочка, Вкус Вилл, Покупочка, Радеж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Сети ресторанов быстрого питания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БлинБерри, Додо Пицца, Subway, KFC, Вкусно  и Точка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Пекарни, булочны</a:t>
                      </a: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е, кофейни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Хлебница, Брецель, Домашние традиции, Сoffee Дike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Частные заведения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Play"/>
                          <a:ea typeface="Play"/>
                          <a:cs typeface="Play"/>
                          <a:sym typeface="Play"/>
                        </a:rPr>
                        <a:t>Шарма </a:t>
                      </a:r>
                      <a:r>
                        <a:rPr b="1" lang="ru-RU" sz="1800">
                          <a:solidFill>
                            <a:schemeClr val="dk1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Like, С пылу с жару, ШаурМаркет</a:t>
                      </a:r>
                      <a:endParaRPr b="1" sz="1800"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Изображение выглядит как текст&#10;&#10;Автоматически созданное описание" id="387" name="Google Shape;387;g2978cd4822c_0_1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g2978cd4822c_0_169"/>
          <p:cNvSpPr txBox="1"/>
          <p:nvPr/>
        </p:nvSpPr>
        <p:spPr>
          <a:xfrm>
            <a:off x="1399600" y="4927725"/>
            <a:ext cx="2468700" cy="10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978cd4822c_0_96"/>
          <p:cNvSpPr txBox="1"/>
          <p:nvPr>
            <p:ph type="title"/>
          </p:nvPr>
        </p:nvSpPr>
        <p:spPr>
          <a:xfrm>
            <a:off x="3114650" y="437100"/>
            <a:ext cx="4310100" cy="1350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Play"/>
                <a:ea typeface="Play"/>
                <a:cs typeface="Play"/>
                <a:sym typeface="Play"/>
              </a:rPr>
              <a:t>Наши контакты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g2978cd4822c_0_9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95" name="Google Shape;395;g2978cd4822c_0_96"/>
          <p:cNvPicPr preferRelativeResize="0"/>
          <p:nvPr/>
        </p:nvPicPr>
        <p:blipFill rotWithShape="1">
          <a:blip r:embed="rId3">
            <a:alphaModFix/>
          </a:blip>
          <a:srcRect b="11319" l="0" r="0" t="-11320"/>
          <a:stretch/>
        </p:blipFill>
        <p:spPr>
          <a:xfrm>
            <a:off x="3763580" y="727125"/>
            <a:ext cx="8428419" cy="52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2978cd4822c_0_96"/>
          <p:cNvSpPr txBox="1"/>
          <p:nvPr/>
        </p:nvSpPr>
        <p:spPr>
          <a:xfrm>
            <a:off x="4076325" y="1788000"/>
            <a:ext cx="2982300" cy="15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Lora"/>
                <a:ea typeface="Lora"/>
                <a:cs typeface="Lora"/>
                <a:sym typeface="Lora"/>
              </a:rPr>
              <a:t>+</a:t>
            </a:r>
            <a:r>
              <a:rPr lang="ru-RU" sz="1800">
                <a:latin typeface="Lora"/>
                <a:ea typeface="Lora"/>
                <a:cs typeface="Lora"/>
                <a:sym typeface="Lora"/>
              </a:rPr>
              <a:t>7(777)-777-77-77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Lora"/>
                <a:ea typeface="Lora"/>
                <a:cs typeface="Lora"/>
                <a:sym typeface="Lora"/>
              </a:rPr>
              <a:t>trashaway@gmail.com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Lora"/>
                <a:ea typeface="Lora"/>
                <a:cs typeface="Lora"/>
                <a:sym typeface="Lora"/>
              </a:rPr>
              <a:t>@trashaway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97" name="Google Shape;397;g2978cd4822c_0_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625" y="3429000"/>
            <a:ext cx="2565873" cy="25658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398" name="Google Shape;398;g2978cd4822c_0_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99" y="80961"/>
            <a:ext cx="1165874" cy="116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g2978cd4822c_0_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3575" y="2991325"/>
            <a:ext cx="311373" cy="31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2978cd4822c_0_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4875" y="1788007"/>
            <a:ext cx="388774" cy="38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2978cd4822c_0_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63575" y="2428350"/>
            <a:ext cx="311375" cy="31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2023-10-28T15:11:30Z</dcterms:created>
  <dc:creator>Роман Никандров</dc:creator>
</cp:coreProperties>
</file>