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00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98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6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3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8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8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0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6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4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2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3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5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4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90809EC-C2E4-4772-4981-D905BEAED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65" r="1562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6893664" cy="3204134"/>
          </a:xfrm>
        </p:spPr>
        <p:txBody>
          <a:bodyPr anchor="b">
            <a:normAutofit/>
          </a:bodyPr>
          <a:lstStyle/>
          <a:p>
            <a:r>
              <a:rPr lang="ru-RU" sz="4800" dirty="0">
                <a:latin typeface="Calibri"/>
                <a:ea typeface="Calibri Light"/>
                <a:cs typeface="Calibri Light"/>
              </a:rPr>
              <a:t>Мобильный помощник </a:t>
            </a:r>
            <a:r>
              <a:rPr lang="ru-RU" sz="4800" dirty="0" smtClean="0">
                <a:latin typeface="Calibri"/>
                <a:ea typeface="Calibri Light"/>
                <a:cs typeface="Calibri Light"/>
              </a:rPr>
              <a:t>по Горному делу</a:t>
            </a:r>
            <a:br>
              <a:rPr lang="ru-RU" sz="4800" dirty="0" smtClean="0">
                <a:latin typeface="Calibri"/>
                <a:ea typeface="Calibri Light"/>
                <a:cs typeface="Calibri Light"/>
              </a:rPr>
            </a:br>
            <a:r>
              <a:rPr lang="ru-RU" sz="4800" dirty="0" smtClean="0">
                <a:latin typeface="Calibri"/>
                <a:ea typeface="Calibri Light"/>
                <a:cs typeface="Calibri Light"/>
              </a:rPr>
              <a:t>«MINING BOT»</a:t>
            </a:r>
            <a:endParaRPr lang="ru-RU" sz="4800" dirty="0">
              <a:latin typeface="Calibri"/>
              <a:ea typeface="Calibri Light"/>
              <a:cs typeface="Calibri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3662BC-D197-2BB1-0960-D6BBC122A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ru-RU" sz="3400" dirty="0">
                <a:latin typeface="Calibri"/>
                <a:ea typeface="Calibri"/>
                <a:cs typeface="Calibri"/>
              </a:rPr>
              <a:t>Проблема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F3477E68-667E-299D-9897-C8D23E9C7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114300">
              <a:buNone/>
            </a:pPr>
            <a:r>
              <a:rPr lang="ru-RU" sz="1700" dirty="0">
                <a:latin typeface="Calibri"/>
                <a:ea typeface="Calibri"/>
                <a:cs typeface="Calibri"/>
              </a:rPr>
              <a:t>Только в ПТК в среднем на программу "Подземная разработка месторождений полезных ископаемых" поступают 30 студентов на очное отделение и 25 на заочное отделение. Из всех этих студентов отчисляются 30 человек. За весь курс обучения учебное заведение теряет примерно 14 млн. </a:t>
            </a:r>
            <a:r>
              <a:rPr lang="ru-RU" sz="1700" dirty="0" smtClean="0">
                <a:latin typeface="Calibri"/>
                <a:ea typeface="Calibri"/>
                <a:cs typeface="Calibri"/>
              </a:rPr>
              <a:t>рублей</a:t>
            </a:r>
            <a:r>
              <a:rPr lang="ru-RU" sz="1700" dirty="0">
                <a:latin typeface="Calibri"/>
                <a:ea typeface="Calibri"/>
                <a:cs typeface="Calibri"/>
              </a:rPr>
              <a:t>. </a:t>
            </a:r>
            <a:endParaRPr lang="ru-RU" sz="1700" dirty="0" smtClean="0">
              <a:latin typeface="Calibri"/>
              <a:ea typeface="Calibri"/>
              <a:cs typeface="Calibri"/>
            </a:endParaRPr>
          </a:p>
          <a:p>
            <a:pPr marL="0" indent="114300">
              <a:buNone/>
            </a:pPr>
            <a:r>
              <a:rPr lang="ru-RU" sz="1700" dirty="0" smtClean="0">
                <a:latin typeface="Calibri"/>
                <a:ea typeface="Calibri"/>
                <a:cs typeface="Calibri"/>
              </a:rPr>
              <a:t>Следовательно </a:t>
            </a:r>
            <a:r>
              <a:rPr lang="ru-RU" sz="1700" dirty="0">
                <a:latin typeface="Calibri"/>
                <a:ea typeface="Calibri"/>
                <a:cs typeface="Calibri"/>
              </a:rPr>
              <a:t>меньше студентов выпускаются из учебных заведений.</a:t>
            </a:r>
            <a:endParaRPr lang="ru-RU" dirty="0"/>
          </a:p>
        </p:txBody>
      </p:sp>
      <p:pic>
        <p:nvPicPr>
          <p:cNvPr id="46" name="Picture 45" descr="Серые комнаты, заполненные вопросительными знаками с открытием">
            <a:extLst>
              <a:ext uri="{FF2B5EF4-FFF2-40B4-BE49-F238E27FC236}">
                <a16:creationId xmlns:a16="http://schemas.microsoft.com/office/drawing/2014/main" id="{AB833A44-2D07-109D-FAC7-93795C0855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68" r="14829" b="-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109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94E4D846-3AFC-4F86-8C35-24B0542A26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 descr="Цветной Карвед-люди">
            <a:extLst>
              <a:ext uri="{FF2B5EF4-FFF2-40B4-BE49-F238E27FC236}">
                <a16:creationId xmlns:a16="http://schemas.microsoft.com/office/drawing/2014/main" id="{B3411D04-E12B-CF53-0AEE-A295475CF2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8" r="4565" b="-10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4F981527-1C7E-4847-B180-945BFB1A8D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E65F4-622C-0EE9-3B76-E1D7077A8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470" y="1199870"/>
            <a:ext cx="3438144" cy="1124712"/>
          </a:xfrm>
        </p:spPr>
        <p:txBody>
          <a:bodyPr anchor="b">
            <a:normAutofit/>
          </a:bodyPr>
          <a:lstStyle/>
          <a:p>
            <a:r>
              <a:rPr lang="ru-RU" sz="2800" b="0">
                <a:latin typeface="Calibri"/>
                <a:ea typeface="+mj-lt"/>
                <a:cs typeface="+mj-lt"/>
              </a:rPr>
              <a:t>Телеграмм бот</a:t>
            </a:r>
            <a:endParaRPr lang="ru-RU" sz="2800">
              <a:latin typeface="Calibri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74867F-34EC-57ED-275F-0CCA8DB2F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0470" y="2457623"/>
            <a:ext cx="3438906" cy="404642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171450"/>
            <a:r>
              <a:rPr lang="ru-RU" sz="1600" dirty="0">
                <a:latin typeface="Calibri"/>
                <a:ea typeface="Calibri"/>
                <a:cs typeface="Calibri"/>
              </a:rPr>
              <a:t>Доступ к образовательным материалам и услугам в горных дисциплинах.</a:t>
            </a:r>
          </a:p>
          <a:p>
            <a:pPr marL="0" indent="171450"/>
            <a:r>
              <a:rPr lang="ru-RU" sz="1600" dirty="0">
                <a:latin typeface="Calibri"/>
                <a:ea typeface="Calibri"/>
                <a:cs typeface="Calibri"/>
              </a:rPr>
              <a:t>Удобство использования: Наш бот доступен через мессенджер </a:t>
            </a:r>
            <a:r>
              <a:rPr lang="ru-RU" sz="1600" err="1">
                <a:latin typeface="Calibri"/>
                <a:ea typeface="Calibri"/>
                <a:cs typeface="Calibri"/>
              </a:rPr>
              <a:t>Telegram</a:t>
            </a:r>
            <a:r>
              <a:rPr lang="ru-RU" sz="1600" dirty="0">
                <a:latin typeface="Calibri"/>
                <a:ea typeface="Calibri"/>
                <a:cs typeface="Calibri"/>
              </a:rPr>
              <a:t>, что делает его очень удобным в использовании. Пользователи могут легко получать доступ к образовательным материалам и услугам</a:t>
            </a:r>
            <a:endParaRPr lang="ru-RU"/>
          </a:p>
          <a:p>
            <a:pPr marL="0" indent="171450"/>
            <a:r>
              <a:rPr lang="ru-RU" sz="1600">
                <a:latin typeface="Calibri"/>
                <a:ea typeface="Calibri"/>
                <a:cs typeface="Calibri"/>
              </a:rPr>
              <a:t>Разнообразие (теория и практика) (тесты, контрольные работы);</a:t>
            </a:r>
            <a:endParaRPr lang="ru-RU" sz="1600" dirty="0">
              <a:latin typeface="Calibri"/>
              <a:ea typeface="Calibri"/>
              <a:cs typeface="Calibri"/>
            </a:endParaRPr>
          </a:p>
          <a:p>
            <a:pPr marL="0" indent="171450"/>
            <a:r>
              <a:rPr lang="ru-RU" sz="1600" dirty="0">
                <a:latin typeface="Calibri"/>
                <a:ea typeface="Calibri"/>
                <a:cs typeface="Calibri"/>
              </a:rPr>
              <a:t>Поддержка</a:t>
            </a:r>
            <a:endParaRPr lang="ru-RU"/>
          </a:p>
          <a:p>
            <a:pPr marL="0" indent="171450"/>
            <a:endParaRPr lang="ru-RU" sz="1700">
              <a:latin typeface="Calibri"/>
              <a:ea typeface="Calibri"/>
              <a:cs typeface="Calibri"/>
            </a:endParaRPr>
          </a:p>
          <a:p>
            <a:pPr marL="0" indent="171450"/>
            <a:endParaRPr lang="ru-RU" sz="17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ru-RU" sz="170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29" y="1723644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2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C9C9E-471B-2AD8-E399-925022DB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anchor="b">
            <a:normAutofit/>
          </a:bodyPr>
          <a:lstStyle/>
          <a:p>
            <a:r>
              <a:rPr lang="ru-RU" sz="5200" b="0">
                <a:ea typeface="+mj-lt"/>
                <a:cs typeface="+mj-lt"/>
              </a:rPr>
              <a:t>Технология</a:t>
            </a:r>
            <a:endParaRPr lang="ru-RU" sz="5200"/>
          </a:p>
        </p:txBody>
      </p:sp>
      <p:pic>
        <p:nvPicPr>
          <p:cNvPr id="15" name="Picture 14" descr="Фон рабочего пространства">
            <a:extLst>
              <a:ext uri="{FF2B5EF4-FFF2-40B4-BE49-F238E27FC236}">
                <a16:creationId xmlns:a16="http://schemas.microsoft.com/office/drawing/2014/main" id="{DF0E1146-69DC-E577-F384-4C6C98A1B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16" r="-3" b="-3"/>
          <a:stretch/>
        </p:blipFill>
        <p:spPr>
          <a:xfrm>
            <a:off x="20" y="10"/>
            <a:ext cx="4505305" cy="6857990"/>
          </a:xfrm>
          <a:prstGeom prst="rect">
            <a:avLst/>
          </a:prstGeom>
        </p:spPr>
      </p:pic>
      <p:sp>
        <p:nvSpPr>
          <p:cNvPr id="21" name="!!accent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3C6D61-4EB4-E03A-54EE-AD0602198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ru-RU" sz="2000">
                <a:latin typeface="Calibri"/>
                <a:ea typeface="Calibri"/>
                <a:cs typeface="Calibri"/>
              </a:rPr>
              <a:t>Регистрация и авторизация пользователей</a:t>
            </a:r>
          </a:p>
          <a:p>
            <a:pPr marL="285750" indent="-285750"/>
            <a:r>
              <a:rPr lang="ru-RU" sz="2000">
                <a:latin typeface="Calibri"/>
                <a:ea typeface="Calibri"/>
                <a:cs typeface="Calibri"/>
              </a:rPr>
              <a:t>Поиск и фильтрация материалов</a:t>
            </a:r>
          </a:p>
          <a:p>
            <a:pPr marL="285750" indent="-285750"/>
            <a:r>
              <a:rPr lang="ru-RU" sz="2000">
                <a:latin typeface="Calibri"/>
                <a:ea typeface="Calibri"/>
                <a:cs typeface="Calibri"/>
              </a:rPr>
              <a:t>Уведомления и напоминания</a:t>
            </a:r>
          </a:p>
          <a:p>
            <a:pPr marL="285750" indent="-285750"/>
            <a:r>
              <a:rPr lang="ru-RU" sz="2000">
                <a:latin typeface="Calibri"/>
                <a:ea typeface="Calibri"/>
                <a:cs typeface="Calibri"/>
              </a:rPr>
              <a:t>Обратная связь и оценка</a:t>
            </a:r>
          </a:p>
        </p:txBody>
      </p:sp>
    </p:spTree>
    <p:extLst>
      <p:ext uri="{BB962C8B-B14F-4D97-AF65-F5344CB8AC3E}">
        <p14:creationId xmlns:p14="http://schemas.microsoft.com/office/powerpoint/2010/main" val="177765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Рисунок 17" descr="Coursera | Degrees, Certificates, &amp; Free Online Courses">
            <a:extLst>
              <a:ext uri="{FF2B5EF4-FFF2-40B4-BE49-F238E27FC236}">
                <a16:creationId xmlns:a16="http://schemas.microsoft.com/office/drawing/2014/main" id="{10D8DC9F-24FA-901A-E002-B78AE7E90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839" r="2" b="15849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Рисунок 9" descr="Quizlet: сервис для обучения">
            <a:extLst>
              <a:ext uri="{FF2B5EF4-FFF2-40B4-BE49-F238E27FC236}">
                <a16:creationId xmlns:a16="http://schemas.microsoft.com/office/drawing/2014/main" id="{C0994F3F-4575-490C-48AD-005F356D9C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9" r="2389" b="1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2" name="Рисунок 11" descr="Академия Хана | Бесплатные курсы, уроки и практика онлайн">
            <a:extLst>
              <a:ext uri="{FF2B5EF4-FFF2-40B4-BE49-F238E27FC236}">
                <a16:creationId xmlns:a16="http://schemas.microsoft.com/office/drawing/2014/main" id="{FB6ED433-C40F-6DC0-1C0B-5524879E8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63" r="10813" b="-6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60" name="Freeform: Shape 5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2" name="Freeform: Shape 6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F2AD8-C614-8F4C-DA80-848F16AFC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ru-RU" sz="2800" b="0">
                <a:ea typeface="+mj-lt"/>
                <a:cs typeface="+mj-lt"/>
              </a:rPr>
              <a:t>Аналоги</a:t>
            </a:r>
            <a:endParaRPr lang="ru-RU" sz="28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633150-F7B2-60EE-A26F-9BD09E2A8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err="1">
                <a:latin typeface="Calibri"/>
                <a:ea typeface="Calibri"/>
                <a:cs typeface="Calibri"/>
              </a:rPr>
              <a:t>Duolingo</a:t>
            </a:r>
            <a:endParaRPr lang="ru-RU" sz="2000">
              <a:latin typeface="Calibri"/>
              <a:ea typeface="Calibri"/>
              <a:cs typeface="Calibri"/>
            </a:endParaRPr>
          </a:p>
          <a:p>
            <a:r>
              <a:rPr lang="ru-RU" sz="2000" err="1">
                <a:latin typeface="Calibri"/>
                <a:ea typeface="Calibri"/>
                <a:cs typeface="Calibri"/>
              </a:rPr>
              <a:t>Quizlet</a:t>
            </a:r>
            <a:endParaRPr lang="ru-RU" sz="2000">
              <a:latin typeface="Calibri"/>
              <a:ea typeface="Calibri"/>
              <a:cs typeface="Calibri"/>
            </a:endParaRPr>
          </a:p>
          <a:p>
            <a:r>
              <a:rPr lang="ru-RU" sz="2000" err="1">
                <a:latin typeface="Calibri"/>
                <a:ea typeface="Calibri"/>
                <a:cs typeface="Calibri"/>
              </a:rPr>
              <a:t>Khan</a:t>
            </a:r>
            <a:r>
              <a:rPr lang="ru-RU" sz="2000">
                <a:latin typeface="Calibri"/>
                <a:ea typeface="Calibri"/>
                <a:cs typeface="Calibri"/>
              </a:rPr>
              <a:t> Academy</a:t>
            </a:r>
          </a:p>
          <a:p>
            <a:r>
              <a:rPr lang="ru-RU" sz="2000" err="1">
                <a:latin typeface="Calibri"/>
                <a:ea typeface="Calibri"/>
                <a:cs typeface="Calibri"/>
              </a:rPr>
              <a:t>Coursera</a:t>
            </a:r>
            <a:endParaRPr lang="ru-RU" sz="20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ru-RU" sz="1700">
              <a:latin typeface="Calibri"/>
              <a:ea typeface="Calibri"/>
              <a:cs typeface="Calibri"/>
            </a:endParaRPr>
          </a:p>
          <a:p>
            <a:endParaRPr lang="ru-RU" sz="1700">
              <a:latin typeface="Consolas"/>
            </a:endParaRPr>
          </a:p>
        </p:txBody>
      </p:sp>
      <p:pic>
        <p:nvPicPr>
          <p:cNvPr id="7" name="Рисунок 6" descr="Приложения в Google Play – Duolingo: уроки иностранного">
            <a:extLst>
              <a:ext uri="{FF2B5EF4-FFF2-40B4-BE49-F238E27FC236}">
                <a16:creationId xmlns:a16="http://schemas.microsoft.com/office/drawing/2014/main" id="{32E24C61-60A4-0C3C-E6E9-68F8FF3D8E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02" r="-1" b="13348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711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Увеличительное стекло, показывающее снижение производительности">
            <a:extLst>
              <a:ext uri="{FF2B5EF4-FFF2-40B4-BE49-F238E27FC236}">
                <a16:creationId xmlns:a16="http://schemas.microsoft.com/office/drawing/2014/main" id="{152FFCDC-F3D6-65D5-EC5E-CF7B8C19DB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45" r="5906" b="-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829F6-9797-E18B-0503-DF5112E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18733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0">
                <a:solidFill>
                  <a:schemeClr val="bg1"/>
                </a:solidFill>
              </a:rPr>
              <a:t>Оценка рынка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815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1758D-6FC0-CDA7-0DBA-55CF3101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Дорожная карта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текст, снимок экрана, Самоклеющийся листок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8306942-B8AB-E505-4B93-06ACD1188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497" y="2139484"/>
            <a:ext cx="9477005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2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Диаграмма">
            <a:extLst>
              <a:ext uri="{FF2B5EF4-FFF2-40B4-BE49-F238E27FC236}">
                <a16:creationId xmlns:a16="http://schemas.microsoft.com/office/drawing/2014/main" id="{E1705BF0-BED4-BAEA-D02F-53FC654467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40" r="17953" b="4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DBF55-C92B-7E74-5C2C-750571B1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ru-RU" sz="3400" b="0">
                <a:ea typeface="+mj-lt"/>
                <a:cs typeface="+mj-lt"/>
              </a:rPr>
              <a:t>Результаты акселерации </a:t>
            </a:r>
            <a:endParaRPr lang="ru-RU" sz="34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12E0D1-9AA8-37A2-F7F4-B5BF622AB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Calibri"/>
                <a:cs typeface="Calibri"/>
              </a:rPr>
              <a:t>Мы нашли проблему, которую поможет решить </a:t>
            </a:r>
            <a:r>
              <a:rPr lang="ru-RU" sz="1800" dirty="0" smtClean="0">
                <a:latin typeface="Calibri"/>
                <a:cs typeface="Calibri"/>
              </a:rPr>
              <a:t>наш </a:t>
            </a:r>
            <a:r>
              <a:rPr lang="ru-RU" sz="1800" dirty="0">
                <a:latin typeface="Calibri"/>
                <a:cs typeface="Calibri"/>
              </a:rPr>
              <a:t>телеграмм бот, провели оценку рынка образовательных услуг, составили дорожную карту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3614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F19EF-888E-0328-FE8E-997D4502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812312"/>
              </p:ext>
            </p:extLst>
          </p:nvPr>
        </p:nvGraphicFramePr>
        <p:xfrm>
          <a:off x="2" y="2757615"/>
          <a:ext cx="12191998" cy="224189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96474">
                  <a:extLst>
                    <a:ext uri="{9D8B030D-6E8A-4147-A177-3AD203B41FA5}">
                      <a16:colId xmlns:a16="http://schemas.microsoft.com/office/drawing/2014/main" val="1347241924"/>
                    </a:ext>
                  </a:extLst>
                </a:gridCol>
                <a:gridCol w="2180324">
                  <a:extLst>
                    <a:ext uri="{9D8B030D-6E8A-4147-A177-3AD203B41FA5}">
                      <a16:colId xmlns:a16="http://schemas.microsoft.com/office/drawing/2014/main" val="8917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9452708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9597476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97889504"/>
                    </a:ext>
                  </a:extLst>
                </a:gridCol>
              </a:tblGrid>
              <a:tr h="44249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Степанюк</a:t>
                      </a:r>
                      <a:r>
                        <a:rPr lang="ru-RU" baseline="0" dirty="0" smtClean="0"/>
                        <a:t> В</a:t>
                      </a:r>
                      <a:r>
                        <a:rPr lang="en-US" baseline="0" dirty="0" smtClean="0"/>
                        <a:t>.</a:t>
                      </a:r>
                      <a:r>
                        <a:rPr lang="ru-RU" baseline="0" dirty="0" smtClean="0"/>
                        <a:t>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Юков</a:t>
                      </a:r>
                      <a:r>
                        <a:rPr lang="ru-RU" baseline="0" dirty="0" smtClean="0"/>
                        <a:t> Н. 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Марченко</a:t>
                      </a:r>
                      <a:r>
                        <a:rPr lang="ru-RU" baseline="0" dirty="0" smtClean="0"/>
                        <a:t> И</a:t>
                      </a:r>
                      <a:r>
                        <a:rPr lang="en-US" baseline="0" dirty="0" smtClean="0"/>
                        <a:t>. </a:t>
                      </a:r>
                      <a:r>
                        <a:rPr lang="ru-RU" baseline="0" dirty="0" smtClean="0"/>
                        <a:t>А</a:t>
                      </a:r>
                      <a:r>
                        <a:rPr lang="en-US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Мусихин</a:t>
                      </a:r>
                      <a:r>
                        <a:rPr lang="ru-RU" dirty="0" smtClean="0"/>
                        <a:t> А. О.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Теюбов</a:t>
                      </a:r>
                      <a:r>
                        <a:rPr lang="ru-RU" baseline="0" dirty="0" smtClean="0"/>
                        <a:t> С. М</a:t>
                      </a:r>
                      <a:r>
                        <a:rPr lang="en-US" baseline="0" dirty="0" smtClean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97048"/>
                  </a:ext>
                </a:extLst>
              </a:tr>
              <a:tr h="442498"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Руководитель проекта, специалист по горным дисциплинам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Спикер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51769"/>
                  </a:ext>
                </a:extLst>
              </a:tr>
              <a:tr h="442498">
                <a:tc>
                  <a:txBody>
                    <a:bodyPr/>
                    <a:lstStyle/>
                    <a:p>
                      <a:r>
                        <a:rPr lang="ru-RU" dirty="0" smtClean="0"/>
                        <a:t>Стаж</a:t>
                      </a:r>
                      <a:r>
                        <a:rPr lang="ru-RU" baseline="0" dirty="0" smtClean="0"/>
                        <a:t> 12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Стаж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Стаж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Стаж 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года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48168"/>
                  </a:ext>
                </a:extLst>
              </a:tr>
              <a:tr h="442498">
                <a:tc>
                  <a:txBody>
                    <a:bodyPr/>
                    <a:lstStyle/>
                    <a:p>
                      <a:r>
                        <a:rPr lang="en-US" dirty="0" smtClean="0"/>
                        <a:t>stepanyukvv@norvuz.ru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azov2005@mail.ru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rus1488@gmail.com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MVD24ru@gmail.com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ts2004@gmail.com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199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99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8EB02-4FDE-8820-71BD-897878FD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/>
              <a:t>Спасибо за внимание!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14044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RedOrange">
      <a:dk1>
        <a:srgbClr val="000000"/>
      </a:dk1>
      <a:lt1>
        <a:srgbClr val="FFFFFF"/>
      </a:lt1>
      <a:dk2>
        <a:srgbClr val="292924"/>
      </a:dk2>
      <a:lt2>
        <a:srgbClr val="F5F4EE"/>
      </a:lt2>
      <a:accent1>
        <a:srgbClr val="E84C22"/>
      </a:accent1>
      <a:accent2>
        <a:srgbClr val="E79400"/>
      </a:accent2>
      <a:accent3>
        <a:srgbClr val="B64926"/>
      </a:accent3>
      <a:accent4>
        <a:srgbClr val="FF8427"/>
      </a:accent4>
      <a:accent5>
        <a:srgbClr val="CC9900"/>
      </a:accent5>
      <a:accent6>
        <a:srgbClr val="DF2F00"/>
      </a:accent6>
      <a:hlink>
        <a:srgbClr val="AA7F00"/>
      </a:hlink>
      <a:folHlink>
        <a:srgbClr val="6F6F9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179</Words>
  <Application>Microsoft Office PowerPoint</Application>
  <PresentationFormat>Широкоэкранный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Avenir Next LT Pro</vt:lpstr>
      <vt:lpstr>Calibri</vt:lpstr>
      <vt:lpstr>Calibri Light</vt:lpstr>
      <vt:lpstr>Consolas</vt:lpstr>
      <vt:lpstr>Neue Haas Grotesk Text Pro</vt:lpstr>
      <vt:lpstr>AccentBoxVTI</vt:lpstr>
      <vt:lpstr>Мобильный помощник по Горному делу «MINING BOT»</vt:lpstr>
      <vt:lpstr>Проблема</vt:lpstr>
      <vt:lpstr>Телеграмм бот</vt:lpstr>
      <vt:lpstr>Технология</vt:lpstr>
      <vt:lpstr>Аналоги</vt:lpstr>
      <vt:lpstr>Оценка рынка</vt:lpstr>
      <vt:lpstr>Дорожная карта</vt:lpstr>
      <vt:lpstr>Результаты акселерации 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Chpaki Chpaki</dc:creator>
  <cp:lastModifiedBy>Виктория Степанюк</cp:lastModifiedBy>
  <cp:revision>194</cp:revision>
  <dcterms:created xsi:type="dcterms:W3CDTF">2023-10-29T12:48:10Z</dcterms:created>
  <dcterms:modified xsi:type="dcterms:W3CDTF">2023-12-11T20:03:51Z</dcterms:modified>
</cp:coreProperties>
</file>