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2"/>
  </p:notesMasterIdLst>
  <p:sldIdLst>
    <p:sldId id="256" r:id="rId2"/>
    <p:sldId id="259" r:id="rId3"/>
    <p:sldId id="257" r:id="rId4"/>
    <p:sldId id="271" r:id="rId5"/>
    <p:sldId id="262" r:id="rId6"/>
    <p:sldId id="272" r:id="rId7"/>
    <p:sldId id="266" r:id="rId8"/>
    <p:sldId id="269" r:id="rId9"/>
    <p:sldId id="270" r:id="rId10"/>
    <p:sldId id="264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924A"/>
    <a:srgbClr val="F5C9A5"/>
    <a:srgbClr val="8284B2"/>
    <a:srgbClr val="84B0AC"/>
    <a:srgbClr val="A3AA8A"/>
    <a:srgbClr val="D6B75E"/>
    <a:srgbClr val="B4AF50"/>
    <a:srgbClr val="DF9A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922" autoAdjust="0"/>
  </p:normalViewPr>
  <p:slideViewPr>
    <p:cSldViewPr>
      <p:cViewPr varScale="1">
        <p:scale>
          <a:sx n="68" d="100"/>
          <a:sy n="68" d="100"/>
        </p:scale>
        <p:origin x="144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FBE1125-A2EA-4CD0-8B1C-E63F8C37C99A}" type="datetimeFigureOut">
              <a:rPr lang="ru-RU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853EBE0-9C2C-4170-89A6-4BC749F356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4186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pPr>
              <a:defRPr/>
            </a:pPr>
            <a:fld id="{178E0E8C-E4A7-4E8C-87E3-BFCD4C1603E3}" type="datetimeFigureOut">
              <a:rPr lang="ru-RU" smtClean="0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B28DC8CA-F7A1-4852-B893-E48C9304B33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D0FD72-8372-49C5-BE3A-00E35DB93D4C}" type="datetimeFigureOut">
              <a:rPr lang="ru-RU" smtClean="0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6B3A9-296E-4D4C-AC23-83B43102951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pPr>
              <a:defRPr/>
            </a:pPr>
            <a:fld id="{B199D0B2-609D-44F8-A50C-5E6DF486D755}" type="datetimeFigureOut">
              <a:rPr lang="ru-RU" smtClean="0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435B1931-49AD-4ECD-A30C-915B45933E1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pPr>
              <a:defRPr/>
            </a:pP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917347-F846-4E49-8E1D-A22AB83238EA}" type="datetimeFigureOut">
              <a:rPr lang="ru-RU" smtClean="0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pPr>
              <a:defRPr/>
            </a:pPr>
            <a:fld id="{AED8DD27-C1AA-4489-A299-DB1002B0611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5FEC61-12C2-4A9D-9439-AF2BD30556A0}" type="datetimeFigureOut">
              <a:rPr lang="ru-RU" smtClean="0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pPr>
              <a:defRPr/>
            </a:pPr>
            <a:fld id="{AF51F133-4133-4062-A8A4-DA6CC352B2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D293E3-38D9-4C5D-8EA8-29297C738372}" type="datetimeFigureOut">
              <a:rPr lang="ru-RU" smtClean="0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B09734-AFA7-474A-9A12-D3B60D6C925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E5525B-11D5-4E3D-9D03-3447AE56AE7A}" type="datetimeFigureOut">
              <a:rPr lang="ru-RU" smtClean="0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C4F63C-EA9C-4771-B910-F04D3EBE25A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pPr>
              <a:defRPr/>
            </a:pPr>
            <a:fld id="{8B91FD74-EF61-48FB-8FA9-9414A6B847CF}" type="datetimeFigureOut">
              <a:rPr lang="ru-RU" smtClean="0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14B4E52D-EADE-4D95-AD70-9A662A914A8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pPr>
              <a:defRPr/>
            </a:pP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pPr>
              <a:defRPr/>
            </a:pPr>
            <a:fld id="{57BDC7B7-E940-4248-9822-DB47522E3AD5}" type="datetimeFigureOut">
              <a:rPr lang="ru-RU" smtClean="0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D2D29471-E58F-48A3-AC87-8882B324E1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586032-CDF3-4938-8780-5092ACD903B9}" type="datetimeFigureOut">
              <a:rPr lang="ru-RU" smtClean="0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F76F1F-ED39-4493-96DA-1A567E5E361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70AB6A-B43D-403D-A305-4045690C5D07}" type="datetimeFigureOut">
              <a:rPr lang="ru-RU" smtClean="0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F060C6-5E5A-452B-AB8B-8150F6C7A83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>
              <a:defRPr/>
            </a:pPr>
            <a:fld id="{F7BD4FA3-4D09-463C-837E-68C0A25C3AD3}" type="datetimeFigureOut">
              <a:rPr lang="ru-RU" smtClean="0"/>
              <a:pPr>
                <a:defRPr/>
              </a:pPr>
              <a:t>24.10.2023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F0106D99-4E84-4ACC-AE64-28987A58480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3.jpeg"/><Relationship Id="rId4" Type="http://schemas.openxmlformats.org/officeDocument/2006/relationships/image" Target="../media/image8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603448"/>
            <a:ext cx="8748464" cy="3384376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dirty="0" smtClean="0"/>
              <a:t>Автоматизированное разновозрастное </a:t>
            </a:r>
            <a:r>
              <a:rPr lang="ru-RU" sz="4400" dirty="0"/>
              <a:t>персонализируемое автомобильное кресло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2965286" y="3383152"/>
            <a:ext cx="525329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sz="2800" dirty="0"/>
              <a:t>Кадыров </a:t>
            </a:r>
            <a:r>
              <a:rPr lang="ru-RU" sz="2800" dirty="0" err="1"/>
              <a:t>Ильнур</a:t>
            </a:r>
            <a:r>
              <a:rPr lang="ru-RU" sz="2800" dirty="0"/>
              <a:t> </a:t>
            </a:r>
            <a:r>
              <a:rPr lang="ru-RU" sz="2800" dirty="0" err="1"/>
              <a:t>Вильсурович</a:t>
            </a:r>
            <a:endParaRPr lang="ru-RU" sz="2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5" name="AutoShape 9" descr="data:image/jpeg;base64,/9j/4AAQSkZJRgABAQAAAQABAAD/2wCEAAkGBhISEBUUEhQWFRQUFhQVFBQVFBQUFRUVGBUZFhwWFBgYGyceGBkjGRQXHy8gJicpLC0tFh4xNTAqNSYrLCkBCQoKDgwOGg8PGiwgHyQpLCwsLCkpLCopLCwsLCwsKSwsKSwsLSwsKSwsLCwsKSwsKSwpLCwpKSwpLCwpKSwsLf/AABEIANwA5QMBIgACEQEDEQH/xAAcAAEAAQUBAQAAAAAAAAAAAAAAAQMEBQYHAgj/xABNEAACAQIDAwoBCQMIBwkAAAABAgMAEQQSIQUxQQYHEyIyUWFxgZGhIzNCUmJygpKxFMHwCENTc6Ky0eEWJCU0Y5PCFRc1RFR0s8Px/8QAGwEBAQADAQEBAAAAAAAAAAAAAAECAwQFBwb/xAAyEQACAQMCAwUHAwUAAAAAAAAAAQIDBBEhMQUSQRNRobHwIjJhcYGR0QZSwRQzYuHx/9oADAMBAAIRAxEAPwDuNKUoBSlKAUpSgFKUoBSlKAUpSgFKUoBSlQzW30BNKtDtaEadLH+df8agbYgvbpo793SJ/jQF5SvMcgIuCCO8G4r1QClKUApSlAKUpQClKUApSlAKUpQClKUApSlAKUpQClKUApSlAKUpQFDG4pYo3kbsorO3koLH4Cvm3afOPLiJy812BNlS9lQX0AG71ruXOXiSmycWQdTHkH42Cf8AVXy7BC2dcysAWG8ED41kgdZ5G8iJ9ogzSSmHDBioCD5SQro2X6qg3F/A6VkecLmqweG2dNiITKskKh7tIXz6gEMDprfeK2zmpmA2PhyxA+f1JA/8xL31R50Ns4d9l4qFJomleOyxiRCxOZdAL+FG2WMW9kfPnJ/lfisHKHglZbEErfqOL9l1OhB3bq+r9jbTXE4eOdOzKiuAd4BF7GvkP/suQEdQ2v5/pXdORXOAmG2dBA0UjyxplaxjCdoka5rjQjhU3N0batJ4UX9jqtK50/OnKSMmFVvASu5+EVh71sGzeW8cg+VR4T9vKRfwKkn4VeWT6G2djcQWZR8vI2WlUYMWjgFGBB3EVWrE42sbilKUApSlAKUpQClKUApSlAKVitvcqMLgkD4mZYgb5b9piOCqNWPlXNNs/wAoiBSRhoHk+05CA+Q1NCpZOv3peuBz/wAofEm9sOi+Ie5HupFWkHPXiGPyskg3aKqW91II9jQ306MZ7zivnn8H0OWFW8+0okF3kRfvOo/U1wleVUuJUmLGXPGIPlktvuEstwLam9WMsRY2M2dr6Llc3473tasJS5eh7NtwPtlzdqsf4pyO4YnlxgUGs6H7pzfpWLm5z8KOwsr+IVVHuzCuPx4M3vnsRbXMo9d5Hxr1JFHvd2Y+pHuf3ViqjxnH3Z6kP09QW8m/XrqdNxfO3Gu6Mf8AMzn1Ci39qsRi+eCU9hFXxI/zNalgdl9L83G7fdjv8SbfGtj2TyJxBOcRZQBo0kigD0CkD3rJc8tsLxMpcO4fb/3N/i8eBiuUfLTEYuAxvmMbFb9QBbjUC4A141qH7Gt+P5m3+9dZfDCIXkxUa200kDMPu3ZiKxWJl2ajFjlkcm5OUtc9/d8KVKM91PHgbKH9K1yxocy+Cz4tfyaNFOyqFHZG4WBG++7zNZDCbKxM9lVbKTfrZYk3b+F62BeUWDQ9SMLrvESkj3Ne5OWUIIssrjjYrEPh+hFa+SOPbq5+R2vnSxSoY+n/ADzPOA5AwqA+JxCnS+SIE/2ja/tWcw+zsAhULFPL55VUa95/dWt4rlx/RQRp9py0jfuX4VhsVt+eTtSNbuU5R8KyjcUKSxDJpVjd19asmvhlLwj+TpUm1cNEthAgOvzslwO7+BWLxHLxUuqiIA7xHHcFvAsQK52ZCd+vnrUZzWEr9dF/Jup8DorWbcvXxybbjOcCc2CkC1rWAFiOIA0FbPyN5zukcQ4shSdEl0UE9z8AfGuVXqK53dzbybq/BrWrT7Plx3Nbo+nAamua81/LQvbCTNdgPkWO8gfQJ8Bu9q6VXbCamso+eXlpUtKrpT+/eu8UpSszkFKUoBSlKAg1yrnF56UwrNh8FlkmFw8p60cZ7lH02HsPGrvnj5f/ALJAcNA3+sTAhiDrFGRqfBjew9TXByoWMOFBkitmubgZmJV2W2rC+Ujd2biqkXB72lPiMU/TYuYgvqHlZizD7CKCcvkAvjVpmwy8JZPEssK+wDn4iqMUEkzEi7He7E6DxdmNgPEmqpw8CduRnPdEAF/5j7/RT50ISMZD/wCnHrNLf9aq5sMUuYpE61rpMG4X7Lprv+tVE4iDhC3rNr8EFVxJhWRQyyx9ZjmV0l4KNVZVv+agPK4GI2MOIAbgsq9CfwuGZPdlrJQ7cmgYJiUJuNGYda31lO5/MH1rGHYrNcwOs4GpCXEoHeYmGb1XMPGqeC2s8alDZ4j2onuU814o32lsf0qNJ6M6Le6q28ualJr11RveDnjdA97qbgOtyQd/XXTdxFwfOspFtRooyPkkYgMjJAHMmtu0dBx4bwQbVz3ByGPNJhiWS15YW1ZVB3tawde5wNOIHHbdkypiI+o6qCeyxF1cDcTwBHHcbD00OnKLzE/bWHEqd9Hlq6SWrXRrvW/1Rmp+WEpCqs0qpoWIEate3AIF0v3tVKblW7giTpJter0s7hQO4olr/mrCFDe3jbTX2tvqf2du63np+tcyq1m/Z8j21Y26xovLxWpdYza7yKFyxoo4Rxol/NrZj6mrGvRSvNc9Ryk8yOunThTWILCFKUrWbCKVJqKEFRU1FCClL1BNCFxgJnSVGRgrhgVYnKAQbgkncK79yU26MXhUlHaIyyDucaEeXHyIr54vXReZvatppYDudRIv3l0PwI9q6raeJcvefm/1BaKtb9qt4+XX8nWqUpXpHz4UpSgFWO2tqphsPJPJ2IkLnxtuA8SbD1q+rmHP1tcpgo4FOs8l2Hekev8AfKe1AjiO29sPPNJiJTeSViR4d1vBRYDyFY/Z0uV8zaoQVk8VYWI8+I8QKpYl7t4DQeleJD9EcPif40rIrZc7SzK5i3Kp6qrqrX3OPrFgQb+NSdklfnnWL7Ju0nqiAlfxWq8hmcwkRn5WFdWA6/Q3JYK32CRqNbMdbLWOwuzpJAWUdUHrOxCID4uxAv4XvUIVTBh/6aQ+PQLb/wCW9Vf+zUdVCTx3sxCyBoSdeDNdOHFhVE7PQb54r9w6Vreojt7Gqz7EdlBiZJrLqsbEyDUn5tgHI8QDQpaYnCSwsM6sjb1JuL2+kjDf5g1e/tyTi09llvpiNbnwmUdr7/aHHNVtgtqSRApo0Z7UMgzRn8P0W+0tmHfVTFYRCpkhvl+nGTd4je2v1k3WfxsbHeIUGWSGTijrYgg+zKRoQRxGhBrJ4fGBfl4lsBYYiIblJ0DqNwRj+Um24i9ngZkcdFMbDXopP6JjwbvjJ3jhfMOINbBRHDMXlupXMoiNiZTuKsDcdF3njpbXUGs7mylUlSmpweGjbcPiA6l1KhWynLe2YE20HgdSOHpVziolUD5VHY71jzGwt9ZgB6CsBg8VaQAW6GVc0GnZto0R+0pv4mwP0qyRrzqjlSfL0PpvDrpXtGNVPHRrTf1r9Sq8q36o/Nr69wqjelK5HNs9VLAvSopWJSailQaEyCai9RSqY5JvUGovShi2K2Tm7xWTaUH2mZPzKRWtVnOQ/wD4lhv61f0NbKfvL5nFfYdtUT/a/I+hBU1Aqa9g+VClKUAr5/5+NpZtopHfSGBfzMWY/DLXfzXy9zp4wybVxZ+q/R/kCp/01UVGmpvv3V5TTXu3edSdx8TUPuHlf3qkK2BmMbCQGxQi3ie4+BG/wq62wrO6FbsjqDCoHZB0MaqotdWDA2Guh41j5NLDu/U7/wCPCsps2Zipw6Eh3+bINj0hteMHgHAy8LsFvpQpQGwpPptFEfqyyqj+q6ketqbS2TLFZiAUstpI2EiXtuzLorX4GxrxBsOd1zLG2W9gxsoJ7gWIub91VcWmIwc5uHie3EWDLbiOy6nu1FQdAu1BKMuJ63BZgB0q/fP86vg2vcRuNBg8EmhGZdQR1lZTxF9GRh7g2qqYlmDNGoSRQWeNeywG9ohwtvKeo0Fhkdm5dMO5BlJIhYgFYZjuQniGbQjsqzBuBqkKOMwKRqs+TqyHqwm9o5AAxWS+pWzBlG8qddxv4xEhxOHMjazYcDMbAZ4C1lNhxjZgv3XXdlqnsvHZXeOa5jm6k2bVka+ko450Yk+IzD6Rqjhp2w2INwCULJIu8MuqOp7wRf4UBV2TMWVoeOs0J7pUFyo++gIt3qlbfsvFdPCBmspBdV0yiTcR4XsB7Vo+IjME/VPYZWRu8aMjeqlT61sWzJBndVFkcCeNeCq+hX8LdX0rTWXs57j3+A3Lp3HZN4UvNbP+PqZG9L15vSvHwfRsk3pUXpeoTJNQTUVF6YMcg0vUXqL1kYNk0vUXqL1cGDkSTW2c12B6TaUZ4RK8h9BlHxatRrr/ADP7AMcD4hhrN1U+4p3+rfpXTQp5kmeNxe6VK1kur0X1/wBHRBU0pXonzwUpSgINfK3Ll8m1MbdVa88ujAkWMl+BBHmDX1Sa+aOdzAZNr4gf0gSQeOZAf1BqoqNQvAwFw8W/s2lF/Jipt6mobZ4J6kkZ3aFuja3k9vgTVsYzlP2SL+TV5O8E+B/j2NUFeTASI13RlGrXKkKba6Hcat4d+Y6hdfM30+NXezTMJckRYOxIVVO9huFuJ0qpHizIrs0SSZQGcqOjbKWC5iUsD1mUbvpUIesXE+JCyqGd7iOVRdyG4MBqcrgHwDBu8V5gxEqu0BBePMc0LdkW3spPzbAa5hbxuNKiw6F3h6RACiygsG6rXy6gA5cy8Rvt4VcftsmIw+Qm8qlVzs6KZIbEiNmci+VgCO8Nr2RQpMyHBvG8DBi4EsU2hGUNbKBwYFSrX7jbQ3NntaICTMi5I5AJYwPoqxN1B7lcMv4ayuF2I/QhMQOjVWMyvvIWwVkvu1ORvTxrFYvF5oY0vmETShG+w7BrfmzH8Rpgh721HmMc3DEIXbwkVikg9WXN5OKbXUMkMw3yIVf+siOQn1To282NW7z3hVPqyOR+NUuP7Ary0xMIT6sjMPxKoP8AcFAXG0mDwYdx2grwv4mNrqf+XIq/gq62VjPmL8GliP3Xs6+zs1YrpPksvc+Yeq2P6Cpgewv3Oh/X/Co1lYNtGbp1IzXRp/Y3mefNlNlGltN+lt+t/wD9qjeovUXrxJNt5Z9ZjhLQm9L1F6XqBsUvXm9ReqkYuRJNRelq9KlbY029jmqVox1bPNeljJr1YAa1kuR+zV2hjBh0kC2UuzEE9VSAQo4nUbyBXZC2xrI8S64vCGkS55I8mWxmJWMXyjrSN9VBv9TuFd/weEWKNY0FlQBVHcALVYcnuTkODi6OEb9WY6s7d7H924Vla6EktEfk7u7nczzLYUpSqcYpSlAK4fz8YHo8Zh8Ra4ZMp8TG97fleu4VovPHsT9o2azAXaBhIPu9lvgb/hqoq3Pn9MIqzSxXzB0ljQ/aW0kTfiyoPxVZyZXwiEDrRSOrHvSQBk9mWT81XOKjORJF7aEK3gy6ofVVI/BU4eFBiArHLDiV0bgoe+Vj/Vyix+4ayDRbY7EkSRTroSsTaf0kQCMfMlAx+9VxDCsOIu4Jw8i5jY2LQSg2y/aHAfWjsdxqcFhMySYaTqSK947/ANMvUeHzcAW+1GvfVsuKEkYhchchPQsxICEm7RueCsdb8GvuBNQhVkLQyqIjeNrZXsCsyk6llYEHxQ3ykW361d4KWJgUkCKzn5MhRGquLgBstrI17Enccp4GrHDzTQOInGhZWMci5kJNrOo8RudTqONqpybTXUrDGrfWvI9vuq7FQfMGrnBSnLPNEbFnSQMb9YhltpY2NxrfTwqqNrSFRnyyEk/OIr6DvJF95Ot717NsRDfqiaEDMd3SQ7szd7obXO8qeOU1jcQ4JsvZGikixIHE+J31CGRbFwsvWhy62+TkZdbb7PmHG1q8GCErpIy6/wA5HfW268ZN/OwqzdtAp4D4nv8AS3tUutlHjc/uH6GhS6GzCQQjxyai2VwDpfhJlIPhaqOIwEsa/KIyhrWJBAO/cdxqkexbva/sP86hV6tu9h+n+dAbiu4eQqa80vXjNZZ9WjLEFnuJvUXpavQSs40mzVOvGK1Z5r0Er1buq1xe0VQakX7q7YWyWsjxbnisYe6XYsP8atcbtARrm1IuVBANi1r2v32sawOL2wzaDQVYFjXSko6I/NXHEJ1C8xe03c7yB3V0H+T+t9qOe7DSfF4651HAhhdi9nVkCx27Sm+Zr8LWHvXSv5PS/wC0Zj3YZvjIlGea23qz6EpSlYkFKUoBSlKAVSxMCujIwurAqw7wRYj2NVaUB8y7b2H+x42XDObIxyZ7blJDRy/hOUnwzDjWCXDh43w7qQ8bO8J7m/ncPbjmy3XxX7Vd950uRv7Xh+ljHy0IJ8XTivmN49RxrguOgaRM26SPU2JuUXc4+0o38SFFtxrPdG1rmWUWGIkOITOPnI1AdRvdBukHewGjeAB768RKuINmZY5baO5CxyWG6Rj2HO7NuPG2+vUimT5WPqyJ1pAum7XpUtuHeOB13HTykCT9krHL9U2WOQ/ZO5HP1TZTwI3VDWVIMTNFIkMq3CsuWOVcwW7b4zcFQd/VIB8at2x0d7/s6X8XmI9s/wC+qkGJmhkETjRXF45FDBTcagN2fS1UnxkZOsCDf2XlUH0LNQgXa8isrKVTIcyqqqqA+Kgdbu1vcE1X2jhEAE0akRvayEMRFIbkxliNQLZl4lSPGrdsco7ESIfrEvI3pnNh7VU2XiznZXDPHILSrfrWvfpATudTqD5g6E0BYqpY+e8/EmpMxzXBI4C3cKuMdhzEcm8MFYPwdGF1I13W+O/dVugtqfTxNQHuSc7iFO691Xf7fxarnBEtJGNBc3NgBpv7u4VawwFibcAWbwUbzWW2Fh8zs/ACw8L/AOQo9jotqfaVYx+Ph1MyBXtVqQLVSlxFhXPToY1Z+yuuIximk/kVSwFW2IxwUXJrF43bFtBqaw8+IZjc+1dWi2PzFe/nPqZPE7cuSLdWxA1trbQ+QOtqxbMTv1rxermSJOiUoWL9Yyi3VQZgEsfG/HjUPNlJyeWUKVMUmVgRa4IIuAwuDfUHQjwNTcWOnWuLG+gGtxa3lrfh41CHmu08w2yDHippTZBJCQkRfNKFWVQWYWFlzAjcNRurmuw8JJAVxF1GaDEPEcyMwKoQGK65bE6EjeK6vzK4V3xMuIZwxGGjjcFryF3lZ8zDh2G3m+u6qTJ2GlKViUUpSgFKUoBSlKAgiuQ843Ny0bti8IvV1aSNRqh4so4r3jh5buv1BFVPBlGTiz5Ixmzmv0sNwV6xVd6W1uvHL+nlVmII5hoVil+q1lil+626Nj3HqngV3V2vlvzWOHOIwHfmaEaFTvvF6/R9q5PtDZauTp0MoPWUgqhPHS1427xbL4LWXyNkoqWsTFJipYnWOVQwUjqSrmy6/R1DKPukA1TkxEJJvCy/clNvZ1Y/GriRpYsqSoHjB6gbUDX+bdToPI28KoSyQEnqSLqd0iMN/igPxqGo8DEQjdEWP25Tb2RVPxqlNjGYW0VfqqMq+vE+ZJqt8h3Sn8UY+OU1LY1F+aiCEbmdjI/mLgKPRagLrBgPGsM2hv8A6uxIXKWOqtcG0THW/BtRoWrGTqwYqylWUlSlrFSDYrbvvUpC8hLanizHd+JjpV/iZxImcEdKgVXbUGRR1c633sBlU6XI1+tVIWIX6I1JOtv0962HCgQxAcTqfOsRs6AKwLWBPZDMFHmSdwrbdm7DjfrO6yvvCqR0a+xu3r7Uzg67eMs+zuYcyuwuAQvfwPlWPxTsdN1bljIbi1a7i8JY0Tybbii4dcmAMNeejq+lj4W+FW5jocOCztUhiAQCRff463179ag1LIRa4IuLi43jdcd4uD7VDAis3yY2lhYXLYmPpRYjKUV14EWBIIa4tfdasKa82omDJR8ocQGDCQ3CuoJAOUObta43km999bzzS8u49nzuJzaOe3TOQ7urJmymwF9S+u/vrnEpBN1GUaaXJ4AE3OupufWuoc2PNLh9p4RsRNNKpEjRhY+jHZVDcllN+13DdQp3TYvKLDYtS2HlWQLo1rhlvqMymzL6islWv8j+RGG2bE0cGYlzmkkkIMjnhmIAFgNwAA9zWwVAKUpQClKUApSlAKUpQEWrXuVHIXC45flEyycJkADjzNusPA1sVKFTwcN29zVY3DXOHPTx7+rpJ6obhvj5Vom0tlAG0sHRtx0aE+uhH9mvq2qM+ERxZ1Vh3MoYfGssmztM+8snyRJsleEcjDuWaM//AF14SPJ2cNc8DK3SW9BlHuK+qZOSGBY3OEw5PjDH/hVzh9hYZOxBEtt2WNB+gqZRG4dEfIuNgn06XqC11DEKAPsKNLeQq0WUIbr1m4E6AeQrofP+P9qj/wBvH+rVzOhg2e3csbk3NQrW3aV5reeSnM/tDHR9IFWCO3VefMuf7qhS1vEgDuvUMTU4tsTrulfyLEj2NXLbfl+mFO7gVNjrw8DXU+T/APJ3k6QHGTpkBBKQhiXAOqlmAyg94ua0bnawyx7YxKKAqqYgqgWAUQRgADuAFXJnzyXUwR2sDvU+hvUHFp3keBFWcmgAHcD714D9+o/jdVyTmJYVLOTa5JsLC5vYXvYdwuT715arlcESmbvBKqOsxCmzXC9gAa62uN1QxKMSXIBIW/E3sPOwJqZoGSwYWJCsL/VYZgfUGrzZ6xJPH02WSMgFgC1hcbm0vmXiN3nXZuSnIjDYidXjREQRDMyqhJvoNCLAmwN7d9c9StySUMZb27jbCnzJvOxwkV9G8wEZXZbX3nEyn+xFWQxPNHhX35Ce9oIifdQKr7K5ASYQMMLOsasQzKI2UEgW1654eFXtJ49zxQ5I/u8zdaVRwaOEAchmG8jj/AqtW1GsUpSqBSlKAUpSgFKUoBSlKAUpSgFKUoD5x5/1/wBrLbUmCK35nrTuS/IvF7Ql6PDxk2NndgVjj++1tD4b/Cuvcq9gR7Q5URQsDkhwyyT5WZWIBYqAwNxrJGNLbzXV9nbNigjWOFFjjXsoihQPbj40Bo/IbmbwmByyS2xGIFjndeoh/wCGh4/aNz3WroVqUoBXAOfDkFif2t8bFG0kMip0mQFmjdVydZQL5SFGvedbV3+lAfErHXXeNPK1RavsnaXJrCYj5/Dwy+Lxox9CRcVqe1OZDZMuqxPCe+GRlH5WzL8KEPmTNWV2DtoQOSVzA5QRe1wGzEcd9hWNxUeV2X6rMPYkfur3gcE8siRxqWd2CIo3sxNgB61Sp4MmdoLLMzMlw2chRoBobbrbtNa2PY3LN8N0Qgm6PXLJlsAUDjqW1ubZjm3ktv3V2vm45u4tmYfWz4iQAzSW3afNp9gG/nv7rbTiNmQv2442+8it+ooZcxw9ud3EgjLiSNXuHijIy5urqEvqNd/Gunc2vKibaGBE8yqrGSRRlBAKrax1O/Ug200r1jubDZcxzPhIwSbkoXiufHIRp4Vndk7Jiw0KQwIEjjFlUXNhe+pOpJJJJOpvUDeS8pSlDEUpSgFKUoBSlKAUpSgFKUoBSlKAUpSgNb2hyFhkxTYuOSeDEOoR5YZLZlFrBkcMpHVHDhVF9l7Wj+ZxkE4+ricOUP54WH901tVKA1H/AEj2lD/vGzukA3vhJ0k9o5cjfE1Kc52CBtiOmwrd2Kw8sI/OQU+NbbXiSIMLEAg7wRcGgLXZ+28POLwzRy/1civ/AHTV7Wq7Q5r9mTHMcKiPvzw5oWv33jI1ql/oTiov912niUA3JiBHik8ruA9vxUBt9Qa1Dp9tw9qLB4sDijyYWQ+auGS/qKf94LRf73gMZB3ssQxMX54ST7gUB8w7Sh/1iUf8WQf2zXeOZrm0/ZVGMxKWncfJIw1hQ/SIO52HsPEmsJzY83P7Ri5MdiFIhWaRoEZSplbOWDkHXIunmfI13ACqCaUpUApSlAKUpQClKUApSlAKUpQClKUApSlAKUpQClKUApSlAKUpQClKUAqLVNKAUpSgFKClAKUpQClKUApSlAKUpQH/2Q=="/>
          <p:cNvSpPr>
            <a:spLocks noChangeAspect="1" noChangeArrowheads="1"/>
          </p:cNvSpPr>
          <p:nvPr/>
        </p:nvSpPr>
        <p:spPr bwMode="auto">
          <a:xfrm>
            <a:off x="63500" y="-15398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6398" name="TextBox 14"/>
          <p:cNvSpPr txBox="1">
            <a:spLocks noChangeArrowheads="1"/>
          </p:cNvSpPr>
          <p:nvPr/>
        </p:nvSpPr>
        <p:spPr bwMode="auto">
          <a:xfrm>
            <a:off x="8707438" y="6345238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</a:rPr>
              <a:t>2</a:t>
            </a:r>
            <a:endParaRPr lang="ru-RU" sz="2000" dirty="0">
              <a:latin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1637" y="476672"/>
            <a:ext cx="7215238" cy="800219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54864" algn="r" fontAlgn="auto">
              <a:spcAft>
                <a:spcPts val="0"/>
              </a:spcAft>
              <a:defRPr/>
            </a:pPr>
            <a:r>
              <a:rPr lang="ru-RU" sz="4600" b="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Актуальность работы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79712" y="6858000"/>
            <a:ext cx="82921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Данные о смертности детей  в ДТП,</a:t>
            </a:r>
          </a:p>
          <a:p>
            <a:r>
              <a:rPr lang="ru-RU" dirty="0" smtClean="0"/>
              <a:t>Картинки с авариями личных,  маршрутных автомобилей, автобусов</a:t>
            </a:r>
          </a:p>
          <a:p>
            <a:r>
              <a:rPr lang="ru-RU" dirty="0" smtClean="0"/>
              <a:t>с традиционными креслами и их отсутствием в общественном транспорте </a:t>
            </a:r>
          </a:p>
          <a:p>
            <a:r>
              <a:rPr lang="ru-RU" dirty="0" smtClean="0"/>
              <a:t>(газели, автобусы)</a:t>
            </a:r>
            <a:endParaRPr lang="ru-RU" dirty="0"/>
          </a:p>
        </p:txBody>
      </p:sp>
      <p:pic>
        <p:nvPicPr>
          <p:cNvPr id="2054" name="Picture 6" descr="http://vpenze.ru/userfiles/old/newsmainpic/avariya_v_penze_na_prospekte_pobedy_3_mashiny_2_avgusta_2013_god_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" r="6118" b="7939"/>
          <a:stretch/>
        </p:blipFill>
        <p:spPr bwMode="auto">
          <a:xfrm>
            <a:off x="801637" y="1712666"/>
            <a:ext cx="3209233" cy="246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icdn.lenta.ru/images/0000/0021/000000214368/pic_135829287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13"/>
          <a:stretch/>
        </p:blipFill>
        <p:spPr bwMode="auto">
          <a:xfrm>
            <a:off x="2771800" y="4333800"/>
            <a:ext cx="3433696" cy="221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deita.ru/files/Image/news/825962_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648" y="1753563"/>
            <a:ext cx="3997081" cy="2454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Содержимое 2"/>
          <p:cNvSpPr>
            <a:spLocks noGrp="1"/>
          </p:cNvSpPr>
          <p:nvPr>
            <p:ph idx="1"/>
          </p:nvPr>
        </p:nvSpPr>
        <p:spPr>
          <a:xfrm>
            <a:off x="179512" y="1336848"/>
            <a:ext cx="8229600" cy="5404520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ru-RU" dirty="0" smtClean="0"/>
              <a:t>  Разработка </a:t>
            </a:r>
            <a:r>
              <a:rPr lang="ru-RU" dirty="0"/>
              <a:t>автоматизированного разновозрастного персонализируемого автомобильного кресла</a:t>
            </a:r>
            <a:r>
              <a:rPr lang="ru-RU" dirty="0" smtClean="0"/>
              <a:t>.</a:t>
            </a:r>
            <a:endParaRPr lang="ru-RU" dirty="0" smtClean="0"/>
          </a:p>
          <a:p>
            <a:pPr algn="ctr">
              <a:spcBef>
                <a:spcPct val="0"/>
              </a:spcBef>
              <a:buFont typeface="Wingdings 2" pitchFamily="18" charset="2"/>
              <a:buNone/>
              <a:defRPr/>
            </a:pPr>
            <a:r>
              <a:rPr lang="ru-RU" sz="36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 </a:t>
            </a:r>
            <a:r>
              <a:rPr lang="ru-RU" sz="4600" dirty="0">
                <a:ln w="6350">
                  <a:noFill/>
                </a:ln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Решаемые задачи:</a:t>
            </a:r>
          </a:p>
          <a:p>
            <a:pPr>
              <a:buFont typeface="Wingdings 2" pitchFamily="18" charset="2"/>
              <a:buNone/>
            </a:pPr>
            <a:r>
              <a:rPr lang="ru-RU" dirty="0" smtClean="0"/>
              <a:t>1. Повышение безопасности </a:t>
            </a:r>
          </a:p>
          <a:p>
            <a:pPr>
              <a:buFont typeface="Wingdings 2" pitchFamily="18" charset="2"/>
              <a:buNone/>
            </a:pPr>
            <a:r>
              <a:rPr lang="ru-RU" dirty="0" smtClean="0"/>
              <a:t>	 детей </a:t>
            </a:r>
          </a:p>
          <a:p>
            <a:pPr>
              <a:buFont typeface="Wingdings 2" pitchFamily="18" charset="2"/>
              <a:buNone/>
            </a:pPr>
            <a:r>
              <a:rPr lang="ru-RU" dirty="0" smtClean="0"/>
              <a:t>2. Создание комфортных условий   эксплуатации </a:t>
            </a:r>
          </a:p>
          <a:p>
            <a:pPr>
              <a:buFont typeface="Wingdings 2" pitchFamily="18" charset="2"/>
              <a:buNone/>
            </a:pPr>
            <a:r>
              <a:rPr lang="ru-RU" dirty="0" smtClean="0"/>
              <a:t>3. Обеспечение универсальности использования</a:t>
            </a:r>
          </a:p>
        </p:txBody>
      </p:sp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8707438" y="6345238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</a:rPr>
              <a:t>3</a:t>
            </a:r>
            <a:endParaRPr lang="ru-RU" sz="2000" dirty="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1637" y="476672"/>
            <a:ext cx="7215238" cy="800219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54864" algn="r" fontAlgn="auto">
              <a:spcAft>
                <a:spcPts val="0"/>
              </a:spcAft>
              <a:defRPr sz="4600" b="0">
                <a:ln w="6350">
                  <a:noFill/>
                </a:ln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Цель работы </a:t>
            </a:r>
          </a:p>
        </p:txBody>
      </p:sp>
      <p:pic>
        <p:nvPicPr>
          <p:cNvPr id="3074" name="Picture 2" descr="http://berena.ru/pics/attached/457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453"/>
          <a:stretch/>
        </p:blipFill>
        <p:spPr bwMode="auto">
          <a:xfrm>
            <a:off x="6532537" y="3645024"/>
            <a:ext cx="2359943" cy="263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427984" y="4458597"/>
            <a:ext cx="1462324" cy="185966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Аналоги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474708"/>
            <a:ext cx="2664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Группа </a:t>
            </a:r>
            <a:r>
              <a:rPr lang="ru-RU" b="1" i="1" dirty="0"/>
              <a:t>I</a:t>
            </a:r>
            <a:r>
              <a:rPr lang="ru-RU" sz="2000" b="1" i="1" dirty="0"/>
              <a:t> </a:t>
            </a:r>
            <a:r>
              <a:rPr lang="ru-RU" sz="1400" b="1" i="1" dirty="0" smtClean="0"/>
              <a:t>(</a:t>
            </a:r>
            <a:r>
              <a:rPr lang="ru-RU" sz="1400" i="1" dirty="0" smtClean="0"/>
              <a:t>масса </a:t>
            </a:r>
            <a:r>
              <a:rPr lang="ru-RU" sz="1400" i="1" dirty="0"/>
              <a:t>9–18 кг</a:t>
            </a:r>
            <a:r>
              <a:rPr lang="ru-RU" sz="1400" b="1" i="1" dirty="0" smtClean="0"/>
              <a:t>)</a:t>
            </a:r>
            <a:r>
              <a:rPr lang="ru-RU" sz="1200" i="1" dirty="0"/>
              <a:t> 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4253358"/>
            <a:ext cx="26855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Группа III </a:t>
            </a:r>
            <a:r>
              <a:rPr lang="ru-RU" sz="2000" b="1" i="1" dirty="0" smtClean="0"/>
              <a:t>(</a:t>
            </a:r>
            <a:r>
              <a:rPr lang="ru-RU" sz="1200" i="1" dirty="0"/>
              <a:t>масса </a:t>
            </a:r>
            <a:r>
              <a:rPr lang="ru-RU" sz="1200" i="1" dirty="0" smtClean="0"/>
              <a:t>22–36</a:t>
            </a:r>
            <a:r>
              <a:rPr lang="ru-RU" sz="1200" i="1" dirty="0"/>
              <a:t> кг.</a:t>
            </a:r>
            <a:r>
              <a:rPr lang="ru-RU" sz="2000" b="1" i="1" dirty="0" smtClean="0"/>
              <a:t>)</a:t>
            </a:r>
            <a:endParaRPr lang="ru-RU" sz="2000" b="1" i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865076" y="1419998"/>
            <a:ext cx="314139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/>
              <a:t>Совмещенные II+III </a:t>
            </a:r>
            <a:r>
              <a:rPr lang="ru-RU" sz="1400" b="1" i="1" dirty="0" smtClean="0"/>
              <a:t>масса ребенка 15-36 кг</a:t>
            </a:r>
            <a:endParaRPr lang="ru-RU" sz="1400" b="1" i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601166" y="1396106"/>
            <a:ext cx="346776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/>
              <a:t>Совмещенные I+II+III </a:t>
            </a:r>
          </a:p>
          <a:p>
            <a:pPr algn="ctr"/>
            <a:r>
              <a:rPr lang="ru-RU" sz="1400" b="1" i="1" dirty="0" smtClean="0"/>
              <a:t>масса ребенка 9-36 кг.</a:t>
            </a:r>
            <a:endParaRPr lang="ru-RU" sz="1400" b="1" i="1" dirty="0"/>
          </a:p>
        </p:txBody>
      </p:sp>
      <p:pic>
        <p:nvPicPr>
          <p:cNvPr id="1028" name="Рисунок 2" descr="Выбираем детское автомобильное кресл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81" y="1887146"/>
            <a:ext cx="2291928" cy="229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 descr="http://kresla-market.ru/files/catalog/f108_rus/000476_big_Young_Sport-Bellini--Steel-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22" y="2060848"/>
            <a:ext cx="2542652" cy="2317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http://kresla-market.ru/files/catalog/f108_rus/000156_big_Ailebebe-%D0%91%D1%83%D1%81%D1%82%D0%B5%D1%80-SEAT-RED-AJ_270-vid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23" b="5232"/>
          <a:stretch/>
        </p:blipFill>
        <p:spPr bwMode="auto">
          <a:xfrm>
            <a:off x="679356" y="4725476"/>
            <a:ext cx="2135583" cy="1915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http://kresla-market.ru/files/catalog/f108_rus/000203_big_Recaro-Start-2.0-art-323_02_21109-Black_Aquavit-vid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08" y="2068070"/>
            <a:ext cx="2637340" cy="2317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 descr="RECARO автокресло детское Monza Nova Seatfix Microfibre Orange (группа 2-3, вес 15-36 кг) 2012г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453413"/>
            <a:ext cx="1377968" cy="186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250" b="9729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6747"/>
          <a:stretch/>
        </p:blipFill>
        <p:spPr bwMode="auto">
          <a:xfrm>
            <a:off x="4139953" y="4470839"/>
            <a:ext cx="1650496" cy="198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 descr="Детское автокресло STM Starlight SP фирмы STM. Артикул: 2012 Mang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452" y="4453413"/>
            <a:ext cx="1499875" cy="1855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Детское автокресло Kiwy SL123 (Киви СЛФ123) фирмы Kiwy. Артикул: Ocea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453413"/>
            <a:ext cx="1309278" cy="1855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8707438" y="6345238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</a:rPr>
              <a:t>4</a:t>
            </a:r>
            <a:endParaRPr lang="ru-RU" sz="2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04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4050" y="0"/>
            <a:ext cx="82296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Сравнение с аналогами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89031"/>
              </p:ext>
            </p:extLst>
          </p:nvPr>
        </p:nvGraphicFramePr>
        <p:xfrm>
          <a:off x="899592" y="1556792"/>
          <a:ext cx="7488833" cy="4788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0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97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8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60669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Сравнительные характеристики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Отсутствие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baseline="0" dirty="0" err="1" smtClean="0"/>
                        <a:t>допол</a:t>
                      </a:r>
                      <a:r>
                        <a:rPr lang="ru-RU" sz="1600" baseline="0" dirty="0" smtClean="0"/>
                        <a:t>. возимого оборудования</a:t>
                      </a:r>
                      <a:endParaRPr lang="ru-RU" sz="16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Крепление </a:t>
                      </a:r>
                      <a:r>
                        <a:rPr lang="ru-RU" sz="1600" dirty="0" err="1" smtClean="0"/>
                        <a:t>непоср</a:t>
                      </a:r>
                      <a:r>
                        <a:rPr lang="ru-RU" sz="1600" dirty="0" smtClean="0"/>
                        <a:t>.  к раме  автомобиля</a:t>
                      </a:r>
                      <a:endParaRPr lang="ru-RU" sz="16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Возможность использования для взрослых пассажиров</a:t>
                      </a:r>
                      <a:endParaRPr lang="ru-RU" sz="16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Универсальное</a:t>
                      </a:r>
                      <a:r>
                        <a:rPr lang="ru-RU" sz="1600" baseline="0" dirty="0" smtClean="0"/>
                        <a:t> использование для возрастных групп детей</a:t>
                      </a:r>
                      <a:endParaRPr lang="ru-RU" sz="1600" dirty="0"/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Группа </a:t>
                      </a:r>
                      <a:r>
                        <a:rPr lang="en-US" sz="1600" dirty="0" smtClean="0"/>
                        <a:t>I (group I)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-</a:t>
                      </a:r>
                      <a:endParaRPr lang="ru-RU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7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</a:rPr>
                        <a:t>Совмещенные </a:t>
                      </a:r>
                      <a:r>
                        <a:rPr lang="en-US" sz="1600" dirty="0" smtClean="0">
                          <a:latin typeface="+mn-lt"/>
                        </a:rPr>
                        <a:t>II+III </a:t>
                      </a:r>
                      <a:endParaRPr lang="ru-RU" sz="1600" dirty="0" smtClean="0"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n-lt"/>
                        </a:rPr>
                        <a:t>(group II+III )</a:t>
                      </a:r>
                      <a:endParaRPr lang="ru-RU" sz="1600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-</a:t>
                      </a:r>
                      <a:endParaRPr lang="ru-RU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7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Совмещенные I+II+III (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group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I+II+III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-</a:t>
                      </a:r>
                      <a:endParaRPr lang="ru-RU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6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Группа </a:t>
                      </a:r>
                      <a:r>
                        <a:rPr lang="en-US" sz="1600" dirty="0" smtClean="0"/>
                        <a:t>III (group III)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-</a:t>
                      </a:r>
                      <a:endParaRPr lang="ru-RU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8768">
                <a:tc>
                  <a:txBody>
                    <a:bodyPr/>
                    <a:lstStyle/>
                    <a:p>
                      <a:r>
                        <a:rPr lang="ru-RU" sz="1600" b="1" u="none" dirty="0" smtClean="0"/>
                        <a:t>Разрабатываемое</a:t>
                      </a:r>
                      <a:r>
                        <a:rPr lang="ru-RU" sz="1600" b="1" u="none" baseline="0" dirty="0" smtClean="0"/>
                        <a:t> устройства</a:t>
                      </a:r>
                      <a:endParaRPr lang="ru-RU" sz="1600" b="1" i="1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+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+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+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+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411" name="TextBox 4"/>
          <p:cNvSpPr txBox="1">
            <a:spLocks noChangeArrowheads="1"/>
          </p:cNvSpPr>
          <p:nvPr/>
        </p:nvSpPr>
        <p:spPr bwMode="auto">
          <a:xfrm>
            <a:off x="8707438" y="6345238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</a:rPr>
              <a:t>6</a:t>
            </a:r>
            <a:endParaRPr lang="ru-RU" sz="20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Результаты работы</a:t>
            </a:r>
            <a:endParaRPr lang="ru-RU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707438" y="6345238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</a:rPr>
              <a:t>7</a:t>
            </a:r>
            <a:endParaRPr lang="ru-RU" sz="2000" dirty="0">
              <a:latin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35" y="1541571"/>
            <a:ext cx="2289839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373" y="1541571"/>
            <a:ext cx="2176485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58" y="1541571"/>
            <a:ext cx="2256312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323" y="1565478"/>
            <a:ext cx="2176923" cy="314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390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Область применения разработки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3739454"/>
            <a:ext cx="2520280" cy="1489746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i="1" dirty="0">
                <a:solidFill>
                  <a:schemeClr val="tx1"/>
                </a:solidFill>
              </a:rPr>
              <a:t>Комплектация городских маршрутных транспортных средств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99792" y="1489522"/>
            <a:ext cx="3942010" cy="1723454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 smtClean="0">
                <a:solidFill>
                  <a:schemeClr val="tx1"/>
                </a:solidFill>
              </a:rPr>
              <a:t>Комплектация личных автомобильных транспортных средств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10657" y="5085184"/>
            <a:ext cx="2520280" cy="144016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i="1" dirty="0">
                <a:solidFill>
                  <a:schemeClr val="tx1"/>
                </a:solidFill>
              </a:rPr>
              <a:t>Комплектация междугородних автобусов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67686" y="3694308"/>
            <a:ext cx="2539752" cy="1489746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i="1" dirty="0">
                <a:solidFill>
                  <a:schemeClr val="tx1"/>
                </a:solidFill>
              </a:rPr>
              <a:t>Комплектация специальных (детских) </a:t>
            </a:r>
            <a:r>
              <a:rPr lang="ru-RU" b="1" i="1" dirty="0" smtClean="0">
                <a:solidFill>
                  <a:schemeClr val="tx1"/>
                </a:solidFill>
              </a:rPr>
              <a:t>автобусов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22536" name="TextBox 9"/>
          <p:cNvSpPr txBox="1">
            <a:spLocks noChangeArrowheads="1"/>
          </p:cNvSpPr>
          <p:nvPr/>
        </p:nvSpPr>
        <p:spPr bwMode="auto">
          <a:xfrm>
            <a:off x="8707438" y="6345238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</a:rPr>
              <a:t>8</a:t>
            </a:r>
            <a:endParaRPr lang="ru-RU" sz="2000" dirty="0">
              <a:latin typeface="Times New Roman" pitchFamily="18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 flipH="1">
            <a:off x="3097560" y="3972117"/>
            <a:ext cx="682352" cy="46706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rot="16200000">
            <a:off x="4291227" y="3100173"/>
            <a:ext cx="759140" cy="98474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16200000" flipH="1">
            <a:off x="4329621" y="4510476"/>
            <a:ext cx="682352" cy="46706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10800000" flipH="1">
            <a:off x="5485954" y="3972117"/>
            <a:ext cx="682352" cy="46706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Этапы реализации проекта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283677"/>
              </p:ext>
            </p:extLst>
          </p:nvPr>
        </p:nvGraphicFramePr>
        <p:xfrm>
          <a:off x="323528" y="1268759"/>
          <a:ext cx="8424936" cy="5227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3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39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65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0884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Этапы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Стоимость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123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Разработка общих принципов функционирования универсального автомобильного кресла «Взрослый и ребенок»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</a:t>
                      </a:r>
                      <a:r>
                        <a:rPr lang="ru-RU" baseline="0" dirty="0" smtClean="0"/>
                        <a:t>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885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Выделение</a:t>
                      </a:r>
                      <a:r>
                        <a:rPr lang="ru-RU" baseline="0" dirty="0" smtClean="0"/>
                        <a:t> элементов и узлов, разработка конструктивного исполнения элементов и узлов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Разработка 3</a:t>
                      </a:r>
                      <a:r>
                        <a:rPr lang="en-US" dirty="0" smtClean="0"/>
                        <a:t>d</a:t>
                      </a:r>
                      <a:r>
                        <a:rPr lang="en-US" baseline="0" dirty="0" smtClean="0"/>
                        <a:t> </a:t>
                      </a:r>
                      <a:r>
                        <a:rPr lang="ru-RU" baseline="0" dirty="0" smtClean="0"/>
                        <a:t>моделей элементов и автомобильного кресла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70 000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157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Расчет нагружаемых элементов конструкции на прочность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3861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Разработка</a:t>
                      </a:r>
                      <a:r>
                        <a:rPr lang="ru-RU" baseline="0" dirty="0" smtClean="0"/>
                        <a:t> конструкторской документации на разработанные элементы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1429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Натурная</a:t>
                      </a:r>
                      <a:r>
                        <a:rPr lang="ru-RU" baseline="0" dirty="0" smtClean="0"/>
                        <a:t> реализация автомобильного кресла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Экспериментальные</a:t>
                      </a:r>
                      <a:r>
                        <a:rPr lang="ru-RU" baseline="0" dirty="0" smtClean="0"/>
                        <a:t> исследования особенностей функционирования автомобильного кресла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250 000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725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Доработка конструкции по результатам</a:t>
                      </a:r>
                      <a:r>
                        <a:rPr lang="ru-RU" baseline="0" dirty="0" smtClean="0"/>
                        <a:t> исследований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51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Итого: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600 000</a:t>
                      </a:r>
                      <a:endParaRPr lang="ru-RU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707438" y="6345238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</a:rPr>
              <a:t>9</a:t>
            </a:r>
            <a:endParaRPr lang="ru-RU" sz="2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78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Планируемые результаты проекта</a:t>
            </a:r>
            <a:endParaRPr lang="ru-RU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667358" y="6345238"/>
            <a:ext cx="4411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</a:rPr>
              <a:t>10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67727" y="1406381"/>
            <a:ext cx="833971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1)</a:t>
            </a:r>
            <a:r>
              <a:rPr lang="ru-RU" sz="2800" b="1" i="1" dirty="0" smtClean="0"/>
              <a:t>  </a:t>
            </a:r>
            <a:r>
              <a:rPr lang="ru-RU" sz="2800" dirty="0" smtClean="0"/>
              <a:t>Повышение безопасности перевозки детей за счет крепления к раме и жесткого каркаса взрослого кресла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2)</a:t>
            </a:r>
            <a:r>
              <a:rPr lang="ru-RU" sz="2800" b="1" dirty="0"/>
              <a:t> </a:t>
            </a:r>
            <a:r>
              <a:rPr lang="ru-RU" sz="2800" dirty="0" smtClean="0"/>
              <a:t>Повышение удобства эксплуатации детского кресла за счет отсутствия доп. возимого оборудования и совмещения свойств в рамках одного устройства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 smtClean="0"/>
              <a:t>3)</a:t>
            </a:r>
            <a:r>
              <a:rPr lang="ru-RU" sz="2800" b="1" dirty="0"/>
              <a:t> </a:t>
            </a:r>
            <a:r>
              <a:rPr lang="ru-RU" sz="2800" dirty="0" smtClean="0"/>
              <a:t>Обеспечение универсальности </a:t>
            </a:r>
            <a:r>
              <a:rPr lang="ru-RU" sz="2800" dirty="0" err="1" smtClean="0"/>
              <a:t>использова-ния</a:t>
            </a:r>
            <a:r>
              <a:rPr lang="ru-RU" sz="2800" dirty="0" smtClean="0"/>
              <a:t> для различных возрастных групп детей и взрослых</a:t>
            </a:r>
          </a:p>
          <a:p>
            <a:pPr algn="just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7459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84084" y="2817250"/>
            <a:ext cx="7260915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+mn-lt"/>
                <a:cs typeface="+mn-cs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1268</TotalTime>
  <Words>328</Words>
  <Application>Microsoft Office PowerPoint</Application>
  <PresentationFormat>Экран (4:3)</PresentationFormat>
  <Paragraphs>103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</vt:lpstr>
      <vt:lpstr>Rockwell</vt:lpstr>
      <vt:lpstr>Times New Roman</vt:lpstr>
      <vt:lpstr>Wingdings 2</vt:lpstr>
      <vt:lpstr>Литейная</vt:lpstr>
      <vt:lpstr>Автоматизированное разновозрастное персонализируемое автомобильное кресло</vt:lpstr>
      <vt:lpstr>Презентация PowerPoint</vt:lpstr>
      <vt:lpstr>Презентация PowerPoint</vt:lpstr>
      <vt:lpstr>Аналоги</vt:lpstr>
      <vt:lpstr>Сравнение с аналогами</vt:lpstr>
      <vt:lpstr>Результаты работы</vt:lpstr>
      <vt:lpstr>Область применения разработки</vt:lpstr>
      <vt:lpstr>Этапы реализации проекта</vt:lpstr>
      <vt:lpstr>Планируемые результаты проекта</vt:lpstr>
      <vt:lpstr>Презентация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Теплоаккумулирующая спецодежда для экстремальных условий работ</dc:title>
  <dc:creator>Алексей</dc:creator>
  <cp:lastModifiedBy>Медяков Андрей Андреевич</cp:lastModifiedBy>
  <cp:revision>196</cp:revision>
  <dcterms:created xsi:type="dcterms:W3CDTF">2013-03-31T16:03:35Z</dcterms:created>
  <dcterms:modified xsi:type="dcterms:W3CDTF">2023-10-24T06:56:34Z</dcterms:modified>
</cp:coreProperties>
</file>