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94" r:id="rId2"/>
    <p:sldId id="295" r:id="rId3"/>
    <p:sldId id="297" r:id="rId4"/>
    <p:sldId id="301" r:id="rId5"/>
    <p:sldId id="299" r:id="rId6"/>
    <p:sldId id="300" r:id="rId7"/>
    <p:sldId id="302" r:id="rId8"/>
    <p:sldId id="304" r:id="rId9"/>
    <p:sldId id="305" r:id="rId10"/>
    <p:sldId id="306" r:id="rId11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321B"/>
    <a:srgbClr val="F1E7DB"/>
    <a:srgbClr val="F7EDD4"/>
    <a:srgbClr val="714E37"/>
    <a:srgbClr val="4F341F"/>
    <a:srgbClr val="CC99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660"/>
  </p:normalViewPr>
  <p:slideViewPr>
    <p:cSldViewPr snapToGrid="0">
      <p:cViewPr varScale="1">
        <p:scale>
          <a:sx n="85" d="100"/>
          <a:sy n="85" d="100"/>
        </p:scale>
        <p:origin x="45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8DD2E2-A717-4F5D-8992-F7EACDE983BD}" type="datetimeFigureOut">
              <a:rPr lang="ru-RU" smtClean="0"/>
              <a:t>26.10.2025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168C63-FAB0-4C44-BEDF-ED8D5849A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711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77F12C-42DE-4C1B-85AC-5D7B5894778D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586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6B8029-33F3-9414-AD10-00871D91AA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7712" y="1408176"/>
            <a:ext cx="6400800" cy="2387600"/>
          </a:xfrm>
        </p:spPr>
        <p:txBody>
          <a:bodyPr rtlCol="0" anchor="t">
            <a:normAutofit/>
          </a:bodyPr>
          <a:lstStyle>
            <a:lvl1pPr algn="l">
              <a:lnSpc>
                <a:spcPct val="80000"/>
              </a:lnSpc>
              <a:defRPr lang="ru-RU" sz="72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F32B008-64B6-378D-9C5D-DCC8DFEBC6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7912" y="5047488"/>
            <a:ext cx="5486400" cy="384048"/>
          </a:xfrm>
        </p:spPr>
        <p:txBody>
          <a:bodyPr rtlCol="0"/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lang="ru-RU"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lang="ru-RU" sz="2000"/>
            </a:lvl2pPr>
            <a:lvl3pPr marL="914400" indent="0" algn="ctr">
              <a:buNone/>
              <a:defRPr lang="ru-RU" sz="1800"/>
            </a:lvl3pPr>
            <a:lvl4pPr marL="1371600" indent="0" algn="ctr">
              <a:buNone/>
              <a:defRPr lang="ru-RU" sz="1600"/>
            </a:lvl4pPr>
            <a:lvl5pPr marL="1828800" indent="0" algn="ctr">
              <a:buNone/>
              <a:defRPr lang="ru-RU" sz="1600"/>
            </a:lvl5pPr>
            <a:lvl6pPr marL="2286000" indent="0" algn="ctr">
              <a:buNone/>
              <a:defRPr lang="ru-RU" sz="1600"/>
            </a:lvl6pPr>
            <a:lvl7pPr marL="2743200" indent="0" algn="ctr">
              <a:buNone/>
              <a:defRPr lang="ru-RU" sz="1600"/>
            </a:lvl7pPr>
            <a:lvl8pPr marL="3200400" indent="0" algn="ctr">
              <a:buNone/>
              <a:defRPr lang="ru-RU" sz="1600"/>
            </a:lvl8pPr>
            <a:lvl9pPr marL="3657600" indent="0" algn="ctr">
              <a:buNone/>
              <a:defRPr lang="ru-RU" sz="1600"/>
            </a:lvl9pPr>
          </a:lstStyle>
          <a:p>
            <a:pPr rtl="0"/>
            <a:r>
              <a:rPr lang="ru-RU"/>
              <a:t>Образец подзаголовка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15444BA9-47A2-8EBA-F11F-AF833CBC1FB6}"/>
              </a:ext>
            </a:extLst>
          </p:cNvPr>
          <p:cNvGrpSpPr/>
          <p:nvPr/>
        </p:nvGrpSpPr>
        <p:grpSpPr>
          <a:xfrm>
            <a:off x="3979533" y="5801746"/>
            <a:ext cx="8221703" cy="0"/>
            <a:chOff x="3733800" y="5539861"/>
            <a:chExt cx="8221703" cy="0"/>
          </a:xfrm>
        </p:grpSpPr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F7C7E957-5A54-C6BB-DBCA-B0A579E99122}"/>
                </a:ext>
              </a:extLst>
            </p:cNvPr>
            <p:cNvCxnSpPr>
              <a:cxnSpLocks/>
            </p:cNvCxnSpPr>
            <p:nvPr/>
          </p:nvCxnSpPr>
          <p:spPr>
            <a:xfrm>
              <a:off x="3733800" y="5539861"/>
              <a:ext cx="6054153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id="{F75792F5-3B57-83E5-2E85-1B67A64BF570}"/>
                </a:ext>
              </a:extLst>
            </p:cNvPr>
            <p:cNvCxnSpPr>
              <a:cxnSpLocks/>
            </p:cNvCxnSpPr>
            <p:nvPr/>
          </p:nvCxnSpPr>
          <p:spPr>
            <a:xfrm>
              <a:off x="9783803" y="5539861"/>
              <a:ext cx="2171700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37603778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ACF6E0F-D722-BAD9-C6AD-9A11DAE47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1160B7A-B490-F67E-2740-38CA3A987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fld id="{6FA627E2-28C0-4983-BAB4-3FB806D4219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814A6C9A-83F0-5E94-8A5B-89CB0828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144" y="1463040"/>
            <a:ext cx="7498080" cy="704088"/>
          </a:xfrm>
        </p:spPr>
        <p:txBody>
          <a:bodyPr rtlCol="0"/>
          <a:lstStyle>
            <a:lvl1pPr>
              <a:defRPr lang="ru-RU" sz="50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52784B99-8374-AA22-4161-578F9BF77E2B}"/>
              </a:ext>
            </a:extLst>
          </p:cNvPr>
          <p:cNvGrpSpPr/>
          <p:nvPr/>
        </p:nvGrpSpPr>
        <p:grpSpPr>
          <a:xfrm>
            <a:off x="2400300" y="2535841"/>
            <a:ext cx="9801127" cy="821"/>
            <a:chOff x="2286319" y="5546299"/>
            <a:chExt cx="9801127" cy="903"/>
          </a:xfrm>
        </p:grpSpPr>
        <p:cxnSp>
          <p:nvCxnSpPr>
            <p:cNvPr id="10" name="Прямая соединительная линия 9">
              <a:extLst>
                <a:ext uri="{FF2B5EF4-FFF2-40B4-BE49-F238E27FC236}">
                  <a16:creationId xmlns:a16="http://schemas.microsoft.com/office/drawing/2014/main" id="{F0F45B19-145D-7398-7A64-A88B28251AAD}"/>
                </a:ext>
              </a:extLst>
            </p:cNvPr>
            <p:cNvCxnSpPr>
              <a:cxnSpLocks/>
            </p:cNvCxnSpPr>
            <p:nvPr/>
          </p:nvCxnSpPr>
          <p:spPr>
            <a:xfrm>
              <a:off x="2286319" y="5546299"/>
              <a:ext cx="7391400" cy="0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0029EB3C-D7BA-1FCE-3158-8F1116C6F5BE}"/>
                </a:ext>
              </a:extLst>
            </p:cNvPr>
            <p:cNvCxnSpPr>
              <a:cxnSpLocks/>
            </p:cNvCxnSpPr>
            <p:nvPr/>
          </p:nvCxnSpPr>
          <p:spPr>
            <a:xfrm>
              <a:off x="9676016" y="5547202"/>
              <a:ext cx="241143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Текст 10">
            <a:extLst>
              <a:ext uri="{FF2B5EF4-FFF2-40B4-BE49-F238E27FC236}">
                <a16:creationId xmlns:a16="http://schemas.microsoft.com/office/drawing/2014/main" id="{F8F78388-68BC-0124-C243-36D5B5DC78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22576" y="2971800"/>
            <a:ext cx="4828032" cy="490538"/>
          </a:xfr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200" b="1">
                <a:solidFill>
                  <a:schemeClr val="tx2"/>
                </a:solidFill>
              </a:defRPr>
            </a:lvl1pPr>
            <a:lvl2pPr>
              <a:defRPr lang="ru-RU">
                <a:solidFill>
                  <a:schemeClr val="bg1"/>
                </a:solidFill>
              </a:defRPr>
            </a:lvl2pPr>
            <a:lvl3pPr>
              <a:defRPr lang="ru-RU">
                <a:solidFill>
                  <a:schemeClr val="bg1"/>
                </a:solidFill>
              </a:defRPr>
            </a:lvl3pPr>
            <a:lvl4pPr>
              <a:defRPr lang="ru-RU">
                <a:solidFill>
                  <a:schemeClr val="bg1"/>
                </a:solidFill>
              </a:defRPr>
            </a:lvl4pPr>
            <a:lvl5pPr>
              <a:defRPr lang="ru-RU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D7FBEF6F-7749-849E-36C5-CC056F3071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22576" y="4443984"/>
            <a:ext cx="4828032" cy="490538"/>
          </a:xfr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200" b="1">
                <a:solidFill>
                  <a:schemeClr val="tx2"/>
                </a:solidFill>
              </a:defRPr>
            </a:lvl1pPr>
            <a:lvl2pPr>
              <a:defRPr lang="ru-RU">
                <a:solidFill>
                  <a:schemeClr val="bg1"/>
                </a:solidFill>
              </a:defRPr>
            </a:lvl2pPr>
            <a:lvl3pPr>
              <a:defRPr lang="ru-RU">
                <a:solidFill>
                  <a:schemeClr val="bg1"/>
                </a:solidFill>
              </a:defRPr>
            </a:lvl3pPr>
            <a:lvl4pPr>
              <a:defRPr lang="ru-RU">
                <a:solidFill>
                  <a:schemeClr val="bg1"/>
                </a:solidFill>
              </a:defRPr>
            </a:lvl4pPr>
            <a:lvl5pPr>
              <a:defRPr lang="ru-RU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id="{8A350182-DD59-73E2-C20A-4B5FE67154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20824" y="3401568"/>
            <a:ext cx="8379220" cy="975260"/>
          </a:xfrm>
        </p:spPr>
        <p:txBody>
          <a:bodyPr numCol="2" spcCol="91440" rtlCol="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</p:txBody>
      </p:sp>
      <p:sp>
        <p:nvSpPr>
          <p:cNvPr id="15" name="Текст 13">
            <a:extLst>
              <a:ext uri="{FF2B5EF4-FFF2-40B4-BE49-F238E27FC236}">
                <a16:creationId xmlns:a16="http://schemas.microsoft.com/office/drawing/2014/main" id="{5E14A588-A920-9AE0-A268-A008EAF6FC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20824" y="4901184"/>
            <a:ext cx="8379220" cy="975260"/>
          </a:xfrm>
        </p:spPr>
        <p:txBody>
          <a:bodyPr numCol="2" spcCol="91440" rtlCol="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9248932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объекта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ACF6E0F-D722-BAD9-C6AD-9A11DAE47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1160B7A-B490-F67E-2740-38CA3A987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fld id="{6FA627E2-28C0-4983-BAB4-3FB806D4219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814A6C9A-83F0-5E94-8A5B-89CB0828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871708" cy="704088"/>
          </a:xfrm>
        </p:spPr>
        <p:txBody>
          <a:bodyPr rtlCol="0"/>
          <a:lstStyle>
            <a:lvl1pPr>
              <a:defRPr lang="ru-RU" sz="50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F8F78388-68BC-0124-C243-36D5B5DC78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2980944"/>
            <a:ext cx="3282696" cy="1106424"/>
          </a:xfr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200" b="1">
                <a:solidFill>
                  <a:schemeClr val="tx2"/>
                </a:solidFill>
              </a:defRPr>
            </a:lvl1pPr>
            <a:lvl2pPr>
              <a:defRPr lang="ru-RU">
                <a:solidFill>
                  <a:schemeClr val="bg1"/>
                </a:solidFill>
              </a:defRPr>
            </a:lvl2pPr>
            <a:lvl3pPr>
              <a:defRPr lang="ru-RU">
                <a:solidFill>
                  <a:schemeClr val="bg1"/>
                </a:solidFill>
              </a:defRPr>
            </a:lvl3pPr>
            <a:lvl4pPr>
              <a:defRPr lang="ru-RU">
                <a:solidFill>
                  <a:schemeClr val="bg1"/>
                </a:solidFill>
              </a:defRPr>
            </a:lvl4pPr>
            <a:lvl5pPr>
              <a:defRPr lang="ru-RU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D7FBEF6F-7749-849E-36C5-CC056F3071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34256" y="2980944"/>
            <a:ext cx="3282696" cy="1106424"/>
          </a:xfr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200" b="1">
                <a:solidFill>
                  <a:schemeClr val="tx2"/>
                </a:solidFill>
              </a:defRPr>
            </a:lvl1pPr>
            <a:lvl2pPr>
              <a:defRPr lang="ru-RU">
                <a:solidFill>
                  <a:schemeClr val="bg1"/>
                </a:solidFill>
              </a:defRPr>
            </a:lvl2pPr>
            <a:lvl3pPr>
              <a:defRPr lang="ru-RU">
                <a:solidFill>
                  <a:schemeClr val="bg1"/>
                </a:solidFill>
              </a:defRPr>
            </a:lvl3pPr>
            <a:lvl4pPr>
              <a:defRPr lang="ru-RU">
                <a:solidFill>
                  <a:schemeClr val="bg1"/>
                </a:solidFill>
              </a:defRPr>
            </a:lvl4pPr>
            <a:lvl5pPr>
              <a:defRPr lang="ru-RU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id="{8A350182-DD59-73E2-C20A-4B5FE67154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4114800"/>
            <a:ext cx="3282696" cy="975260"/>
          </a:xfrm>
        </p:spPr>
        <p:txBody>
          <a:bodyPr numCol="1" spcCol="91440" rtlCol="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</p:txBody>
      </p:sp>
      <p:sp>
        <p:nvSpPr>
          <p:cNvPr id="15" name="Текст 13">
            <a:extLst>
              <a:ext uri="{FF2B5EF4-FFF2-40B4-BE49-F238E27FC236}">
                <a16:creationId xmlns:a16="http://schemas.microsoft.com/office/drawing/2014/main" id="{5E14A588-A920-9AE0-A268-A008EAF6FC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05072" y="4114800"/>
            <a:ext cx="3282696" cy="975260"/>
          </a:xfrm>
        </p:spPr>
        <p:txBody>
          <a:bodyPr numCol="1" spcCol="91440" rtlCol="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B8221A12-8B19-605A-2244-2D732269C955}"/>
              </a:ext>
            </a:extLst>
          </p:cNvPr>
          <p:cNvGrpSpPr/>
          <p:nvPr/>
        </p:nvGrpSpPr>
        <p:grpSpPr>
          <a:xfrm>
            <a:off x="716788" y="2527173"/>
            <a:ext cx="10758424" cy="1564"/>
            <a:chOff x="2792270" y="5541172"/>
            <a:chExt cx="11391900" cy="158"/>
          </a:xfrm>
        </p:grpSpPr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A86C500B-5A93-298F-7CEF-ED445452E460}"/>
                </a:ext>
              </a:extLst>
            </p:cNvPr>
            <p:cNvCxnSpPr>
              <a:cxnSpLocks/>
            </p:cNvCxnSpPr>
            <p:nvPr/>
          </p:nvCxnSpPr>
          <p:spPr>
            <a:xfrm>
              <a:off x="2792270" y="5541172"/>
              <a:ext cx="6760464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D7A559BC-EF4A-29D4-CF56-6425516A5D91}"/>
                </a:ext>
              </a:extLst>
            </p:cNvPr>
            <p:cNvCxnSpPr>
              <a:cxnSpLocks/>
            </p:cNvCxnSpPr>
            <p:nvPr/>
          </p:nvCxnSpPr>
          <p:spPr>
            <a:xfrm>
              <a:off x="9552734" y="5541330"/>
              <a:ext cx="4631436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Текст 10">
            <a:extLst>
              <a:ext uri="{FF2B5EF4-FFF2-40B4-BE49-F238E27FC236}">
                <a16:creationId xmlns:a16="http://schemas.microsoft.com/office/drawing/2014/main" id="{D2D34186-8505-57AE-F518-0C83BF1C06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66176" y="2980944"/>
            <a:ext cx="3282696" cy="1106424"/>
          </a:xfr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200" b="1">
                <a:solidFill>
                  <a:schemeClr val="tx2"/>
                </a:solidFill>
              </a:defRPr>
            </a:lvl1pPr>
            <a:lvl2pPr>
              <a:defRPr lang="ru-RU">
                <a:solidFill>
                  <a:schemeClr val="bg1"/>
                </a:solidFill>
              </a:defRPr>
            </a:lvl2pPr>
            <a:lvl3pPr>
              <a:defRPr lang="ru-RU">
                <a:solidFill>
                  <a:schemeClr val="bg1"/>
                </a:solidFill>
              </a:defRPr>
            </a:lvl3pPr>
            <a:lvl4pPr>
              <a:defRPr lang="ru-RU">
                <a:solidFill>
                  <a:schemeClr val="bg1"/>
                </a:solidFill>
              </a:defRPr>
            </a:lvl4pPr>
            <a:lvl5pPr>
              <a:defRPr lang="ru-RU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20" name="Текст 13">
            <a:extLst>
              <a:ext uri="{FF2B5EF4-FFF2-40B4-BE49-F238E27FC236}">
                <a16:creationId xmlns:a16="http://schemas.microsoft.com/office/drawing/2014/main" id="{ABE767DA-9D93-94AD-D34D-2B8A51A7664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73568" y="4114800"/>
            <a:ext cx="3282696" cy="975260"/>
          </a:xfrm>
        </p:spPr>
        <p:txBody>
          <a:bodyPr numCol="1" spcCol="91440" rtlCol="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9500985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пасибо за внимание!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E86B75-C16C-C033-D27D-FF84EFB71131}"/>
              </a:ext>
            </a:extLst>
          </p:cNvPr>
          <p:cNvSpPr/>
          <p:nvPr/>
        </p:nvSpPr>
        <p:spPr>
          <a:xfrm>
            <a:off x="0" y="0"/>
            <a:ext cx="100203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31443F-EAC2-06D1-A3D1-D73510EAF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3432" y="1426464"/>
            <a:ext cx="6675120" cy="1702816"/>
          </a:xfrm>
        </p:spPr>
        <p:txBody>
          <a:bodyPr rtlCol="0" anchor="t"/>
          <a:lstStyle>
            <a:lvl1pPr>
              <a:lnSpc>
                <a:spcPct val="80000"/>
              </a:lnSpc>
              <a:defRPr lang="ru-RU" sz="72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D80535FC-1B0E-C4EB-FE55-190522219FEA}"/>
              </a:ext>
            </a:extLst>
          </p:cNvPr>
          <p:cNvGrpSpPr/>
          <p:nvPr/>
        </p:nvGrpSpPr>
        <p:grpSpPr>
          <a:xfrm>
            <a:off x="3979533" y="5799270"/>
            <a:ext cx="8212467" cy="0"/>
            <a:chOff x="3733800" y="5537385"/>
            <a:chExt cx="8212467" cy="0"/>
          </a:xfrm>
        </p:grpSpPr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9CA6B206-18E0-06D2-958F-E859A1428A57}"/>
                </a:ext>
              </a:extLst>
            </p:cNvPr>
            <p:cNvCxnSpPr>
              <a:cxnSpLocks/>
            </p:cNvCxnSpPr>
            <p:nvPr/>
          </p:nvCxnSpPr>
          <p:spPr>
            <a:xfrm>
              <a:off x="3733800" y="5537385"/>
              <a:ext cx="6054153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id="{0447EEA7-F856-F6C0-18DD-5D37FD51D45B}"/>
                </a:ext>
              </a:extLst>
            </p:cNvPr>
            <p:cNvCxnSpPr>
              <a:cxnSpLocks/>
            </p:cNvCxnSpPr>
            <p:nvPr/>
          </p:nvCxnSpPr>
          <p:spPr>
            <a:xfrm>
              <a:off x="9774567" y="5537385"/>
              <a:ext cx="217170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Текст 10">
            <a:extLst>
              <a:ext uri="{FF2B5EF4-FFF2-40B4-BE49-F238E27FC236}">
                <a16:creationId xmlns:a16="http://schemas.microsoft.com/office/drawing/2014/main" id="{A9C909AE-4D54-F197-103E-29E9C2597F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77056" y="3383280"/>
            <a:ext cx="4754880" cy="2057400"/>
          </a:xfr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ru-RU" sz="2200" b="1">
                <a:solidFill>
                  <a:schemeClr val="bg1"/>
                </a:solidFill>
              </a:defRPr>
            </a:lvl1pPr>
            <a:lvl2pPr marL="0" indent="0">
              <a:lnSpc>
                <a:spcPct val="150000"/>
              </a:lnSpc>
              <a:spcBef>
                <a:spcPts val="0"/>
              </a:spcBef>
              <a:buNone/>
              <a:defRPr lang="ru-RU" sz="2200">
                <a:solidFill>
                  <a:schemeClr val="bg1"/>
                </a:solidFill>
              </a:defRPr>
            </a:lvl2pPr>
            <a:lvl3pPr>
              <a:defRPr lang="ru-RU">
                <a:solidFill>
                  <a:schemeClr val="bg1"/>
                </a:solidFill>
              </a:defRPr>
            </a:lvl3pPr>
            <a:lvl4pPr>
              <a:defRPr lang="ru-RU">
                <a:solidFill>
                  <a:schemeClr val="bg1"/>
                </a:solidFill>
              </a:defRPr>
            </a:lvl4pPr>
            <a:lvl5pPr>
              <a:defRPr lang="ru-RU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7385838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id="{E6C28C00-D101-DFF8-7E0A-1AEBF0DBE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fld id="{1108318B-A8F2-4536-8CE1-5C1B4C351D8A}" type="datetime1">
              <a:rPr lang="ru-RU" smtClean="0"/>
              <a:t>26.10.2025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74C5F1F-F8B7-6C5F-6A7F-5F8F6128A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FD9287E-E726-E0E6-2871-FE77159B5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fld id="{6FA627E2-28C0-4983-BAB4-3FB806D42198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160592E8-155C-36FA-DA0A-52B23CE8A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543283915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964B432-06C2-E932-E96F-67CECC2E9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fld id="{0EA42B4F-7FC3-4179-A48A-326253A000C2}" type="datetime1">
              <a:rPr lang="ru-RU" smtClean="0"/>
              <a:t>26.10.2025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F1F3471-B7F6-01DB-D712-136C1626D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C05956-4CA5-988F-7C93-317A88D12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fld id="{6FA627E2-28C0-4983-BAB4-3FB806D42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849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AB670E-478C-D301-FCE5-E8300246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lang="ru-RU" sz="3200"/>
            </a:lvl1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3B16CD-30BD-156F-11B4-9CF89A064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lang="ru-RU" sz="3200"/>
            </a:lvl1pPr>
            <a:lvl2pPr>
              <a:defRPr lang="ru-RU" sz="2800"/>
            </a:lvl2pPr>
            <a:lvl3pPr>
              <a:defRPr lang="ru-RU" sz="2400"/>
            </a:lvl3pPr>
            <a:lvl4pPr>
              <a:defRPr lang="ru-RU" sz="2000"/>
            </a:lvl4pPr>
            <a:lvl5pPr>
              <a:defRPr lang="ru-RU" sz="2000"/>
            </a:lvl5pPr>
            <a:lvl6pPr>
              <a:defRPr lang="ru-RU" sz="2000"/>
            </a:lvl6pPr>
            <a:lvl7pPr>
              <a:defRPr lang="ru-RU" sz="2000"/>
            </a:lvl7pPr>
            <a:lvl8pPr>
              <a:defRPr lang="ru-RU" sz="2000"/>
            </a:lvl8pPr>
            <a:lvl9pPr>
              <a:defRPr lang="ru-RU" sz="20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E3C54B0-9878-1911-8DE9-EC464D2027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ru-RU" sz="1600"/>
            </a:lvl1pPr>
            <a:lvl2pPr marL="457200" indent="0">
              <a:buNone/>
              <a:defRPr lang="ru-RU" sz="1400"/>
            </a:lvl2pPr>
            <a:lvl3pPr marL="914400" indent="0">
              <a:buNone/>
              <a:defRPr lang="ru-RU" sz="1200"/>
            </a:lvl3pPr>
            <a:lvl4pPr marL="1371600" indent="0">
              <a:buNone/>
              <a:defRPr lang="ru-RU" sz="1000"/>
            </a:lvl4pPr>
            <a:lvl5pPr marL="1828800" indent="0">
              <a:buNone/>
              <a:defRPr lang="ru-RU" sz="1000"/>
            </a:lvl5pPr>
            <a:lvl6pPr marL="2286000" indent="0">
              <a:buNone/>
              <a:defRPr lang="ru-RU" sz="1000"/>
            </a:lvl6pPr>
            <a:lvl7pPr marL="2743200" indent="0">
              <a:buNone/>
              <a:defRPr lang="ru-RU" sz="1000"/>
            </a:lvl7pPr>
            <a:lvl8pPr marL="3200400" indent="0">
              <a:buNone/>
              <a:defRPr lang="ru-RU" sz="1000"/>
            </a:lvl8pPr>
            <a:lvl9pPr marL="3657600" indent="0">
              <a:buNone/>
              <a:defRPr lang="ru-RU"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6493B1-79A4-1FA9-B462-853856DE8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fld id="{1108318B-A8F2-4536-8CE1-5C1B4C351D8A}" type="datetime1">
              <a:rPr lang="ru-RU" smtClean="0"/>
              <a:t>26.10.2025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697EEE8-8F1E-8F14-E2ED-333A1FF24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DFABEB-B6B7-2591-AE85-265A3F873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fld id="{6FA627E2-28C0-4983-BAB4-3FB806D42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17986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E52A6A-C17E-2616-3199-C8D78E7EE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lang="ru-RU"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7705714-E101-08DD-6A13-D561A3EC2C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lang="ru-RU" sz="3200"/>
            </a:lvl1pPr>
            <a:lvl2pPr marL="457200" indent="0">
              <a:buNone/>
              <a:defRPr lang="ru-RU" sz="2800"/>
            </a:lvl2pPr>
            <a:lvl3pPr marL="914400" indent="0">
              <a:buNone/>
              <a:defRPr lang="ru-RU" sz="2400"/>
            </a:lvl3pPr>
            <a:lvl4pPr marL="1371600" indent="0">
              <a:buNone/>
              <a:defRPr lang="ru-RU" sz="2000"/>
            </a:lvl4pPr>
            <a:lvl5pPr marL="1828800" indent="0">
              <a:buNone/>
              <a:defRPr lang="ru-RU" sz="2000"/>
            </a:lvl5pPr>
            <a:lvl6pPr marL="2286000" indent="0">
              <a:buNone/>
              <a:defRPr lang="ru-RU" sz="2000"/>
            </a:lvl6pPr>
            <a:lvl7pPr marL="2743200" indent="0">
              <a:buNone/>
              <a:defRPr lang="ru-RU" sz="2000"/>
            </a:lvl7pPr>
            <a:lvl8pPr marL="3200400" indent="0">
              <a:buNone/>
              <a:defRPr lang="ru-RU" sz="2000"/>
            </a:lvl8pPr>
            <a:lvl9pPr marL="3657600" indent="0">
              <a:buNone/>
              <a:defRPr lang="ru-RU" sz="2000"/>
            </a:lvl9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16ECB26-D659-5BC3-C669-1B45225D2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ru-RU" sz="1600"/>
            </a:lvl1pPr>
            <a:lvl2pPr marL="457200" indent="0">
              <a:buNone/>
              <a:defRPr lang="ru-RU" sz="1400"/>
            </a:lvl2pPr>
            <a:lvl3pPr marL="914400" indent="0">
              <a:buNone/>
              <a:defRPr lang="ru-RU" sz="1200"/>
            </a:lvl3pPr>
            <a:lvl4pPr marL="1371600" indent="0">
              <a:buNone/>
              <a:defRPr lang="ru-RU" sz="1000"/>
            </a:lvl4pPr>
            <a:lvl5pPr marL="1828800" indent="0">
              <a:buNone/>
              <a:defRPr lang="ru-RU" sz="1000"/>
            </a:lvl5pPr>
            <a:lvl6pPr marL="2286000" indent="0">
              <a:buNone/>
              <a:defRPr lang="ru-RU" sz="1000"/>
            </a:lvl6pPr>
            <a:lvl7pPr marL="2743200" indent="0">
              <a:buNone/>
              <a:defRPr lang="ru-RU" sz="1000"/>
            </a:lvl7pPr>
            <a:lvl8pPr marL="3200400" indent="0">
              <a:buNone/>
              <a:defRPr lang="ru-RU" sz="1000"/>
            </a:lvl8pPr>
            <a:lvl9pPr marL="3657600" indent="0">
              <a:buNone/>
              <a:defRPr lang="ru-RU"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4464F27-6C3B-1E36-B1DC-ECB72DCF2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fld id="{1108318B-A8F2-4536-8CE1-5C1B4C351D8A}" type="datetime1">
              <a:rPr lang="ru-RU" smtClean="0"/>
              <a:t>26.10.2025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BC595AB-D292-D355-47CD-748C160B1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C1CEE5F-F44A-DD2C-EEC3-D4C76B69D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fld id="{6FA627E2-28C0-4983-BAB4-3FB806D42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500913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93EE64-6C0B-478D-B23B-0F483AE6A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7720AA-9FF4-47A5-BD07-40904B96BD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41E7D87-2BB7-48E9-AD16-DAA7DFF5C6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EE98A5B-DE0E-46D5-B0B7-61D55D60C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8318B-A8F2-4536-8CE1-5C1B4C351D8A}" type="datetime1">
              <a:rPr lang="ru-RU" smtClean="0"/>
              <a:t>26.10.2025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A4FDFE0-FDD8-4613-893A-6A69697A0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10E04D-B98C-4AF2-8A81-92B50B13A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627E2-28C0-4983-BAB4-3FB806D42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651136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703BBE-23DC-E951-32B6-0E91B8089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144" y="1463040"/>
            <a:ext cx="7498080" cy="704088"/>
          </a:xfrm>
        </p:spPr>
        <p:txBody>
          <a:bodyPr rtlCol="0"/>
          <a:lstStyle>
            <a:lvl1pPr>
              <a:defRPr lang="ru-RU" sz="50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10836A-7452-872A-28D0-081C1338D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576" y="2953512"/>
            <a:ext cx="7470648" cy="3296563"/>
          </a:xfr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lang="ru-RU" sz="2200" b="1"/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lang="ru-RU" sz="1600" i="1"/>
            </a:lvl2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E39F35-2573-69E0-B17D-B4B0F85CE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B5CE41-241D-72CD-1C8F-006A477B5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fld id="{6FA627E2-28C0-4983-BAB4-3FB806D42198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52789DD7-8E5F-BCF6-7A1E-0AC33BD880AC}"/>
              </a:ext>
            </a:extLst>
          </p:cNvPr>
          <p:cNvGrpSpPr/>
          <p:nvPr/>
        </p:nvGrpSpPr>
        <p:grpSpPr>
          <a:xfrm>
            <a:off x="2400300" y="2535841"/>
            <a:ext cx="9801127" cy="821"/>
            <a:chOff x="2286319" y="5546299"/>
            <a:chExt cx="9801127" cy="903"/>
          </a:xfrm>
        </p:grpSpPr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D610F86C-F479-AC03-216E-DD60112AC854}"/>
                </a:ext>
              </a:extLst>
            </p:cNvPr>
            <p:cNvCxnSpPr>
              <a:cxnSpLocks/>
            </p:cNvCxnSpPr>
            <p:nvPr/>
          </p:nvCxnSpPr>
          <p:spPr>
            <a:xfrm>
              <a:off x="2286319" y="5546299"/>
              <a:ext cx="7391400" cy="0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id="{0A02E8F6-3623-48C2-4F02-9472E2977FB8}"/>
                </a:ext>
              </a:extLst>
            </p:cNvPr>
            <p:cNvCxnSpPr>
              <a:cxnSpLocks/>
            </p:cNvCxnSpPr>
            <p:nvPr/>
          </p:nvCxnSpPr>
          <p:spPr>
            <a:xfrm>
              <a:off x="9676016" y="5547202"/>
              <a:ext cx="241143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1882616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F39D39-DAD0-D550-D3C7-42F702A78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992" y="1709738"/>
            <a:ext cx="7290458" cy="2852737"/>
          </a:xfrm>
        </p:spPr>
        <p:txBody>
          <a:bodyPr rtlCol="0" anchor="b"/>
          <a:lstStyle>
            <a:lvl1pPr>
              <a:defRPr lang="ru-RU"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054DFA-4C17-2AA0-0E19-8D452B73A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56992" y="4589463"/>
            <a:ext cx="7290457" cy="1500187"/>
          </a:xfrm>
        </p:spPr>
        <p:txBody>
          <a:bodyPr rtlCol="0"/>
          <a:lstStyle>
            <a:lvl1pPr marL="0" indent="0">
              <a:buNone/>
              <a:defRPr lang="ru-RU" sz="2400">
                <a:solidFill>
                  <a:schemeClr val="bg1"/>
                </a:solidFill>
              </a:defRPr>
            </a:lvl1pPr>
            <a:lvl2pPr marL="457200" indent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AF8D5DED-A875-4BFE-015E-C29679EC468C}"/>
              </a:ext>
            </a:extLst>
          </p:cNvPr>
          <p:cNvGrpSpPr/>
          <p:nvPr/>
        </p:nvGrpSpPr>
        <p:grpSpPr>
          <a:xfrm>
            <a:off x="3979533" y="5801746"/>
            <a:ext cx="8221703" cy="0"/>
            <a:chOff x="3733800" y="5539861"/>
            <a:chExt cx="8221703" cy="0"/>
          </a:xfrm>
        </p:grpSpPr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4ED54A14-B37E-AA5D-2F7D-4530DEF3C347}"/>
                </a:ext>
              </a:extLst>
            </p:cNvPr>
            <p:cNvCxnSpPr>
              <a:cxnSpLocks/>
            </p:cNvCxnSpPr>
            <p:nvPr/>
          </p:nvCxnSpPr>
          <p:spPr>
            <a:xfrm>
              <a:off x="3733800" y="5539861"/>
              <a:ext cx="6054153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id="{8611F7DB-0F8D-8E5A-0137-AD5E5B20C351}"/>
                </a:ext>
              </a:extLst>
            </p:cNvPr>
            <p:cNvCxnSpPr>
              <a:cxnSpLocks/>
            </p:cNvCxnSpPr>
            <p:nvPr/>
          </p:nvCxnSpPr>
          <p:spPr>
            <a:xfrm>
              <a:off x="9783803" y="5539861"/>
              <a:ext cx="2171700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55020867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два столбца (темные)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fld id="{6FA627E2-28C0-4983-BAB4-3FB806D42198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62C33EA-A741-FA13-451C-6F35902CBDD0}"/>
              </a:ext>
            </a:extLst>
          </p:cNvPr>
          <p:cNvSpPr/>
          <p:nvPr/>
        </p:nvSpPr>
        <p:spPr>
          <a:xfrm>
            <a:off x="0" y="722376"/>
            <a:ext cx="12192000" cy="5413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noProof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1882412-D2D4-9CF0-CD39-2EAE79B8A310}"/>
              </a:ext>
            </a:extLst>
          </p:cNvPr>
          <p:cNvCxnSpPr>
            <a:cxnSpLocks/>
          </p:cNvCxnSpPr>
          <p:nvPr/>
        </p:nvCxnSpPr>
        <p:spPr>
          <a:xfrm>
            <a:off x="4267200" y="2523744"/>
            <a:ext cx="7924800" cy="883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229B6F2-011B-853F-5BA1-FA1722B6E1C8}"/>
              </a:ext>
            </a:extLst>
          </p:cNvPr>
          <p:cNvCxnSpPr>
            <a:cxnSpLocks/>
          </p:cNvCxnSpPr>
          <p:nvPr/>
        </p:nvCxnSpPr>
        <p:spPr>
          <a:xfrm>
            <a:off x="723384" y="2523744"/>
            <a:ext cx="3543816" cy="0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515600" cy="575321"/>
          </a:xfrm>
        </p:spPr>
        <p:txBody>
          <a:bodyPr rtlCol="0"/>
          <a:lstStyle>
            <a:lvl1pPr>
              <a:defRPr lang="ru-RU" sz="5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2971800"/>
            <a:ext cx="4828032" cy="490538"/>
          </a:xfr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200" b="1">
                <a:solidFill>
                  <a:schemeClr val="bg1"/>
                </a:solidFill>
              </a:defRPr>
            </a:lvl1pPr>
            <a:lvl2pPr>
              <a:defRPr lang="ru-RU">
                <a:solidFill>
                  <a:schemeClr val="bg1"/>
                </a:solidFill>
              </a:defRPr>
            </a:lvl2pPr>
            <a:lvl3pPr>
              <a:defRPr lang="ru-RU">
                <a:solidFill>
                  <a:schemeClr val="bg1"/>
                </a:solidFill>
              </a:defRPr>
            </a:lvl3pPr>
            <a:lvl4pPr>
              <a:defRPr lang="ru-RU">
                <a:solidFill>
                  <a:schemeClr val="bg1"/>
                </a:solidFill>
              </a:defRPr>
            </a:lvl4pPr>
            <a:lvl5pPr>
              <a:defRPr lang="ru-RU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36208" y="2971800"/>
            <a:ext cx="4828032" cy="490538"/>
          </a:xfr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200" b="1">
                <a:solidFill>
                  <a:schemeClr val="bg1"/>
                </a:solidFill>
              </a:defRPr>
            </a:lvl1pPr>
            <a:lvl2pPr>
              <a:defRPr lang="ru-RU">
                <a:solidFill>
                  <a:schemeClr val="bg1"/>
                </a:solidFill>
              </a:defRPr>
            </a:lvl2pPr>
            <a:lvl3pPr>
              <a:defRPr lang="ru-RU">
                <a:solidFill>
                  <a:schemeClr val="bg1"/>
                </a:solidFill>
              </a:defRPr>
            </a:lvl3pPr>
            <a:lvl4pPr>
              <a:defRPr lang="ru-RU">
                <a:solidFill>
                  <a:schemeClr val="bg1"/>
                </a:solidFill>
              </a:defRPr>
            </a:lvl4pPr>
            <a:lvl5pPr>
              <a:defRPr lang="ru-RU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3401568"/>
            <a:ext cx="5111496" cy="1682750"/>
          </a:xfrm>
        </p:spPr>
        <p:txBody>
          <a:bodyPr rtlCol="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bg1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bg1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bg1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bg1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5" name="Текст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43600" y="3401568"/>
            <a:ext cx="5111496" cy="1682750"/>
          </a:xfrm>
        </p:spPr>
        <p:txBody>
          <a:bodyPr rtlCol="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bg1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bg1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bg1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bg1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61107891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два столбца (светлые)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fld id="{6FA627E2-28C0-4983-BAB4-3FB806D42198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62C33EA-A741-FA13-451C-6F35902CBDD0}"/>
              </a:ext>
            </a:extLst>
          </p:cNvPr>
          <p:cNvSpPr/>
          <p:nvPr/>
        </p:nvSpPr>
        <p:spPr>
          <a:xfrm>
            <a:off x="0" y="722376"/>
            <a:ext cx="12192000" cy="5413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noProof="0"/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515600" cy="575321"/>
          </a:xfrm>
        </p:spPr>
        <p:txBody>
          <a:bodyPr rtlCol="0"/>
          <a:lstStyle>
            <a:lvl1pPr>
              <a:defRPr lang="ru-RU" sz="5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2971800"/>
            <a:ext cx="4828032" cy="490538"/>
          </a:xfr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200" b="1">
                <a:solidFill>
                  <a:schemeClr val="tx2"/>
                </a:solidFill>
              </a:defRPr>
            </a:lvl1pPr>
            <a:lvl2pPr>
              <a:defRPr lang="ru-RU">
                <a:solidFill>
                  <a:schemeClr val="bg1"/>
                </a:solidFill>
              </a:defRPr>
            </a:lvl2pPr>
            <a:lvl3pPr>
              <a:defRPr lang="ru-RU">
                <a:solidFill>
                  <a:schemeClr val="bg1"/>
                </a:solidFill>
              </a:defRPr>
            </a:lvl3pPr>
            <a:lvl4pPr>
              <a:defRPr lang="ru-RU">
                <a:solidFill>
                  <a:schemeClr val="bg1"/>
                </a:solidFill>
              </a:defRPr>
            </a:lvl4pPr>
            <a:lvl5pPr>
              <a:defRPr lang="ru-RU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36208" y="2971800"/>
            <a:ext cx="4828032" cy="490538"/>
          </a:xfr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200" b="1">
                <a:solidFill>
                  <a:schemeClr val="tx2"/>
                </a:solidFill>
              </a:defRPr>
            </a:lvl1pPr>
            <a:lvl2pPr>
              <a:defRPr lang="ru-RU">
                <a:solidFill>
                  <a:schemeClr val="bg1"/>
                </a:solidFill>
              </a:defRPr>
            </a:lvl2pPr>
            <a:lvl3pPr>
              <a:defRPr lang="ru-RU">
                <a:solidFill>
                  <a:schemeClr val="bg1"/>
                </a:solidFill>
              </a:defRPr>
            </a:lvl3pPr>
            <a:lvl4pPr>
              <a:defRPr lang="ru-RU">
                <a:solidFill>
                  <a:schemeClr val="bg1"/>
                </a:solidFill>
              </a:defRPr>
            </a:lvl4pPr>
            <a:lvl5pPr>
              <a:defRPr lang="ru-RU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3401568"/>
            <a:ext cx="4754880" cy="1682750"/>
          </a:xfrm>
        </p:spPr>
        <p:txBody>
          <a:bodyPr rtlCol="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5" name="Текст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43600" y="3401568"/>
            <a:ext cx="4754880" cy="1682750"/>
          </a:xfrm>
        </p:spPr>
        <p:txBody>
          <a:bodyPr rtlCol="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4ED40495-D9DB-AA87-4474-68DA5D8CA88C}"/>
              </a:ext>
            </a:extLst>
          </p:cNvPr>
          <p:cNvGrpSpPr/>
          <p:nvPr/>
        </p:nvGrpSpPr>
        <p:grpSpPr>
          <a:xfrm rot="10800000">
            <a:off x="726958" y="2521655"/>
            <a:ext cx="11480808" cy="1"/>
            <a:chOff x="2077471" y="5539116"/>
            <a:chExt cx="11480808" cy="1"/>
          </a:xfrm>
        </p:grpSpPr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A15A6649-BE77-6F3F-DF74-0045E0AC6025}"/>
                </a:ext>
              </a:extLst>
            </p:cNvPr>
            <p:cNvCxnSpPr>
              <a:cxnSpLocks/>
            </p:cNvCxnSpPr>
            <p:nvPr/>
          </p:nvCxnSpPr>
          <p:spPr>
            <a:xfrm>
              <a:off x="2077471" y="5539116"/>
              <a:ext cx="4755396" cy="0"/>
            </a:xfrm>
            <a:prstGeom prst="line">
              <a:avLst/>
            </a:pr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BEF33DD1-C51F-9BE1-2F97-D4025B3E653D}"/>
                </a:ext>
              </a:extLst>
            </p:cNvPr>
            <p:cNvCxnSpPr>
              <a:cxnSpLocks/>
            </p:cNvCxnSpPr>
            <p:nvPr/>
          </p:nvCxnSpPr>
          <p:spPr>
            <a:xfrm>
              <a:off x="6816103" y="5539117"/>
              <a:ext cx="6742176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47676335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содержимое (темная полоса)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966E69F-7113-AC99-F7E1-A44B7D64DEF3}"/>
              </a:ext>
            </a:extLst>
          </p:cNvPr>
          <p:cNvSpPr/>
          <p:nvPr/>
        </p:nvSpPr>
        <p:spPr>
          <a:xfrm>
            <a:off x="0" y="0"/>
            <a:ext cx="12192000" cy="30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lang="ru-RU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lang="ru-RU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ru-RU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ru-RU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ru-RU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ru-RU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ru-RU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ru-RU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ru-RU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ru-RU" noProof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lang="ru-RU">
                <a:solidFill>
                  <a:schemeClr val="accent5"/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solidFill>
                  <a:schemeClr val="accent5"/>
                </a:solidFill>
              </a:defRPr>
            </a:lvl1pPr>
          </a:lstStyle>
          <a:p>
            <a:fld id="{6FA627E2-28C0-4983-BAB4-3FB806D4219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515600" cy="575321"/>
          </a:xfrm>
        </p:spPr>
        <p:txBody>
          <a:bodyPr rtlCol="0"/>
          <a:lstStyle>
            <a:lvl1pPr>
              <a:defRPr lang="ru-RU" sz="5000">
                <a:solidFill>
                  <a:schemeClr val="accent5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3483864"/>
            <a:ext cx="4828032" cy="490538"/>
          </a:xfr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200" b="1">
                <a:solidFill>
                  <a:schemeClr val="tx2"/>
                </a:solidFill>
              </a:defRPr>
            </a:lvl1pPr>
            <a:lvl2pPr>
              <a:defRPr lang="ru-RU">
                <a:solidFill>
                  <a:schemeClr val="bg1"/>
                </a:solidFill>
              </a:defRPr>
            </a:lvl2pPr>
            <a:lvl3pPr>
              <a:defRPr lang="ru-RU">
                <a:solidFill>
                  <a:schemeClr val="bg1"/>
                </a:solidFill>
              </a:defRPr>
            </a:lvl3pPr>
            <a:lvl4pPr>
              <a:defRPr lang="ru-RU">
                <a:solidFill>
                  <a:schemeClr val="bg1"/>
                </a:solidFill>
              </a:defRPr>
            </a:lvl4pPr>
            <a:lvl5pPr>
              <a:defRPr lang="ru-RU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3931920"/>
            <a:ext cx="4754880" cy="1682750"/>
          </a:xfrm>
        </p:spPr>
        <p:txBody>
          <a:bodyPr rtlCol="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5" name="Текст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43600" y="3931920"/>
            <a:ext cx="4754880" cy="1682750"/>
          </a:xfrm>
        </p:spPr>
        <p:txBody>
          <a:bodyPr rtlCol="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FF8CCEDA-D691-A48A-BAAF-D004EBE38E55}"/>
              </a:ext>
            </a:extLst>
          </p:cNvPr>
          <p:cNvGrpSpPr/>
          <p:nvPr/>
        </p:nvGrpSpPr>
        <p:grpSpPr>
          <a:xfrm rot="16200000" flipV="1">
            <a:off x="8764091" y="3943349"/>
            <a:ext cx="5829301" cy="0"/>
            <a:chOff x="2287349" y="55407920"/>
            <a:chExt cx="11160369" cy="0"/>
          </a:xfrm>
        </p:grpSpPr>
        <p:cxnSp>
          <p:nvCxnSpPr>
            <p:cNvPr id="20" name="Прямая соединительная линия 19">
              <a:extLst>
                <a:ext uri="{FF2B5EF4-FFF2-40B4-BE49-F238E27FC236}">
                  <a16:creationId xmlns:a16="http://schemas.microsoft.com/office/drawing/2014/main" id="{5605A0EB-A31A-D2D4-5671-D1F763493E1F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5934529" y="51760740"/>
              <a:ext cx="0" cy="7294360"/>
            </a:xfrm>
            <a:prstGeom prst="line">
              <a:avLst/>
            </a:prstGeom>
            <a:ln w="444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>
              <a:extLst>
                <a:ext uri="{FF2B5EF4-FFF2-40B4-BE49-F238E27FC236}">
                  <a16:creationId xmlns:a16="http://schemas.microsoft.com/office/drawing/2014/main" id="{EFEFE03D-E00E-B4FD-6765-44E55D5FA21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1514714" y="53474916"/>
              <a:ext cx="0" cy="3866008"/>
            </a:xfrm>
            <a:prstGeom prst="line">
              <a:avLst/>
            </a:prstGeom>
            <a:ln w="444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3003752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объекта слева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F5A1967-7F8F-319E-2E67-BD9E4F074B05}"/>
              </a:ext>
            </a:extLst>
          </p:cNvPr>
          <p:cNvSpPr/>
          <p:nvPr/>
        </p:nvSpPr>
        <p:spPr>
          <a:xfrm>
            <a:off x="8115301" y="0"/>
            <a:ext cx="407669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lang="ru-RU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lang="ru-RU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ru-RU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ru-RU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ru-RU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ru-RU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ru-RU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ru-RU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ru-RU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ru-RU" noProof="0">
              <a:solidFill>
                <a:schemeClr val="bg2"/>
              </a:solidFill>
            </a:endParaRP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52425424-7549-BE00-EA05-384DBD00F3B2}"/>
              </a:ext>
            </a:extLst>
          </p:cNvPr>
          <p:cNvGrpSpPr/>
          <p:nvPr/>
        </p:nvGrpSpPr>
        <p:grpSpPr>
          <a:xfrm>
            <a:off x="6317679" y="4564864"/>
            <a:ext cx="5858373" cy="385"/>
            <a:chOff x="5440605" y="5540787"/>
            <a:chExt cx="5858373" cy="385"/>
          </a:xfrm>
        </p:grpSpPr>
        <p:cxnSp>
          <p:nvCxnSpPr>
            <p:cNvPr id="20" name="Прямая соединительная линия 19">
              <a:extLst>
                <a:ext uri="{FF2B5EF4-FFF2-40B4-BE49-F238E27FC236}">
                  <a16:creationId xmlns:a16="http://schemas.microsoft.com/office/drawing/2014/main" id="{4D88329B-DC1A-F93F-7A3A-84FDE2989BB6}"/>
                </a:ext>
              </a:extLst>
            </p:cNvPr>
            <p:cNvCxnSpPr>
              <a:cxnSpLocks/>
            </p:cNvCxnSpPr>
            <p:nvPr/>
          </p:nvCxnSpPr>
          <p:spPr>
            <a:xfrm>
              <a:off x="5440605" y="5541172"/>
              <a:ext cx="1797621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>
              <a:extLst>
                <a:ext uri="{FF2B5EF4-FFF2-40B4-BE49-F238E27FC236}">
                  <a16:creationId xmlns:a16="http://schemas.microsoft.com/office/drawing/2014/main" id="{E7690B71-E252-7020-6DC7-F643767B2B78}"/>
                </a:ext>
              </a:extLst>
            </p:cNvPr>
            <p:cNvCxnSpPr>
              <a:cxnSpLocks/>
            </p:cNvCxnSpPr>
            <p:nvPr/>
          </p:nvCxnSpPr>
          <p:spPr>
            <a:xfrm>
              <a:off x="7237724" y="5540787"/>
              <a:ext cx="4061254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fld id="{6FA627E2-28C0-4983-BAB4-3FB806D4219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0" y="2514600"/>
            <a:ext cx="4846320" cy="1682749"/>
          </a:xfrm>
        </p:spPr>
        <p:txBody>
          <a:bodyPr rtlCol="0"/>
          <a:lstStyle>
            <a:lvl1pPr>
              <a:lnSpc>
                <a:spcPct val="100000"/>
              </a:lnSpc>
              <a:defRPr lang="ru-RU" sz="5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936" y="1252728"/>
            <a:ext cx="4828032" cy="490538"/>
          </a:xfr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ru-RU" sz="2200" b="1">
                <a:solidFill>
                  <a:schemeClr val="tx2"/>
                </a:solidFill>
              </a:defRPr>
            </a:lvl1pPr>
            <a:lvl2pPr>
              <a:defRPr lang="ru-RU">
                <a:solidFill>
                  <a:schemeClr val="bg1"/>
                </a:solidFill>
              </a:defRPr>
            </a:lvl2pPr>
            <a:lvl3pPr>
              <a:defRPr lang="ru-RU">
                <a:solidFill>
                  <a:schemeClr val="bg1"/>
                </a:solidFill>
              </a:defRPr>
            </a:lvl3pPr>
            <a:lvl4pPr>
              <a:defRPr lang="ru-RU">
                <a:solidFill>
                  <a:schemeClr val="bg1"/>
                </a:solidFill>
              </a:defRPr>
            </a:lvl4pPr>
            <a:lvl5pPr>
              <a:defRPr lang="ru-RU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0936" y="3584448"/>
            <a:ext cx="4828032" cy="490538"/>
          </a:xfr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ru-RU" sz="2200" b="1">
                <a:solidFill>
                  <a:schemeClr val="tx2"/>
                </a:solidFill>
              </a:defRPr>
            </a:lvl1pPr>
            <a:lvl2pPr>
              <a:defRPr lang="ru-RU">
                <a:solidFill>
                  <a:schemeClr val="bg1"/>
                </a:solidFill>
              </a:defRPr>
            </a:lvl2pPr>
            <a:lvl3pPr>
              <a:defRPr lang="ru-RU">
                <a:solidFill>
                  <a:schemeClr val="bg1"/>
                </a:solidFill>
              </a:defRPr>
            </a:lvl3pPr>
            <a:lvl4pPr>
              <a:defRPr lang="ru-RU">
                <a:solidFill>
                  <a:schemeClr val="bg1"/>
                </a:solidFill>
              </a:defRPr>
            </a:lvl4pPr>
            <a:lvl5pPr>
              <a:defRPr lang="ru-RU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1792224"/>
            <a:ext cx="4754880" cy="1682750"/>
          </a:xfrm>
        </p:spPr>
        <p:txBody>
          <a:bodyPr rtlCol="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</p:txBody>
      </p:sp>
      <p:sp>
        <p:nvSpPr>
          <p:cNvPr id="15" name="Текст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5760" y="4123944"/>
            <a:ext cx="4754880" cy="941831"/>
          </a:xfrm>
        </p:spPr>
        <p:txBody>
          <a:bodyPr rtlCol="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93287C28-1CA8-AEA5-1E16-BC0B1E99CD2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936" y="5065776"/>
            <a:ext cx="4828032" cy="490538"/>
          </a:xfr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ru-RU" sz="2200" b="1">
                <a:solidFill>
                  <a:schemeClr val="tx2"/>
                </a:solidFill>
              </a:defRPr>
            </a:lvl1pPr>
            <a:lvl2pPr>
              <a:defRPr lang="ru-RU">
                <a:solidFill>
                  <a:schemeClr val="bg1"/>
                </a:solidFill>
              </a:defRPr>
            </a:lvl2pPr>
            <a:lvl3pPr>
              <a:defRPr lang="ru-RU">
                <a:solidFill>
                  <a:schemeClr val="bg1"/>
                </a:solidFill>
              </a:defRPr>
            </a:lvl3pPr>
            <a:lvl4pPr>
              <a:defRPr lang="ru-RU">
                <a:solidFill>
                  <a:schemeClr val="bg1"/>
                </a:solidFill>
              </a:defRPr>
            </a:lvl4pPr>
            <a:lvl5pPr>
              <a:defRPr lang="ru-RU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3" name="Текст 13">
            <a:extLst>
              <a:ext uri="{FF2B5EF4-FFF2-40B4-BE49-F238E27FC236}">
                <a16:creationId xmlns:a16="http://schemas.microsoft.com/office/drawing/2014/main" id="{19920C32-5167-72B1-7B9E-709723F907C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65760" y="5605272"/>
            <a:ext cx="4754880" cy="1143254"/>
          </a:xfrm>
        </p:spPr>
        <p:txBody>
          <a:bodyPr rtlCol="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4701936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справ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5F7D9D8-A960-E038-84D2-764C7A50F698}"/>
              </a:ext>
            </a:extLst>
          </p:cNvPr>
          <p:cNvSpPr/>
          <p:nvPr/>
        </p:nvSpPr>
        <p:spPr>
          <a:xfrm>
            <a:off x="-12700" y="858"/>
            <a:ext cx="3060700" cy="685714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noProof="0">
              <a:solidFill>
                <a:schemeClr val="bg1"/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fld id="{6FA627E2-28C0-4983-BAB4-3FB806D4219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512" y="1399032"/>
            <a:ext cx="4846320" cy="1682749"/>
          </a:xfrm>
        </p:spPr>
        <p:txBody>
          <a:bodyPr rtlCol="0"/>
          <a:lstStyle>
            <a:lvl1pPr>
              <a:lnSpc>
                <a:spcPct val="80000"/>
              </a:lnSpc>
              <a:defRPr lang="ru-RU" sz="5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352" y="1252728"/>
            <a:ext cx="4828032" cy="490538"/>
          </a:xfr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ru-RU" sz="2200" b="1">
                <a:solidFill>
                  <a:schemeClr val="tx2"/>
                </a:solidFill>
              </a:defRPr>
            </a:lvl1pPr>
            <a:lvl2pPr>
              <a:defRPr lang="ru-RU">
                <a:solidFill>
                  <a:schemeClr val="bg1"/>
                </a:solidFill>
              </a:defRPr>
            </a:lvl2pPr>
            <a:lvl3pPr>
              <a:defRPr lang="ru-RU">
                <a:solidFill>
                  <a:schemeClr val="bg1"/>
                </a:solidFill>
              </a:defRPr>
            </a:lvl3pPr>
            <a:lvl4pPr>
              <a:defRPr lang="ru-RU">
                <a:solidFill>
                  <a:schemeClr val="bg1"/>
                </a:solidFill>
              </a:defRPr>
            </a:lvl4pPr>
            <a:lvl5pPr>
              <a:defRPr lang="ru-RU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45352" y="3502152"/>
            <a:ext cx="4828032" cy="490538"/>
          </a:xfr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200" b="1">
                <a:solidFill>
                  <a:schemeClr val="tx2"/>
                </a:solidFill>
              </a:defRPr>
            </a:lvl1pPr>
            <a:lvl2pPr>
              <a:defRPr lang="ru-RU">
                <a:solidFill>
                  <a:schemeClr val="bg1"/>
                </a:solidFill>
              </a:defRPr>
            </a:lvl2pPr>
            <a:lvl3pPr>
              <a:defRPr lang="ru-RU">
                <a:solidFill>
                  <a:schemeClr val="bg1"/>
                </a:solidFill>
              </a:defRPr>
            </a:lvl3pPr>
            <a:lvl4pPr>
              <a:defRPr lang="ru-RU">
                <a:solidFill>
                  <a:schemeClr val="bg1"/>
                </a:solidFill>
              </a:defRPr>
            </a:lvl4pPr>
            <a:lvl5pPr>
              <a:defRPr lang="ru-RU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89320" y="1792224"/>
            <a:ext cx="4754880" cy="1682750"/>
          </a:xfrm>
        </p:spPr>
        <p:txBody>
          <a:bodyPr rtlCol="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</p:txBody>
      </p:sp>
      <p:sp>
        <p:nvSpPr>
          <p:cNvPr id="15" name="Текст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89320" y="3941064"/>
            <a:ext cx="4754880" cy="1682750"/>
          </a:xfrm>
        </p:spPr>
        <p:txBody>
          <a:bodyPr rtlCol="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40DF3371-342F-C17D-5A7F-EF76E89A55C5}"/>
              </a:ext>
            </a:extLst>
          </p:cNvPr>
          <p:cNvGrpSpPr/>
          <p:nvPr/>
        </p:nvGrpSpPr>
        <p:grpSpPr>
          <a:xfrm>
            <a:off x="-11882" y="3045007"/>
            <a:ext cx="4279082" cy="364"/>
            <a:chOff x="5475479" y="5537794"/>
            <a:chExt cx="4279082" cy="364"/>
          </a:xfrm>
        </p:grpSpPr>
        <p:cxnSp>
          <p:nvCxnSpPr>
            <p:cNvPr id="24" name="Прямая соединительная линия 23">
              <a:extLst>
                <a:ext uri="{FF2B5EF4-FFF2-40B4-BE49-F238E27FC236}">
                  <a16:creationId xmlns:a16="http://schemas.microsoft.com/office/drawing/2014/main" id="{84369914-5489-3EA1-5419-F83F6C7A150D}"/>
                </a:ext>
              </a:extLst>
            </p:cNvPr>
            <p:cNvCxnSpPr>
              <a:cxnSpLocks/>
            </p:cNvCxnSpPr>
            <p:nvPr/>
          </p:nvCxnSpPr>
          <p:spPr>
            <a:xfrm>
              <a:off x="5475479" y="5537976"/>
              <a:ext cx="3060700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>
              <a:extLst>
                <a:ext uri="{FF2B5EF4-FFF2-40B4-BE49-F238E27FC236}">
                  <a16:creationId xmlns:a16="http://schemas.microsoft.com/office/drawing/2014/main" id="{0BDE23CC-0B75-F3A6-1882-265BF90D4A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37690" y="5537794"/>
              <a:ext cx="1216871" cy="364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0172414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справа (темные)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749AEB6-4539-A203-D085-8EBE329C08E0}"/>
              </a:ext>
            </a:extLst>
          </p:cNvPr>
          <p:cNvSpPr/>
          <p:nvPr/>
        </p:nvSpPr>
        <p:spPr>
          <a:xfrm>
            <a:off x="3962399" y="858"/>
            <a:ext cx="8271641" cy="68571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noProof="0">
              <a:solidFill>
                <a:schemeClr val="tx2"/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solidFill>
                  <a:schemeClr val="bg1"/>
                </a:solidFill>
              </a:defRPr>
            </a:lvl1pPr>
          </a:lstStyle>
          <a:p>
            <a:fld id="{6FA627E2-28C0-4983-BAB4-3FB806D4219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512" y="1399032"/>
            <a:ext cx="4846320" cy="1682749"/>
          </a:xfrm>
        </p:spPr>
        <p:txBody>
          <a:bodyPr rtlCol="0"/>
          <a:lstStyle>
            <a:lvl1pPr>
              <a:lnSpc>
                <a:spcPct val="80000"/>
              </a:lnSpc>
              <a:defRPr lang="ru-RU" sz="5000">
                <a:solidFill>
                  <a:schemeClr val="accent4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352" y="1353312"/>
            <a:ext cx="4828032" cy="490538"/>
          </a:xfr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200" b="1">
                <a:solidFill>
                  <a:schemeClr val="accent5"/>
                </a:solidFill>
              </a:defRPr>
            </a:lvl1pPr>
            <a:lvl2pPr>
              <a:defRPr lang="ru-RU">
                <a:solidFill>
                  <a:schemeClr val="bg1"/>
                </a:solidFill>
              </a:defRPr>
            </a:lvl2pPr>
            <a:lvl3pPr>
              <a:defRPr lang="ru-RU">
                <a:solidFill>
                  <a:schemeClr val="bg1"/>
                </a:solidFill>
              </a:defRPr>
            </a:lvl3pPr>
            <a:lvl4pPr>
              <a:defRPr lang="ru-RU">
                <a:solidFill>
                  <a:schemeClr val="bg1"/>
                </a:solidFill>
              </a:defRPr>
            </a:lvl4pPr>
            <a:lvl5pPr>
              <a:defRPr lang="ru-RU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45352" y="3502152"/>
            <a:ext cx="4828032" cy="490538"/>
          </a:xfr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200" b="1">
                <a:solidFill>
                  <a:schemeClr val="accent5"/>
                </a:solidFill>
              </a:defRPr>
            </a:lvl1pPr>
            <a:lvl2pPr>
              <a:defRPr lang="ru-RU">
                <a:solidFill>
                  <a:schemeClr val="bg1"/>
                </a:solidFill>
              </a:defRPr>
            </a:lvl2pPr>
            <a:lvl3pPr>
              <a:defRPr lang="ru-RU">
                <a:solidFill>
                  <a:schemeClr val="bg1"/>
                </a:solidFill>
              </a:defRPr>
            </a:lvl3pPr>
            <a:lvl4pPr>
              <a:defRPr lang="ru-RU">
                <a:solidFill>
                  <a:schemeClr val="bg1"/>
                </a:solidFill>
              </a:defRPr>
            </a:lvl4pPr>
            <a:lvl5pPr>
              <a:defRPr lang="ru-RU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71032" y="1792224"/>
            <a:ext cx="4754880" cy="1682750"/>
          </a:xfrm>
        </p:spPr>
        <p:txBody>
          <a:bodyPr rtlCol="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accent5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accent5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accent5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accent5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</p:txBody>
      </p:sp>
      <p:sp>
        <p:nvSpPr>
          <p:cNvPr id="15" name="Текст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71032" y="3941064"/>
            <a:ext cx="4754880" cy="1682750"/>
          </a:xfrm>
        </p:spPr>
        <p:txBody>
          <a:bodyPr rtlCol="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accent5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accent5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accent5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accent5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lang="ru-RU" sz="16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0D78A0CF-0A37-4436-67C4-B32FD7703E96}"/>
              </a:ext>
            </a:extLst>
          </p:cNvPr>
          <p:cNvGrpSpPr/>
          <p:nvPr/>
        </p:nvGrpSpPr>
        <p:grpSpPr>
          <a:xfrm>
            <a:off x="-28308" y="2514621"/>
            <a:ext cx="5666632" cy="0"/>
            <a:chOff x="5464255" y="5541151"/>
            <a:chExt cx="5666632" cy="0"/>
          </a:xfrm>
        </p:grpSpPr>
        <p:cxnSp>
          <p:nvCxnSpPr>
            <p:cNvPr id="24" name="Прямая соединительная линия 23">
              <a:extLst>
                <a:ext uri="{FF2B5EF4-FFF2-40B4-BE49-F238E27FC236}">
                  <a16:creationId xmlns:a16="http://schemas.microsoft.com/office/drawing/2014/main" id="{8FC6D8A4-CA31-16C2-95B7-B98F65F29A69}"/>
                </a:ext>
              </a:extLst>
            </p:cNvPr>
            <p:cNvCxnSpPr>
              <a:cxnSpLocks/>
            </p:cNvCxnSpPr>
            <p:nvPr/>
          </p:nvCxnSpPr>
          <p:spPr>
            <a:xfrm>
              <a:off x="5464255" y="5541151"/>
              <a:ext cx="3991534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>
              <a:extLst>
                <a:ext uri="{FF2B5EF4-FFF2-40B4-BE49-F238E27FC236}">
                  <a16:creationId xmlns:a16="http://schemas.microsoft.com/office/drawing/2014/main" id="{02097A8D-64FC-CDBD-4497-5E32BC6AF9C2}"/>
                </a:ext>
              </a:extLst>
            </p:cNvPr>
            <p:cNvCxnSpPr>
              <a:cxnSpLocks/>
            </p:cNvCxnSpPr>
            <p:nvPr/>
          </p:nvCxnSpPr>
          <p:spPr>
            <a:xfrm>
              <a:off x="9454487" y="5541151"/>
              <a:ext cx="1676400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7631676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6BC278-3A9A-4241-1DE5-469D2AB5E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367"/>
            <a:ext cx="10515600" cy="5753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38A5E58-5605-E2B6-AEBE-7EF159AAD7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21D507-72FD-CB53-B342-C69D562AFD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8318B-A8F2-4536-8CE1-5C1B4C351D8A}" type="datetime1">
              <a:rPr lang="ru-RU" smtClean="0"/>
              <a:t>26.10.2025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A3E9A7-861F-C5C4-DD4E-37AC66D867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480" y="301752"/>
            <a:ext cx="1828800" cy="274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ru-RU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77A1DC-56B8-6C78-5020-E45478D099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22408" y="301752"/>
            <a:ext cx="1673352" cy="274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ru-RU" sz="1200">
                <a:solidFill>
                  <a:schemeClr val="tx2"/>
                </a:solidFill>
              </a:defRPr>
            </a:lvl1pPr>
          </a:lstStyle>
          <a:p>
            <a:fld id="{6FA627E2-28C0-4983-BAB4-3FB806D42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413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lang="ru-RU" sz="4400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ru-RU"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orozova\Desktop\новый стиль\угол сети1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01366" y="3568"/>
            <a:ext cx="3290634" cy="4719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Users\morozova\Desktop\новый стиль\угол сети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30649"/>
            <a:ext cx="3503139" cy="5223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10548" y="3746605"/>
            <a:ext cx="12192000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4000" dirty="0">
                <a:solidFill>
                  <a:srgbClr val="173277"/>
                </a:solidFill>
                <a:latin typeface="Geometria" pitchFamily="34" charset="-52"/>
              </a:rPr>
              <a:t>Программа «Акселератор КИУ - 2025»</a:t>
            </a:r>
            <a:br>
              <a:rPr lang="ru-RU" altLang="ru-RU" sz="4000" dirty="0">
                <a:solidFill>
                  <a:srgbClr val="173277"/>
                </a:solidFill>
                <a:latin typeface="Geometria" pitchFamily="34" charset="-52"/>
              </a:rPr>
            </a:br>
            <a:endParaRPr lang="ru-RU" altLang="ru-RU" sz="4000" b="1" dirty="0">
              <a:solidFill>
                <a:srgbClr val="173277"/>
              </a:solidFill>
              <a:latin typeface="Geometria" pitchFamily="34" charset="-52"/>
            </a:endParaRPr>
          </a:p>
          <a:p>
            <a:pPr algn="ctr" eaLnBrk="1" hangingPunct="1"/>
            <a:r>
              <a:rPr lang="ru-RU" altLang="ru-RU" sz="2400" b="1" dirty="0">
                <a:solidFill>
                  <a:srgbClr val="173277"/>
                </a:solidFill>
                <a:latin typeface="Geometria" pitchFamily="34" charset="-52"/>
              </a:rPr>
              <a:t>КАЗАНСКИЙ ИННОВАЦИОННЫЙ </a:t>
            </a:r>
          </a:p>
          <a:p>
            <a:pPr algn="ctr" eaLnBrk="1" hangingPunct="1"/>
            <a:r>
              <a:rPr lang="ru-RU" altLang="ru-RU" sz="2400" b="1" dirty="0">
                <a:solidFill>
                  <a:srgbClr val="173277"/>
                </a:solidFill>
                <a:latin typeface="Geometria" pitchFamily="34" charset="-52"/>
              </a:rPr>
              <a:t>УНИВЕРСИТЕТ</a:t>
            </a:r>
          </a:p>
          <a:p>
            <a:pPr algn="ctr" eaLnBrk="1" hangingPunct="1"/>
            <a:r>
              <a:rPr lang="ru-RU" altLang="ru-RU" sz="2400" dirty="0">
                <a:solidFill>
                  <a:srgbClr val="173277"/>
                </a:solidFill>
                <a:latin typeface="Geometria" pitchFamily="34" charset="-52"/>
              </a:rPr>
              <a:t>имени В.Г. ТИМИРЯСОВА</a:t>
            </a:r>
            <a:endParaRPr lang="ru-RU" altLang="ru-RU" sz="2400" b="1" dirty="0">
              <a:solidFill>
                <a:srgbClr val="173277"/>
              </a:solidFill>
              <a:latin typeface="Geometria" pitchFamily="34" charset="-52"/>
            </a:endParaRPr>
          </a:p>
        </p:txBody>
      </p:sp>
      <p:pic>
        <p:nvPicPr>
          <p:cNvPr id="1026" name="Picture 2" descr="C:\Users\gabidullin\Downloads\logo_KIU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917" y="957990"/>
            <a:ext cx="2005884" cy="124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9398" y="1008803"/>
            <a:ext cx="2738747" cy="114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082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E710F6-506E-416D-8568-6E9E98715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3846" y="5631999"/>
            <a:ext cx="4755777" cy="508825"/>
          </a:xfrm>
        </p:spPr>
        <p:txBody>
          <a:bodyPr/>
          <a:lstStyle/>
          <a:p>
            <a:r>
              <a:rPr lang="ru-RU" sz="2800" dirty="0">
                <a:solidFill>
                  <a:srgbClr val="4B32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Спасибо за внимание!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C4BAD545-0F99-4A8D-9FC4-B141F32266EC}"/>
              </a:ext>
            </a:extLst>
          </p:cNvPr>
          <p:cNvSpPr/>
          <p:nvPr/>
        </p:nvSpPr>
        <p:spPr>
          <a:xfrm>
            <a:off x="2125940" y="2158863"/>
            <a:ext cx="6933791" cy="2852407"/>
          </a:xfrm>
          <a:prstGeom prst="roundRect">
            <a:avLst/>
          </a:prstGeom>
          <a:solidFill>
            <a:srgbClr val="F1E7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CAB42F6-A5FA-4FD3-9C74-8D9912A91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99693" y="2562841"/>
            <a:ext cx="6855230" cy="204445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Лидер проекта: Рыбакова Дарья Валерьевна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Участники команды: Никифорова Анна Олеговна, </a:t>
            </a:r>
            <a:r>
              <a:rPr lang="ru-RU" sz="2000" dirty="0" err="1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Юганова</a:t>
            </a:r>
            <a:r>
              <a:rPr lang="ru-RU" sz="20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Арина Николаевна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Контакты: +7 937 352 88 59, </a:t>
            </a:r>
            <a:r>
              <a:rPr lang="en-US" sz="20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rybakovadara555@gmail.com</a:t>
            </a:r>
            <a:endParaRPr lang="ru-RU" sz="2000" dirty="0">
              <a:solidFill>
                <a:srgbClr val="4B321B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B43377-DE4D-4CDF-8D38-8ADFABBA6F2A}"/>
              </a:ext>
            </a:extLst>
          </p:cNvPr>
          <p:cNvSpPr txBox="1"/>
          <p:nvPr/>
        </p:nvSpPr>
        <p:spPr>
          <a:xfrm>
            <a:off x="2125940" y="509671"/>
            <a:ext cx="7035338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4B32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Коннект</a:t>
            </a:r>
            <a:r>
              <a:rPr lang="ru-RU" sz="3200" dirty="0">
                <a:solidFill>
                  <a:srgbClr val="4B32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r>
              <a:rPr lang="ru-RU" sz="1600" dirty="0">
                <a:solidFill>
                  <a:srgbClr val="4B32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«</a:t>
            </a:r>
            <a:r>
              <a:rPr lang="ru-RU" sz="1600" i="1" dirty="0">
                <a:solidFill>
                  <a:srgbClr val="4F341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Работай на полную! Заряжайся по – полной!»</a:t>
            </a:r>
            <a:endParaRPr lang="ru-RU" sz="3200" dirty="0">
              <a:solidFill>
                <a:srgbClr val="4B321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594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1195BB8-34A5-4B97-AB3F-45BF0EDA0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627E2-28C0-4983-BAB4-3FB806D42198}" type="slidenum">
              <a:rPr lang="ru-RU" smtClean="0"/>
              <a:t>2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A74088-5CB7-4A0F-972A-EFB385A2D44A}"/>
              </a:ext>
            </a:extLst>
          </p:cNvPr>
          <p:cNvSpPr txBox="1"/>
          <p:nvPr/>
        </p:nvSpPr>
        <p:spPr>
          <a:xfrm>
            <a:off x="901848" y="1084172"/>
            <a:ext cx="448773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6600" dirty="0">
                <a:solidFill>
                  <a:srgbClr val="4F34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Коворкинг</a:t>
            </a:r>
          </a:p>
          <a:p>
            <a:r>
              <a:rPr lang="ru-RU" sz="6600" dirty="0">
                <a:solidFill>
                  <a:srgbClr val="4F34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"Коннект"</a:t>
            </a:r>
            <a:endParaRPr lang="ru-RU" sz="6600" dirty="0">
              <a:solidFill>
                <a:srgbClr val="4F341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metria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8E0286E-EEF4-49F6-B3B4-302F56AAE2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4160" y="0"/>
            <a:ext cx="5577840" cy="6858000"/>
          </a:xfrm>
          <a:prstGeom prst="rect">
            <a:avLst/>
          </a:prstGeom>
        </p:spPr>
      </p:pic>
      <p:sp>
        <p:nvSpPr>
          <p:cNvPr id="11" name="Сердце 10">
            <a:extLst>
              <a:ext uri="{FF2B5EF4-FFF2-40B4-BE49-F238E27FC236}">
                <a16:creationId xmlns:a16="http://schemas.microsoft.com/office/drawing/2014/main" id="{94E94878-3A34-4D52-B9A7-5811593760E9}"/>
              </a:ext>
            </a:extLst>
          </p:cNvPr>
          <p:cNvSpPr/>
          <p:nvPr/>
        </p:nvSpPr>
        <p:spPr>
          <a:xfrm rot="15712287">
            <a:off x="10674990" y="2202228"/>
            <a:ext cx="434987" cy="370559"/>
          </a:xfrm>
          <a:prstGeom prst="heart">
            <a:avLst/>
          </a:prstGeom>
          <a:solidFill>
            <a:srgbClr val="F1E7DB"/>
          </a:solidFill>
          <a:ln>
            <a:solidFill>
              <a:srgbClr val="4F34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4F341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E67D39-8875-4007-83C1-7632E46702E0}"/>
              </a:ext>
            </a:extLst>
          </p:cNvPr>
          <p:cNvSpPr txBox="1"/>
          <p:nvPr/>
        </p:nvSpPr>
        <p:spPr>
          <a:xfrm>
            <a:off x="901848" y="3621507"/>
            <a:ext cx="448773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rgbClr val="4F341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«Работай на полную! Заряжайся по – полной!»</a:t>
            </a:r>
          </a:p>
        </p:txBody>
      </p:sp>
    </p:spTree>
    <p:extLst>
      <p:ext uri="{BB962C8B-B14F-4D97-AF65-F5344CB8AC3E}">
        <p14:creationId xmlns:p14="http://schemas.microsoft.com/office/powerpoint/2010/main" val="3533299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16DC6B-2444-40C9-83AD-FD2E04DBF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097" y="643005"/>
            <a:ext cx="3587104" cy="629983"/>
          </a:xfrm>
        </p:spPr>
        <p:txBody>
          <a:bodyPr/>
          <a:lstStyle/>
          <a:p>
            <a:r>
              <a:rPr lang="ru-RU" sz="3600" dirty="0">
                <a:solidFill>
                  <a:srgbClr val="4F341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Проблемы</a:t>
            </a:r>
            <a:br>
              <a:rPr lang="en-US" sz="4400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F033E3-1222-49B2-9324-95BB71941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8037" y="1626638"/>
            <a:ext cx="5181600" cy="4351338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Проблема недоступности современной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техники</a:t>
            </a:r>
          </a:p>
          <a:p>
            <a:endParaRPr lang="ru-RU" sz="2000" dirty="0">
              <a:solidFill>
                <a:srgbClr val="4B321B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20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Отсутствие готовых рабочих мест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«под ключ»</a:t>
            </a:r>
          </a:p>
          <a:p>
            <a:endParaRPr lang="ru-RU" sz="2000" dirty="0">
              <a:solidFill>
                <a:srgbClr val="4B321B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20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Низкая мобильность работы</a:t>
            </a:r>
          </a:p>
          <a:p>
            <a:endParaRPr lang="ru-RU" sz="2000" dirty="0">
              <a:solidFill>
                <a:srgbClr val="4B321B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20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Профессиональная изоляция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2CE9F3D-8326-4862-8DA9-B3067508172A}"/>
              </a:ext>
            </a:extLst>
          </p:cNvPr>
          <p:cNvSpPr/>
          <p:nvPr/>
        </p:nvSpPr>
        <p:spPr>
          <a:xfrm>
            <a:off x="7001435" y="0"/>
            <a:ext cx="5282007" cy="6858000"/>
          </a:xfrm>
          <a:prstGeom prst="rect">
            <a:avLst/>
          </a:prstGeom>
          <a:solidFill>
            <a:srgbClr val="4F341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4B321B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1D68719-C17B-4105-98AA-2D67942145C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32"/>
          <a:stretch/>
        </p:blipFill>
        <p:spPr>
          <a:xfrm>
            <a:off x="9860790" y="1507090"/>
            <a:ext cx="2093401" cy="3235239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116E4F27-64AE-44F9-AF7A-6BBA7A415F5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422" y="957996"/>
            <a:ext cx="2903469" cy="4551804"/>
          </a:xfrm>
        </p:spPr>
      </p:pic>
    </p:spTree>
    <p:extLst>
      <p:ext uri="{BB962C8B-B14F-4D97-AF65-F5344CB8AC3E}">
        <p14:creationId xmlns:p14="http://schemas.microsoft.com/office/powerpoint/2010/main" val="2907838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16DC6B-2444-40C9-83AD-FD2E04DBF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4501" y="298153"/>
            <a:ext cx="4355649" cy="768995"/>
          </a:xfrm>
        </p:spPr>
        <p:txBody>
          <a:bodyPr/>
          <a:lstStyle/>
          <a:p>
            <a:r>
              <a:rPr lang="ru-RU" sz="2800" dirty="0">
                <a:solidFill>
                  <a:srgbClr val="4F341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Целевая аудитория</a:t>
            </a:r>
            <a:br>
              <a:rPr lang="en-US" sz="4400" dirty="0"/>
            </a:b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2CE9F3D-8326-4862-8DA9-B3067508172A}"/>
              </a:ext>
            </a:extLst>
          </p:cNvPr>
          <p:cNvSpPr/>
          <p:nvPr/>
        </p:nvSpPr>
        <p:spPr>
          <a:xfrm>
            <a:off x="0" y="0"/>
            <a:ext cx="4257614" cy="6858000"/>
          </a:xfrm>
          <a:prstGeom prst="rect">
            <a:avLst/>
          </a:prstGeom>
          <a:solidFill>
            <a:srgbClr val="4F341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4B321B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D5A2704-4756-46CD-A8E6-656DA455A5FC}"/>
              </a:ext>
            </a:extLst>
          </p:cNvPr>
          <p:cNvSpPr/>
          <p:nvPr/>
        </p:nvSpPr>
        <p:spPr>
          <a:xfrm>
            <a:off x="265455" y="1949531"/>
            <a:ext cx="1638920" cy="2321859"/>
          </a:xfrm>
          <a:prstGeom prst="rect">
            <a:avLst/>
          </a:prstGeom>
          <a:solidFill>
            <a:srgbClr val="F1E7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1C156C-47C8-4165-B5EB-E37236565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67" y="2017814"/>
            <a:ext cx="1739013" cy="260721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C635FBB-9777-4F23-827D-331B15431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5617" y="1475150"/>
            <a:ext cx="1573573" cy="322079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A98087E-D38E-49EF-9E5A-1D5ADBA1CE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3442" y="1564191"/>
            <a:ext cx="2165641" cy="3473974"/>
          </a:xfrm>
          <a:prstGeom prst="rect">
            <a:avLst/>
          </a:prstGeom>
        </p:spPr>
      </p:pic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5EC197FF-E6CA-43B3-9F1A-C3E98D99D877}"/>
              </a:ext>
            </a:extLst>
          </p:cNvPr>
          <p:cNvSpPr/>
          <p:nvPr/>
        </p:nvSpPr>
        <p:spPr>
          <a:xfrm>
            <a:off x="5330716" y="1415173"/>
            <a:ext cx="2859741" cy="1864659"/>
          </a:xfrm>
          <a:prstGeom prst="roundRect">
            <a:avLst/>
          </a:prstGeom>
          <a:solidFill>
            <a:srgbClr val="F1E7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4F341F"/>
                </a:solidFill>
                <a:latin typeface="Georgia" panose="02040502050405020303" pitchFamily="18" charset="0"/>
              </a:rPr>
              <a:t>Сегмент 1: </a:t>
            </a:r>
          </a:p>
          <a:p>
            <a:pPr algn="ctr"/>
            <a:r>
              <a:rPr lang="ru-RU" dirty="0">
                <a:solidFill>
                  <a:srgbClr val="4F341F"/>
                </a:solidFill>
                <a:latin typeface="Georgia" panose="02040502050405020303" pitchFamily="18" charset="0"/>
              </a:rPr>
              <a:t>студенты вузов и других учебных заведений. (В2C). 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4ABCA2B8-CCA2-49F1-A7A9-8410875655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3736" y="1415173"/>
            <a:ext cx="2877561" cy="1877731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DA6C9D95-B778-47F7-A008-133E054BF9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544" y="3914622"/>
            <a:ext cx="2877561" cy="187773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7E71611-A31A-43CC-96C5-46C2B54C1E43}"/>
              </a:ext>
            </a:extLst>
          </p:cNvPr>
          <p:cNvSpPr txBox="1"/>
          <p:nvPr/>
        </p:nvSpPr>
        <p:spPr>
          <a:xfrm>
            <a:off x="9044823" y="1705492"/>
            <a:ext cx="24753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4F341F"/>
                </a:solidFill>
                <a:latin typeface="Georgia" panose="02040502050405020303" pitchFamily="18" charset="0"/>
              </a:rPr>
              <a:t>Сегмент 2: фрилансеры и удаленные работники (В2C).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AAFCE45-EA87-4895-A3FE-F62310FCAD33}"/>
              </a:ext>
            </a:extLst>
          </p:cNvPr>
          <p:cNvSpPr txBox="1"/>
          <p:nvPr/>
        </p:nvSpPr>
        <p:spPr>
          <a:xfrm>
            <a:off x="7603485" y="4391822"/>
            <a:ext cx="19576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4F341F"/>
                </a:solidFill>
                <a:latin typeface="Georgia" panose="02040502050405020303" pitchFamily="18" charset="0"/>
              </a:rPr>
              <a:t>Сегмент 3: корпоративные сегменты (B2B). </a:t>
            </a:r>
          </a:p>
        </p:txBody>
      </p:sp>
    </p:spTree>
    <p:extLst>
      <p:ext uri="{BB962C8B-B14F-4D97-AF65-F5344CB8AC3E}">
        <p14:creationId xmlns:p14="http://schemas.microsoft.com/office/powerpoint/2010/main" val="2215309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16DC6B-2444-40C9-83AD-FD2E04DBF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5497" y="498230"/>
            <a:ext cx="3947091" cy="619996"/>
          </a:xfrm>
        </p:spPr>
        <p:txBody>
          <a:bodyPr/>
          <a:lstStyle/>
          <a:p>
            <a:r>
              <a:rPr lang="ru-RU" sz="32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КОНКУРЕНТЫ</a:t>
            </a:r>
            <a:br>
              <a:rPr lang="en-US" sz="4400" dirty="0"/>
            </a:b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2CE9F3D-8326-4862-8DA9-B3067508172A}"/>
              </a:ext>
            </a:extLst>
          </p:cNvPr>
          <p:cNvSpPr/>
          <p:nvPr/>
        </p:nvSpPr>
        <p:spPr>
          <a:xfrm>
            <a:off x="1" y="0"/>
            <a:ext cx="1436221" cy="6858000"/>
          </a:xfrm>
          <a:prstGeom prst="rect">
            <a:avLst/>
          </a:prstGeom>
          <a:solidFill>
            <a:srgbClr val="4F341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4B321B"/>
              </a:solidFill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AEB9371F-4F3B-4BD2-BAC9-02AF34EDE1AE}"/>
              </a:ext>
            </a:extLst>
          </p:cNvPr>
          <p:cNvCxnSpPr>
            <a:cxnSpLocks/>
          </p:cNvCxnSpPr>
          <p:nvPr/>
        </p:nvCxnSpPr>
        <p:spPr>
          <a:xfrm>
            <a:off x="1429325" y="1813913"/>
            <a:ext cx="3223357" cy="0"/>
          </a:xfrm>
          <a:prstGeom prst="line">
            <a:avLst/>
          </a:prstGeom>
          <a:ln w="57150">
            <a:solidFill>
              <a:srgbClr val="4F341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Блок-схема: узел 16">
            <a:extLst>
              <a:ext uri="{FF2B5EF4-FFF2-40B4-BE49-F238E27FC236}">
                <a16:creationId xmlns:a16="http://schemas.microsoft.com/office/drawing/2014/main" id="{EADBEAE8-E97B-4594-87CB-F5F1F9BCCD22}"/>
              </a:ext>
            </a:extLst>
          </p:cNvPr>
          <p:cNvSpPr/>
          <p:nvPr/>
        </p:nvSpPr>
        <p:spPr>
          <a:xfrm>
            <a:off x="1745497" y="2167163"/>
            <a:ext cx="648392" cy="615142"/>
          </a:xfrm>
          <a:prstGeom prst="flowChartConnector">
            <a:avLst/>
          </a:prstGeom>
          <a:solidFill>
            <a:srgbClr val="F1E7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DD7EECE-6FC6-49D1-803C-2610503DF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6420" y="3212829"/>
            <a:ext cx="664522" cy="62794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AD8C6F6-9C11-43C1-B12F-B39D684122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6420" y="4270633"/>
            <a:ext cx="664522" cy="627942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FEDE10E-5F85-464C-88EB-B10022705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6420" y="5316961"/>
            <a:ext cx="664522" cy="62794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FE80131-0D40-4065-9546-8F2B97B2724D}"/>
              </a:ext>
            </a:extLst>
          </p:cNvPr>
          <p:cNvSpPr txBox="1"/>
          <p:nvPr/>
        </p:nvSpPr>
        <p:spPr>
          <a:xfrm>
            <a:off x="1905070" y="2243901"/>
            <a:ext cx="814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821F560-6E03-48C7-B852-B2CF336DF9C2}"/>
              </a:ext>
            </a:extLst>
          </p:cNvPr>
          <p:cNvSpPr txBox="1"/>
          <p:nvPr/>
        </p:nvSpPr>
        <p:spPr>
          <a:xfrm>
            <a:off x="1905070" y="3271842"/>
            <a:ext cx="814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D0DD89-8C84-46E2-A8B3-3DB8FDFBA421}"/>
              </a:ext>
            </a:extLst>
          </p:cNvPr>
          <p:cNvSpPr txBox="1"/>
          <p:nvPr/>
        </p:nvSpPr>
        <p:spPr>
          <a:xfrm>
            <a:off x="1889121" y="4348034"/>
            <a:ext cx="814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14A8CBC-01B0-4BBC-8A79-9F9BB41763E6}"/>
              </a:ext>
            </a:extLst>
          </p:cNvPr>
          <p:cNvSpPr txBox="1"/>
          <p:nvPr/>
        </p:nvSpPr>
        <p:spPr>
          <a:xfrm>
            <a:off x="1889121" y="5361337"/>
            <a:ext cx="814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2CC87C7-79D5-415B-84D3-EADE7672E7F3}"/>
              </a:ext>
            </a:extLst>
          </p:cNvPr>
          <p:cNvSpPr txBox="1"/>
          <p:nvPr/>
        </p:nvSpPr>
        <p:spPr>
          <a:xfrm>
            <a:off x="2532820" y="2216254"/>
            <a:ext cx="2366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4F341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«Параллель 34»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8B9A80A-D5F5-4986-8D18-FB95F8607ABA}"/>
              </a:ext>
            </a:extLst>
          </p:cNvPr>
          <p:cNvSpPr txBox="1"/>
          <p:nvPr/>
        </p:nvSpPr>
        <p:spPr>
          <a:xfrm>
            <a:off x="2532820" y="3282144"/>
            <a:ext cx="2366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4F341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«Зеленая зона»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618A1DF-FA8A-4763-8C21-D2FDDFB0FD68}"/>
              </a:ext>
            </a:extLst>
          </p:cNvPr>
          <p:cNvSpPr txBox="1"/>
          <p:nvPr/>
        </p:nvSpPr>
        <p:spPr>
          <a:xfrm>
            <a:off x="2532820" y="4371598"/>
            <a:ext cx="2366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4F341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«Баклажан»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22051EB-0F5F-4959-80CB-83BA18360AC8}"/>
              </a:ext>
            </a:extLst>
          </p:cNvPr>
          <p:cNvSpPr txBox="1"/>
          <p:nvPr/>
        </p:nvSpPr>
        <p:spPr>
          <a:xfrm>
            <a:off x="2526498" y="5422287"/>
            <a:ext cx="2366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4F341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«Штаб»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04A8717E-5BA2-4A7B-A733-FA26334539FC}"/>
              </a:ext>
            </a:extLst>
          </p:cNvPr>
          <p:cNvSpPr/>
          <p:nvPr/>
        </p:nvSpPr>
        <p:spPr>
          <a:xfrm>
            <a:off x="6175020" y="2028146"/>
            <a:ext cx="4398769" cy="1654108"/>
          </a:xfrm>
          <a:prstGeom prst="roundRect">
            <a:avLst/>
          </a:prstGeom>
          <a:solidFill>
            <a:srgbClr val="F1E7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F033E3-1222-49B2-9324-95BB71941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3794" y="2315492"/>
            <a:ext cx="3958771" cy="14008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Услуги: прямая аренда пространства, без комплексной интеграции дополнительных сервисов. </a:t>
            </a:r>
          </a:p>
        </p:txBody>
      </p:sp>
    </p:spTree>
    <p:extLst>
      <p:ext uri="{BB962C8B-B14F-4D97-AF65-F5344CB8AC3E}">
        <p14:creationId xmlns:p14="http://schemas.microsoft.com/office/powerpoint/2010/main" val="3173468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5565F8-BB39-4C3D-ACE6-9FDB46CE3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629" y="688015"/>
            <a:ext cx="3751137" cy="515107"/>
          </a:xfrm>
        </p:spPr>
        <p:txBody>
          <a:bodyPr/>
          <a:lstStyle/>
          <a:p>
            <a:r>
              <a:rPr lang="ru-RU" sz="32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Наше решение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4322B1-8BD7-4A22-BA70-FC80024DE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47299">
            <a:off x="9418505" y="-594622"/>
            <a:ext cx="3547863" cy="28836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14B0F19-6E37-46FB-8790-225BC3A2C021}"/>
              </a:ext>
            </a:extLst>
          </p:cNvPr>
          <p:cNvSpPr txBox="1"/>
          <p:nvPr/>
        </p:nvSpPr>
        <p:spPr>
          <a:xfrm>
            <a:off x="8543945" y="283850"/>
            <a:ext cx="22298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>
                <a:solidFill>
                  <a:srgbClr val="714E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Heading" pitchFamily="2" charset="0"/>
                <a:ea typeface="Microsoft Yi Baiti" panose="03000500000000000000" pitchFamily="66" charset="0"/>
              </a:rPr>
              <a:t>Коннект – гибридное пространство нового поколения.</a:t>
            </a:r>
          </a:p>
        </p:txBody>
      </p:sp>
      <p:sp>
        <p:nvSpPr>
          <p:cNvPr id="6" name="Shape 2">
            <a:extLst>
              <a:ext uri="{FF2B5EF4-FFF2-40B4-BE49-F238E27FC236}">
                <a16:creationId xmlns:a16="http://schemas.microsoft.com/office/drawing/2014/main" id="{A176836E-9C6B-4C5B-BC5D-C0C03B0428C5}"/>
              </a:ext>
            </a:extLst>
          </p:cNvPr>
          <p:cNvSpPr/>
          <p:nvPr/>
        </p:nvSpPr>
        <p:spPr>
          <a:xfrm>
            <a:off x="599806" y="4066585"/>
            <a:ext cx="7509919" cy="1357193"/>
          </a:xfrm>
          <a:prstGeom prst="roundRect">
            <a:avLst>
              <a:gd name="adj" fmla="val 4255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Персональный ИИ-ассистент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Анализ расписания и подбор оптимального места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Рекомендации по аренде техники под задачи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Умные напоминания о перерывах и заказах</a:t>
            </a:r>
            <a:endParaRPr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5C8DE54-E0ED-475A-B5A5-24913A721F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807" y="2165512"/>
            <a:ext cx="7509918" cy="135952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82A62E5-C257-4D75-AF87-29AF2F6A57EF}"/>
              </a:ext>
            </a:extLst>
          </p:cNvPr>
          <p:cNvSpPr txBox="1"/>
          <p:nvPr/>
        </p:nvSpPr>
        <p:spPr>
          <a:xfrm>
            <a:off x="599806" y="2165512"/>
            <a:ext cx="65504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Умное рабочее место «под Ключ»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Эргономичные столы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Техника по требованию (от 15 мин)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Wi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-Fi, розетки</a:t>
            </a:r>
          </a:p>
        </p:txBody>
      </p:sp>
    </p:spTree>
    <p:extLst>
      <p:ext uri="{BB962C8B-B14F-4D97-AF65-F5344CB8AC3E}">
        <p14:creationId xmlns:p14="http://schemas.microsoft.com/office/powerpoint/2010/main" val="2098354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D83B0F-7499-4890-BB30-45AE4AD23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8770" y="288411"/>
            <a:ext cx="3922059" cy="575321"/>
          </a:xfrm>
        </p:spPr>
        <p:txBody>
          <a:bodyPr/>
          <a:lstStyle/>
          <a:p>
            <a:r>
              <a:rPr lang="ru-RU" sz="28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Потенциал Рынка</a:t>
            </a: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71CA0698-46DB-454D-B0FF-66289D2FF9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478426"/>
              </p:ext>
            </p:extLst>
          </p:nvPr>
        </p:nvGraphicFramePr>
        <p:xfrm>
          <a:off x="448886" y="863733"/>
          <a:ext cx="11388438" cy="50666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94219">
                  <a:extLst>
                    <a:ext uri="{9D8B030D-6E8A-4147-A177-3AD203B41FA5}">
                      <a16:colId xmlns:a16="http://schemas.microsoft.com/office/drawing/2014/main" val="738325486"/>
                    </a:ext>
                  </a:extLst>
                </a:gridCol>
                <a:gridCol w="5694219">
                  <a:extLst>
                    <a:ext uri="{9D8B030D-6E8A-4147-A177-3AD203B41FA5}">
                      <a16:colId xmlns:a16="http://schemas.microsoft.com/office/drawing/2014/main" val="890769840"/>
                    </a:ext>
                  </a:extLst>
                </a:gridCol>
              </a:tblGrid>
              <a:tr h="55565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F7EDD4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Исходные данные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F7EDD4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Оценочный расчет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715222"/>
                  </a:ext>
                </a:extLst>
              </a:tr>
              <a:tr h="4425598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 Население Казани: ≈ 1,3 млн человек </a:t>
                      </a:r>
                    </a:p>
                    <a:p>
                      <a:r>
                        <a:rPr lang="ru-RU" sz="1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 Доля экономически активного населения: 65% ≈ 845 000 человек </a:t>
                      </a:r>
                    </a:p>
                    <a:p>
                      <a:r>
                        <a:rPr lang="ru-RU" sz="1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 ЦА(студенты, фрилансеры, IT-специалисты): 25% от экономически активного населения ≈ 211 250 человек </a:t>
                      </a:r>
                    </a:p>
                    <a:p>
                      <a:r>
                        <a:rPr lang="ru-RU" sz="1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 Средние месячные расходы на рабочее пространство и технологии: 2 500 руб./человек </a:t>
                      </a:r>
                    </a:p>
                    <a:p>
                      <a:r>
                        <a:rPr lang="ru-RU" sz="1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 Доля рынка коворкингов от общего рынка рабочих пространств: 35% </a:t>
                      </a:r>
                    </a:p>
                    <a:p>
                      <a:r>
                        <a:rPr lang="ru-RU" sz="1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 Прогнозируемое количество клиентов в день на одну точку: 80 человек </a:t>
                      </a:r>
                    </a:p>
                    <a:p>
                      <a:r>
                        <a:rPr lang="ru-RU" sz="1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 Средний чек (аренда места + техника): 500 руб./посещение </a:t>
                      </a:r>
                    </a:p>
                    <a:p>
                      <a:endParaRPr lang="ru-RU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1.</a:t>
                      </a:r>
                      <a:r>
                        <a:rPr lang="ru-RU" sz="1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1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TAM – </a:t>
                      </a:r>
                      <a:r>
                        <a:rPr lang="ru-RU" sz="1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Общий объем рынка: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TAM</a:t>
                      </a:r>
                      <a:r>
                        <a:rPr lang="ru-RU" sz="1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в месяц: 211 250 * 2 500 руб. = 528 125 000 руб.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TAM </a:t>
                      </a:r>
                      <a:r>
                        <a:rPr lang="ru-RU" sz="1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в год: 528 125 000 руб. * 12 = </a:t>
                      </a:r>
                      <a:r>
                        <a:rPr lang="ru-RU" sz="16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6 337 500 000 </a:t>
                      </a:r>
                      <a:r>
                        <a:rPr lang="ru-RU" sz="1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руб.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6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r>
                        <a:rPr lang="ru-RU" sz="1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 </a:t>
                      </a:r>
                      <a:r>
                        <a:rPr lang="en-US" sz="1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SAM– </a:t>
                      </a:r>
                      <a:r>
                        <a:rPr lang="ru-RU" sz="1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Доступный объем рынка: </a:t>
                      </a:r>
                    </a:p>
                    <a:p>
                      <a:r>
                        <a:rPr lang="ru-RU" sz="1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Доля рынка коворкингов: 35% от </a:t>
                      </a:r>
                      <a:r>
                        <a:rPr lang="en-US" sz="1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TAM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SAM: 6 337 500 000 </a:t>
                      </a:r>
                      <a:r>
                        <a:rPr lang="ru-RU" sz="1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руб. * 35% = </a:t>
                      </a:r>
                      <a:r>
                        <a:rPr lang="ru-RU" sz="16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2 218 125 000 </a:t>
                      </a:r>
                      <a:r>
                        <a:rPr lang="ru-RU" sz="1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руб.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6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3. 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SOM</a:t>
                      </a: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– Реально достижимый объем рынка: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SOM (1,5% от SAM) : 2 218 125 000 руб. * 1,5% = </a:t>
                      </a:r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33 271 875 руб.</a:t>
                      </a: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SOM (на основе операционных показателей):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- Выручка одной точки в день: 80 клиентов * 500 руб. = 40 000 руб. 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- Выручка в месяц: 40 000 руб. * 30 раб. дней = 1 200 000 руб. 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- Выручка в год: 1 200 000 руб. * 12 мес. = </a:t>
                      </a:r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14 400 000 </a:t>
                      </a: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руб. </a:t>
                      </a:r>
                    </a:p>
                    <a:p>
                      <a:endParaRPr lang="ru-RU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553052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151ED3F-7558-4EA9-B0F6-2E224B3D53CB}"/>
              </a:ext>
            </a:extLst>
          </p:cNvPr>
          <p:cNvSpPr txBox="1"/>
          <p:nvPr/>
        </p:nvSpPr>
        <p:spPr>
          <a:xfrm>
            <a:off x="1120588" y="6069106"/>
            <a:ext cx="980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Итоги: 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TAM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=6 337 500 000 руб.     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SAM</a:t>
            </a:r>
            <a:r>
              <a:rPr lang="ru-RU" sz="1800" dirty="0">
                <a:latin typeface="Cambria" panose="02040503050406030204" pitchFamily="18" charset="0"/>
                <a:ea typeface="Cambria" panose="02040503050406030204" pitchFamily="18" charset="0"/>
              </a:rPr>
              <a:t> = 2 218 125 000 руб.     </a:t>
            </a:r>
            <a:r>
              <a:rPr lang="ru-RU" sz="1800" kern="1200" dirty="0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SOM = 14 400 000 руб.</a:t>
            </a:r>
            <a:r>
              <a:rPr lang="ru-RU" sz="1800" dirty="0"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84732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16DC6B-2444-40C9-83AD-FD2E04DBF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199" y="180295"/>
            <a:ext cx="2757428" cy="768995"/>
          </a:xfrm>
        </p:spPr>
        <p:txBody>
          <a:bodyPr/>
          <a:lstStyle/>
          <a:p>
            <a:r>
              <a:rPr lang="ru-RU" sz="2800" dirty="0">
                <a:solidFill>
                  <a:srgbClr val="4F341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Монетизация</a:t>
            </a:r>
            <a:br>
              <a:rPr lang="en-US" sz="4400" dirty="0"/>
            </a:b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2CE9F3D-8326-4862-8DA9-B3067508172A}"/>
              </a:ext>
            </a:extLst>
          </p:cNvPr>
          <p:cNvSpPr/>
          <p:nvPr/>
        </p:nvSpPr>
        <p:spPr>
          <a:xfrm>
            <a:off x="1" y="0"/>
            <a:ext cx="1550893" cy="6858000"/>
          </a:xfrm>
          <a:prstGeom prst="rect">
            <a:avLst/>
          </a:prstGeom>
          <a:solidFill>
            <a:srgbClr val="4F341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4B321B"/>
              </a:solidFill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5EC197FF-E6CA-43B3-9F1A-C3E98D99D877}"/>
              </a:ext>
            </a:extLst>
          </p:cNvPr>
          <p:cNvSpPr/>
          <p:nvPr/>
        </p:nvSpPr>
        <p:spPr>
          <a:xfrm>
            <a:off x="2755463" y="1249526"/>
            <a:ext cx="4292819" cy="4627889"/>
          </a:xfrm>
          <a:prstGeom prst="roundRect">
            <a:avLst/>
          </a:prstGeom>
          <a:solidFill>
            <a:srgbClr val="F1E7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1. Основные источники дохода </a:t>
            </a:r>
          </a:p>
          <a:p>
            <a:r>
              <a:rPr lang="ru-RU" sz="1600" b="0" i="0" u="sng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Плата за аренду рабочих мест</a:t>
            </a: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· Почасовая оплата: 200-500 ₽/час (в зависимости от зоны) </a:t>
            </a: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· </a:t>
            </a:r>
            <a:r>
              <a:rPr lang="ru-RU" sz="16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Днев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 абонементы: 1 000-1 500 ₽/день </a:t>
            </a: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· Мес. абонементы: 15 000-25 000 ₽/месяц</a:t>
            </a:r>
          </a:p>
          <a:p>
            <a:r>
              <a:rPr lang="ru-RU" sz="1600" b="0" i="0" u="sng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Аренда техники </a:t>
            </a: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· Ноутбуки: 100-300 ₽/час (в зависимости от мощности) </a:t>
            </a: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· Наушники с шумоподавлением: 50 ₽/час </a:t>
            </a: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· Дополнительные мониторы: 70-150 ₽/час </a:t>
            </a: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· Комплекты "всё включено": 500-800 ₽/час</a:t>
            </a:r>
            <a:endParaRPr lang="ru-RU" sz="1600" dirty="0">
              <a:solidFill>
                <a:srgbClr val="4F341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21A012-A48B-4DFC-92D8-81F09353EC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16" y="180295"/>
            <a:ext cx="2112515" cy="31699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E37D34D-DD4A-4648-8B12-89439EF1E2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216" y="3830314"/>
            <a:ext cx="2112515" cy="22008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551E7B1B-F873-4022-AC02-936BEF056B14}"/>
              </a:ext>
            </a:extLst>
          </p:cNvPr>
          <p:cNvSpPr/>
          <p:nvPr/>
        </p:nvSpPr>
        <p:spPr>
          <a:xfrm>
            <a:off x="7464015" y="1249526"/>
            <a:ext cx="4292819" cy="4627889"/>
          </a:xfrm>
          <a:prstGeom prst="roundRect">
            <a:avLst/>
          </a:prstGeom>
          <a:solidFill>
            <a:srgbClr val="F1E7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2. Дополнительные услуги</a:t>
            </a:r>
          </a:p>
          <a:p>
            <a:r>
              <a:rPr lang="ru-RU" sz="1600" b="0" i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· 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Услуги печати</a:t>
            </a: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· Гарантированное бронирование: +15% к тарифу</a:t>
            </a: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· Приоритетный доступ к новой технике: +10%</a:t>
            </a:r>
          </a:p>
          <a:p>
            <a:endParaRPr lang="ru-RU" sz="1600" b="0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1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ru-RU" sz="1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 Цифровые услуги</a:t>
            </a: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Подписка на AI-ассистента</a:t>
            </a: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· Базовый функционал: включен в стоимость места</a:t>
            </a: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· Премиум-функции: 500-1 000 ₽/месяц</a:t>
            </a: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· Корпоративная версия: 2 000 ₽/пользователь/месяц</a:t>
            </a:r>
          </a:p>
          <a:p>
            <a:endParaRPr lang="ru-RU" b="0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228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47F015-FDCA-4B61-8AD0-0FEDB5036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7548"/>
            <a:ext cx="10515600" cy="575321"/>
          </a:xfrm>
        </p:spPr>
        <p:txBody>
          <a:bodyPr/>
          <a:lstStyle/>
          <a:p>
            <a:r>
              <a:rPr lang="ru-RU" sz="24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Ценностное предложение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51FF1C-8D81-4031-9603-ECBCFEF9BE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929154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Для </a:t>
            </a:r>
            <a:r>
              <a:rPr lang="ru-RU" sz="2000" b="1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B2C</a:t>
            </a:r>
            <a:r>
              <a:rPr lang="ru-RU" sz="20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0" indent="0">
              <a:buNone/>
            </a:pPr>
            <a:endParaRPr lang="ru-RU" sz="2000" dirty="0">
              <a:solidFill>
                <a:srgbClr val="4B321B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ru-RU" sz="2000" i="1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«Приходи и работай, всё готово: от мощного ноутбука до тихого места. Плати только за время, экономь на покупке техники.»</a:t>
            </a:r>
          </a:p>
          <a:p>
            <a:pPr marL="0" indent="0">
              <a:buNone/>
            </a:pPr>
            <a:endParaRPr lang="ru-RU" sz="2000" dirty="0">
              <a:solidFill>
                <a:srgbClr val="4B321B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Что получаете: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•Доступ к любой технике без больших вложений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• Готовое рабочее место с настройками под ваши задачи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• Свободу работать где удобно, без привязки к дому</a:t>
            </a:r>
          </a:p>
          <a:p>
            <a:pPr marL="0" indent="0">
              <a:buNone/>
            </a:pPr>
            <a:endParaRPr lang="ru-RU" sz="2000" dirty="0">
              <a:solidFill>
                <a:srgbClr val="4B321B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u-RU" sz="2000" dirty="0">
              <a:solidFill>
                <a:srgbClr val="4B321B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u-RU" sz="2000" dirty="0">
              <a:solidFill>
                <a:srgbClr val="4B321B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DCC796D-559D-471F-9267-84F3452C58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84577" y="929154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Для </a:t>
            </a:r>
            <a:r>
              <a:rPr lang="ru-RU" sz="2000" b="1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B2B</a:t>
            </a:r>
            <a:r>
              <a:rPr lang="ru-RU" sz="20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0" indent="0">
              <a:buNone/>
            </a:pPr>
            <a:endParaRPr lang="ru-RU" sz="2000" dirty="0">
              <a:solidFill>
                <a:srgbClr val="4B321B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ru-RU" sz="2000" i="1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«Офис по требованию. Полная инфраструктура для вашей команды без капитальных затрат. Масштабируйте рабочие места так же легко, как облачные серверы.»</a:t>
            </a:r>
          </a:p>
          <a:p>
            <a:pPr marL="0" indent="0">
              <a:buNone/>
            </a:pPr>
            <a:endParaRPr lang="ru-RU" sz="2000" dirty="0">
              <a:solidFill>
                <a:srgbClr val="4B321B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Что получаете: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•Гибкую аренду рабочих мест и техники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• Снижение расходов на офис на 40-60%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4B321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• Готовые решения для удалённых сотрудников</a:t>
            </a:r>
          </a:p>
          <a:p>
            <a:pPr marL="0" indent="0">
              <a:buNone/>
            </a:pPr>
            <a:endParaRPr lang="ru-RU" sz="2000" dirty="0">
              <a:solidFill>
                <a:srgbClr val="4B321B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346773"/>
      </p:ext>
    </p:extLst>
  </p:cSld>
  <p:clrMapOvr>
    <a:masterClrMapping/>
  </p:clrMapOvr>
</p:sld>
</file>

<file path=ppt/theme/theme1.xml><?xml version="1.0" encoding="utf-8"?>
<a:theme xmlns:a="http://schemas.openxmlformats.org/drawingml/2006/main" name="Презентация (3)">
  <a:themeElements>
    <a:clrScheme name="Custom 10">
      <a:dk1>
        <a:srgbClr val="000000"/>
      </a:dk1>
      <a:lt1>
        <a:srgbClr val="FFFFFF"/>
      </a:lt1>
      <a:dk2>
        <a:srgbClr val="3B4546"/>
      </a:dk2>
      <a:lt2>
        <a:srgbClr val="E7E6E6"/>
      </a:lt2>
      <a:accent1>
        <a:srgbClr val="753F2C"/>
      </a:accent1>
      <a:accent2>
        <a:srgbClr val="637376"/>
      </a:accent2>
      <a:accent3>
        <a:srgbClr val="BE937E"/>
      </a:accent3>
      <a:accent4>
        <a:srgbClr val="576853"/>
      </a:accent4>
      <a:accent5>
        <a:srgbClr val="EDE9E6"/>
      </a:accent5>
      <a:accent6>
        <a:srgbClr val="D0CDC5"/>
      </a:accent6>
      <a:hlink>
        <a:srgbClr val="4F4F4F"/>
      </a:hlink>
      <a:folHlink>
        <a:srgbClr val="BE937E"/>
      </a:folHlink>
    </a:clrScheme>
    <a:fontScheme name="Custom 1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ject_Status_Report_Win32_jx_v12" id="{5D6FBA16-B4D1-4307-B1D7-61285FA0D9C0}" vid="{1DA9E459-46CB-4408-AA4C-63950E2E548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(3)</Template>
  <TotalTime>7631</TotalTime>
  <Words>777</Words>
  <Application>Microsoft Office PowerPoint</Application>
  <PresentationFormat>Широкоэкранный</PresentationFormat>
  <Paragraphs>114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Cambria</vt:lpstr>
      <vt:lpstr>Geometria</vt:lpstr>
      <vt:lpstr>Georgia</vt:lpstr>
      <vt:lpstr>Sitka Heading</vt:lpstr>
      <vt:lpstr>Презентация (3)</vt:lpstr>
      <vt:lpstr>Презентация PowerPoint</vt:lpstr>
      <vt:lpstr>Презентация PowerPoint</vt:lpstr>
      <vt:lpstr>Проблемы </vt:lpstr>
      <vt:lpstr>Целевая аудитория </vt:lpstr>
      <vt:lpstr>КОНКУРЕНТЫ </vt:lpstr>
      <vt:lpstr>Наше решение</vt:lpstr>
      <vt:lpstr>Потенциал Рынка</vt:lpstr>
      <vt:lpstr>Монетизация </vt:lpstr>
      <vt:lpstr>Ценностное предложение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Customer development (развитие потребителя)</dc:title>
  <dc:creator>Пользователь Windows</dc:creator>
  <cp:lastModifiedBy>Рыбакова Дарья Валерьевна</cp:lastModifiedBy>
  <cp:revision>108</cp:revision>
  <dcterms:created xsi:type="dcterms:W3CDTF">2022-10-08T06:27:39Z</dcterms:created>
  <dcterms:modified xsi:type="dcterms:W3CDTF">2025-10-26T18:18:46Z</dcterms:modified>
</cp:coreProperties>
</file>