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20104100" cy="11309350"/>
  <p:notesSz cx="20104100" cy="1130935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 Medium" panose="020B0604020202020204" charset="-52"/>
      <p:regular r:id="rId32"/>
      <p:bold r:id="rId33"/>
      <p:italic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Helvetica Neue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uWOM3DhBE3SYxV7/1hJqznzZA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3F1B9-318B-4D43-BE55-32DCF2544DB5}">
  <a:tblStyle styleId="{F5A3F1B9-318B-4D43-BE55-32DCF2544DB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AF0"/>
          </a:solidFill>
        </a:fill>
      </a:tcStyle>
    </a:wholeTbl>
    <a:band1H>
      <a:tcTxStyle/>
      <a:tcStyle>
        <a:tcBdr/>
        <a:fill>
          <a:solidFill>
            <a:srgbClr val="D7D2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7D2DF"/>
          </a:solidFill>
        </a:fill>
      </a:tcStyle>
    </a:band1V>
    <a:band2V>
      <a:tcTxStyle/>
      <a:tcStyle>
        <a:tcBdr/>
        <a:fill>
          <a:solidFill>
            <a:srgbClr val="D7D2DF"/>
          </a:solidFill>
        </a:fill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2ECC4D-D0D6-4D09-8972-2B4BA2C49C0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610" y="6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09647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829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375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238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5866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930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63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694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990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998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284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19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627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0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4319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5003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311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85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1070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805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508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271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055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35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424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1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63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/>
          <p:nvPr/>
        </p:nvSpPr>
        <p:spPr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8"/>
          <p:cNvSpPr/>
          <p:nvPr/>
        </p:nvSpPr>
        <p:spPr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8"/>
          <p:cNvSpPr/>
          <p:nvPr/>
        </p:nvSpPr>
        <p:spPr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8"/>
          <p:cNvSpPr/>
          <p:nvPr/>
        </p:nvSpPr>
        <p:spPr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8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8"/>
          <p:cNvSpPr/>
          <p:nvPr/>
        </p:nvSpPr>
        <p:spPr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8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8"/>
          <p:cNvSpPr/>
          <p:nvPr/>
        </p:nvSpPr>
        <p:spPr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8"/>
          <p:cNvSpPr/>
          <p:nvPr/>
        </p:nvSpPr>
        <p:spPr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8"/>
          <p:cNvSpPr/>
          <p:nvPr/>
        </p:nvSpPr>
        <p:spPr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8"/>
          <p:cNvSpPr/>
          <p:nvPr/>
        </p:nvSpPr>
        <p:spPr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8"/>
          <p:cNvSpPr/>
          <p:nvPr/>
        </p:nvSpPr>
        <p:spPr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8"/>
          <p:cNvSpPr/>
          <p:nvPr/>
        </p:nvSpPr>
        <p:spPr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8"/>
          <p:cNvSpPr/>
          <p:nvPr/>
        </p:nvSpPr>
        <p:spPr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9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9"/>
          <p:cNvSpPr txBox="1">
            <a:spLocks noGrp="1"/>
          </p:cNvSpPr>
          <p:nvPr>
            <p:ph type="ctrTitle"/>
          </p:nvPr>
        </p:nvSpPr>
        <p:spPr>
          <a:xfrm>
            <a:off x="868074" y="473802"/>
            <a:ext cx="4825760" cy="49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50" b="1" i="0" u="none" strike="noStrike" cap="non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19.png"/><Relationship Id="rId4" Type="http://schemas.openxmlformats.org/officeDocument/2006/relationships/image" Target="../media/image26.jp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"/>
          <p:cNvGrpSpPr/>
          <p:nvPr/>
        </p:nvGrpSpPr>
        <p:grpSpPr>
          <a:xfrm>
            <a:off x="12114814" y="963"/>
            <a:ext cx="7989674" cy="11307047"/>
            <a:chOff x="12114814" y="963"/>
            <a:chExt cx="7989674" cy="11307047"/>
          </a:xfrm>
        </p:grpSpPr>
        <p:sp>
          <p:nvSpPr>
            <p:cNvPr id="60" name="Google Shape;60;p1"/>
            <p:cNvSpPr/>
            <p:nvPr/>
          </p:nvSpPr>
          <p:spPr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5" name="Google Shape;75;p1"/>
          <p:cNvSpPr txBox="1"/>
          <p:nvPr/>
        </p:nvSpPr>
        <p:spPr>
          <a:xfrm>
            <a:off x="457025" y="2382253"/>
            <a:ext cx="11582482" cy="335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53950" rIns="36000" bIns="36000" anchor="t" anchorCtr="0">
            <a:spAutoFit/>
          </a:bodyPr>
          <a:lstStyle/>
          <a:p>
            <a:pPr marL="12700" marR="5080" lvl="0" indent="0" algn="l" rtl="0">
              <a:lnSpc>
                <a:spcPct val="1162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Название проекта</a:t>
            </a:r>
            <a:endParaRPr/>
          </a:p>
          <a:p>
            <a:pPr marL="12700" marR="5080" lvl="0" indent="0" algn="l" rtl="0">
              <a:lnSpc>
                <a:spcPct val="147931"/>
              </a:lnSpc>
              <a:spcBef>
                <a:spcPts val="425"/>
              </a:spcBef>
              <a:spcAft>
                <a:spcPts val="0"/>
              </a:spcAft>
              <a:buNone/>
            </a:pPr>
            <a:r>
              <a:rPr lang="ru-RU" sz="4400" i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(Как в системе Project)</a:t>
            </a:r>
            <a:r>
              <a:rPr lang="ru-RU" sz="3600" i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3600" i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1" i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Пример: </a:t>
            </a:r>
            <a:r>
              <a:rPr lang="ru-RU" sz="2800" i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«Ромашка» – карманный AI-ассистент для оценки доступности городской среды для маломобильных граждан)</a:t>
            </a:r>
            <a:endParaRPr sz="44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539241" y="7067470"/>
            <a:ext cx="11424960" cy="400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3325" rIns="36000" bIns="3600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latin typeface="Helvetica Neue"/>
                <a:ea typeface="Helvetica Neue"/>
                <a:cs typeface="Helvetica Neue"/>
                <a:sym typeface="Helvetica Neue"/>
              </a:rPr>
              <a:t>ФИО участников команды: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  <a:t>4.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  <a:t>5.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800" b="1">
                <a:latin typeface="Helvetica Neue"/>
                <a:ea typeface="Helvetica Neue"/>
                <a:cs typeface="Helvetica Neue"/>
                <a:sym typeface="Helvetica Neue"/>
              </a:rPr>
              <a:t>№ команды:</a:t>
            </a:r>
            <a:br>
              <a:rPr lang="ru-RU" sz="2800" b="1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800" b="1">
                <a:latin typeface="Helvetica Neue"/>
                <a:ea typeface="Helvetica Neue"/>
                <a:cs typeface="Helvetica Neue"/>
                <a:sym typeface="Helvetica Neue"/>
              </a:rPr>
              <a:t>Контакты команды:</a:t>
            </a:r>
            <a:endParaRPr sz="2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7" name="Google Shape;7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2324" y="384616"/>
            <a:ext cx="2095668" cy="1743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"/>
          <p:cNvGrpSpPr/>
          <p:nvPr/>
        </p:nvGrpSpPr>
        <p:grpSpPr>
          <a:xfrm>
            <a:off x="1993961" y="1077625"/>
            <a:ext cx="1685876" cy="146510"/>
            <a:chOff x="1993961" y="1077625"/>
            <a:chExt cx="1685876" cy="146510"/>
          </a:xfrm>
        </p:grpSpPr>
        <p:pic>
          <p:nvPicPr>
            <p:cNvPr id="79" name="Google Shape;7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"/>
            <p:cNvSpPr/>
            <p:nvPr/>
          </p:nvSpPr>
          <p:spPr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2" name="Google Shape;82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"/>
            <p:cNvSpPr/>
            <p:nvPr/>
          </p:nvSpPr>
          <p:spPr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6" name="Google Shape;86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409954" y="1080241"/>
              <a:ext cx="123555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Google Shape;89;p1"/>
          <p:cNvGrpSpPr/>
          <p:nvPr/>
        </p:nvGrpSpPr>
        <p:grpSpPr>
          <a:xfrm>
            <a:off x="1993961" y="1321274"/>
            <a:ext cx="883924" cy="146519"/>
            <a:chOff x="1993961" y="1321274"/>
            <a:chExt cx="883924" cy="146519"/>
          </a:xfrm>
        </p:grpSpPr>
        <p:pic>
          <p:nvPicPr>
            <p:cNvPr id="90" name="Google Shape;9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54120" y="1323900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" name="Google Shape;9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53471" y="690253"/>
            <a:ext cx="1043025" cy="116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067718" y="455064"/>
            <a:ext cx="4183531" cy="1602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14112138" y="5653325"/>
            <a:ext cx="3994640" cy="57246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/>
              <a:t>ФОТО ПРОТОТИПА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99;p1"/>
          <p:cNvSpPr/>
          <p:nvPr/>
        </p:nvSpPr>
        <p:spPr>
          <a:xfrm>
            <a:off x="5403849" y="7063998"/>
            <a:ext cx="6560351" cy="4008218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706179" y="7233231"/>
            <a:ext cx="59028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Helvetica Neue"/>
                <a:ea typeface="Helvetica Neue"/>
                <a:cs typeface="Helvetica Neue"/>
                <a:sym typeface="Helvetica Neue"/>
              </a:rPr>
              <a:t>УТП ПРОЕКТА </a:t>
            </a:r>
            <a:endParaRPr sz="2400" b="1"/>
          </a:p>
        </p:txBody>
      </p:sp>
      <p:sp>
        <p:nvSpPr>
          <p:cNvPr id="101" name="Google Shape;101;p1"/>
          <p:cNvSpPr txBox="1"/>
          <p:nvPr/>
        </p:nvSpPr>
        <p:spPr>
          <a:xfrm>
            <a:off x="5529847" y="7901096"/>
            <a:ext cx="60792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i="1"/>
              <a:t>Текст</a:t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12055854" y="0"/>
            <a:ext cx="8048246" cy="28352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grpSp>
        <p:nvGrpSpPr>
          <p:cNvPr id="103" name="Google Shape;103;p1"/>
          <p:cNvGrpSpPr/>
          <p:nvPr/>
        </p:nvGrpSpPr>
        <p:grpSpPr>
          <a:xfrm>
            <a:off x="11423650" y="304276"/>
            <a:ext cx="8336662" cy="1756079"/>
            <a:chOff x="11213501" y="99027"/>
            <a:chExt cx="7125633" cy="1440848"/>
          </a:xfrm>
        </p:grpSpPr>
        <p:pic>
          <p:nvPicPr>
            <p:cNvPr id="104" name="Google Shape;104;p1" descr="ЛОГО ЧЕРН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" descr="Picture backgroun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"/>
          <p:cNvSpPr txBox="1"/>
          <p:nvPr/>
        </p:nvSpPr>
        <p:spPr>
          <a:xfrm>
            <a:off x="6077650" y="8547425"/>
            <a:ext cx="5531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«Цифровой двойник лесопарка с интеграцией гидрометеорологических данных — инновационное решение для комплексного мониторинга и управления природными туристическими территориями, обеспечивающее повышение безопасности посетителей, снижение затрат на ремонт и обслуживание инфраструктуры, а также оптимизацию турпотока с помощью своевременных прогнозов и предупреждений о погодных рисках.»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9934870" y="5500787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34870" y="5500787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34870" y="5500787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7042" y="0"/>
            <a:ext cx="19968704" cy="113077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0" descr="Picture background"/>
          <p:cNvPicPr preferRelativeResize="0"/>
          <p:nvPr/>
        </p:nvPicPr>
        <p:blipFill rotWithShape="1">
          <a:blip r:embed="rId3">
            <a:alphaModFix/>
          </a:blip>
          <a:srcRect l="13470" t="7720" r="14201" b="21814"/>
          <a:stretch/>
        </p:blipFill>
        <p:spPr>
          <a:xfrm>
            <a:off x="11652251" y="3566372"/>
            <a:ext cx="8429458" cy="72374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10"/>
          <p:cNvGrpSpPr/>
          <p:nvPr/>
        </p:nvGrpSpPr>
        <p:grpSpPr>
          <a:xfrm>
            <a:off x="17758" y="961426"/>
            <a:ext cx="4412421" cy="170180"/>
            <a:chOff x="17758" y="961426"/>
            <a:chExt cx="4412421" cy="170180"/>
          </a:xfrm>
        </p:grpSpPr>
        <p:sp>
          <p:nvSpPr>
            <p:cNvPr id="287" name="Google Shape;287;p10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2" name="Google Shape;292;p10"/>
          <p:cNvGrpSpPr/>
          <p:nvPr/>
        </p:nvGrpSpPr>
        <p:grpSpPr>
          <a:xfrm>
            <a:off x="10075117" y="10832026"/>
            <a:ext cx="4021664" cy="476884"/>
            <a:chOff x="10075117" y="10832026"/>
            <a:chExt cx="4021664" cy="476884"/>
          </a:xfrm>
        </p:grpSpPr>
        <p:sp>
          <p:nvSpPr>
            <p:cNvPr id="293" name="Google Shape;293;p10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5" name="Google Shape;295;p10"/>
          <p:cNvGrpSpPr/>
          <p:nvPr/>
        </p:nvGrpSpPr>
        <p:grpSpPr>
          <a:xfrm>
            <a:off x="16106985" y="10832026"/>
            <a:ext cx="3997523" cy="476884"/>
            <a:chOff x="16106985" y="10832026"/>
            <a:chExt cx="3997523" cy="476884"/>
          </a:xfrm>
        </p:grpSpPr>
        <p:sp>
          <p:nvSpPr>
            <p:cNvPr id="296" name="Google Shape;296;p10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98" name="Google Shape;298;p10"/>
          <p:cNvGrpSpPr/>
          <p:nvPr/>
        </p:nvGrpSpPr>
        <p:grpSpPr>
          <a:xfrm>
            <a:off x="24142" y="10832026"/>
            <a:ext cx="10053319" cy="476884"/>
            <a:chOff x="24142" y="10832026"/>
            <a:chExt cx="10053319" cy="476884"/>
          </a:xfrm>
        </p:grpSpPr>
        <p:sp>
          <p:nvSpPr>
            <p:cNvPr id="299" name="Google Shape;299;p10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10"/>
          <p:cNvSpPr txBox="1"/>
          <p:nvPr/>
        </p:nvSpPr>
        <p:spPr>
          <a:xfrm>
            <a:off x="886226" y="1497725"/>
            <a:ext cx="14957023" cy="96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КОНКУРЕНТНЫЕ ПРЕИМУЩЕСТВА </a:t>
            </a:r>
            <a:endParaRPr sz="5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1606708" y="2463470"/>
            <a:ext cx="7137083" cy="8063863"/>
            <a:chOff x="1308258" y="4140"/>
            <a:chExt cx="7137083" cy="8063863"/>
          </a:xfrm>
        </p:grpSpPr>
        <p:sp>
          <p:nvSpPr>
            <p:cNvPr id="306" name="Google Shape;306;p10"/>
            <p:cNvSpPr/>
            <p:nvPr/>
          </p:nvSpPr>
          <p:spPr>
            <a:xfrm rot="10800000">
              <a:off x="1959197" y="4140"/>
              <a:ext cx="6486144" cy="1301876"/>
            </a:xfrm>
            <a:prstGeom prst="homePlate">
              <a:avLst>
                <a:gd name="adj" fmla="val 5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0"/>
            <p:cNvSpPr txBox="1"/>
            <p:nvPr/>
          </p:nvSpPr>
          <p:spPr>
            <a:xfrm>
              <a:off x="2284666" y="4140"/>
              <a:ext cx="6160675" cy="1301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4075" tIns="228600" rIns="426700" bIns="2286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6000"/>
                <a:buFont typeface="Arial"/>
                <a:buNone/>
              </a:pPr>
              <a:endParaRPr sz="6000">
                <a:solidFill>
                  <a:schemeClr val="lt1"/>
                </a:solidFill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1308258" y="4140"/>
              <a:ext cx="1301876" cy="1301876"/>
            </a:xfrm>
            <a:prstGeom prst="ellipse">
              <a:avLst/>
            </a:prstGeom>
            <a:solidFill>
              <a:srgbClr val="C0DAE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0"/>
            <p:cNvSpPr/>
            <p:nvPr/>
          </p:nvSpPr>
          <p:spPr>
            <a:xfrm rot="10800000">
              <a:off x="1959197" y="1694637"/>
              <a:ext cx="6486144" cy="1301876"/>
            </a:xfrm>
            <a:prstGeom prst="homePlate">
              <a:avLst>
                <a:gd name="adj" fmla="val 50000"/>
              </a:avLst>
            </a:prstGeom>
            <a:solidFill>
              <a:srgbClr val="47D29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0"/>
            <p:cNvSpPr txBox="1"/>
            <p:nvPr/>
          </p:nvSpPr>
          <p:spPr>
            <a:xfrm>
              <a:off x="2284666" y="1694637"/>
              <a:ext cx="6160675" cy="1301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4075" tIns="228600" rIns="426700" bIns="2286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6000"/>
                <a:buFont typeface="Arial"/>
                <a:buNone/>
              </a:pPr>
              <a:endParaRPr sz="6000">
                <a:solidFill>
                  <a:schemeClr val="lt1"/>
                </a:solidFill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1308258" y="1694637"/>
              <a:ext cx="1301876" cy="1301876"/>
            </a:xfrm>
            <a:prstGeom prst="ellipse">
              <a:avLst/>
            </a:prstGeom>
            <a:solidFill>
              <a:srgbClr val="BEEBD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 rot="10800000">
              <a:off x="1959197" y="3385134"/>
              <a:ext cx="6486144" cy="1301876"/>
            </a:xfrm>
            <a:prstGeom prst="homePlate">
              <a:avLst>
                <a:gd name="adj" fmla="val 50000"/>
              </a:avLst>
            </a:prstGeom>
            <a:solidFill>
              <a:srgbClr val="5FDF4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0"/>
            <p:cNvSpPr txBox="1"/>
            <p:nvPr/>
          </p:nvSpPr>
          <p:spPr>
            <a:xfrm>
              <a:off x="2284666" y="3385134"/>
              <a:ext cx="6160675" cy="1301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4075" tIns="228600" rIns="426700" bIns="2286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6000"/>
                <a:buFont typeface="Arial"/>
                <a:buNone/>
              </a:pPr>
              <a:endParaRPr sz="6000">
                <a:solidFill>
                  <a:schemeClr val="lt1"/>
                </a:solidFill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1308258" y="3385134"/>
              <a:ext cx="1301876" cy="1301876"/>
            </a:xfrm>
            <a:prstGeom prst="ellipse">
              <a:avLst/>
            </a:prstGeom>
            <a:solidFill>
              <a:srgbClr val="C5F0B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0"/>
            <p:cNvSpPr/>
            <p:nvPr/>
          </p:nvSpPr>
          <p:spPr>
            <a:xfrm rot="10800000">
              <a:off x="1959197" y="5075631"/>
              <a:ext cx="6486144" cy="1301876"/>
            </a:xfrm>
            <a:prstGeom prst="homePlate">
              <a:avLst>
                <a:gd name="adj" fmla="val 50000"/>
              </a:avLst>
            </a:prstGeom>
            <a:solidFill>
              <a:srgbClr val="D3EB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0"/>
            <p:cNvSpPr txBox="1"/>
            <p:nvPr/>
          </p:nvSpPr>
          <p:spPr>
            <a:xfrm>
              <a:off x="2284666" y="5075631"/>
              <a:ext cx="6160675" cy="1301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4075" tIns="251450" rIns="469375" bIns="2514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Arial"/>
                <a:buNone/>
              </a:pPr>
              <a:r>
                <a:rPr lang="ru-RU" sz="6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Текст</a:t>
              </a:r>
              <a:endParaRPr/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1308258" y="5075631"/>
              <a:ext cx="1301876" cy="1301876"/>
            </a:xfrm>
            <a:prstGeom prst="ellipse">
              <a:avLst/>
            </a:prstGeom>
            <a:solidFill>
              <a:srgbClr val="F1F5B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0"/>
            <p:cNvSpPr/>
            <p:nvPr/>
          </p:nvSpPr>
          <p:spPr>
            <a:xfrm rot="10800000">
              <a:off x="1959197" y="6766127"/>
              <a:ext cx="6486144" cy="1301876"/>
            </a:xfrm>
            <a:prstGeom prst="homePlate">
              <a:avLst>
                <a:gd name="adj" fmla="val 50000"/>
              </a:avLst>
            </a:prstGeom>
            <a:solidFill>
              <a:srgbClr val="F694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0"/>
            <p:cNvSpPr txBox="1"/>
            <p:nvPr/>
          </p:nvSpPr>
          <p:spPr>
            <a:xfrm>
              <a:off x="2284666" y="6766127"/>
              <a:ext cx="6160675" cy="1301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4075" tIns="228600" rIns="426700" bIns="2286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Arial"/>
                <a:buNone/>
              </a:pPr>
              <a:r>
                <a:rPr lang="ru-RU" sz="6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Текст</a:t>
              </a:r>
              <a:endParaRPr sz="6000">
                <a:solidFill>
                  <a:schemeClr val="lt1"/>
                </a:solidFill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1308258" y="6766127"/>
              <a:ext cx="1301876" cy="1301876"/>
            </a:xfrm>
            <a:prstGeom prst="ellipse">
              <a:avLst/>
            </a:prstGeom>
            <a:solidFill>
              <a:srgbClr val="FBD2B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10"/>
          <p:cNvSpPr txBox="1"/>
          <p:nvPr/>
        </p:nvSpPr>
        <p:spPr>
          <a:xfrm>
            <a:off x="9594850" y="2459330"/>
            <a:ext cx="984382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ЦЕННОСТНОЕ ПРЕДЛОЖЕНИЕ                            НАШЕГО ПРОДУКТА: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/>
          </a:p>
        </p:txBody>
      </p:sp>
      <p:grpSp>
        <p:nvGrpSpPr>
          <p:cNvPr id="322" name="Google Shape;322;p10"/>
          <p:cNvGrpSpPr/>
          <p:nvPr/>
        </p:nvGrpSpPr>
        <p:grpSpPr>
          <a:xfrm>
            <a:off x="12719050" y="175227"/>
            <a:ext cx="7125633" cy="1440848"/>
            <a:chOff x="11213501" y="99027"/>
            <a:chExt cx="7125633" cy="1440848"/>
          </a:xfrm>
        </p:grpSpPr>
        <p:pic>
          <p:nvPicPr>
            <p:cNvPr id="323" name="Google Shape;323;p10" descr="ЛОГО ЧЕРН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10" descr="Picture backgroun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"/>
          <p:cNvSpPr txBox="1"/>
          <p:nvPr/>
        </p:nvSpPr>
        <p:spPr>
          <a:xfrm>
            <a:off x="865284" y="1497725"/>
            <a:ext cx="4478020" cy="97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0150" rIns="36000" bIns="36000" anchor="t" anchorCtr="0">
            <a:spAutoFit/>
          </a:bodyPr>
          <a:lstStyle/>
          <a:p>
            <a:pPr marL="12700" marR="5080" lvl="0" indent="0" algn="just" rtl="0">
              <a:lnSpc>
                <a:spcPct val="1118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ПРОТОТИП</a:t>
            </a:r>
            <a:endParaRPr sz="5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1" name="Google Shape;33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502" y="4296810"/>
            <a:ext cx="6797675" cy="67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1"/>
          <p:cNvSpPr/>
          <p:nvPr/>
        </p:nvSpPr>
        <p:spPr>
          <a:xfrm>
            <a:off x="805857" y="3292475"/>
            <a:ext cx="6976966" cy="7181913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432033" y="3563810"/>
            <a:ext cx="59028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/>
              <a:t>ВИДЕОДЕМОНСТРАЦИЯ ПРОТОТИПА</a:t>
            </a:r>
            <a:endParaRPr/>
          </a:p>
        </p:txBody>
      </p:sp>
      <p:sp>
        <p:nvSpPr>
          <p:cNvPr id="334" name="Google Shape;334;p11"/>
          <p:cNvSpPr txBox="1"/>
          <p:nvPr/>
        </p:nvSpPr>
        <p:spPr>
          <a:xfrm>
            <a:off x="865284" y="2451036"/>
            <a:ext cx="11303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/>
              <a:t>Покажите как работает ваш прототип</a:t>
            </a:r>
            <a:endParaRPr/>
          </a:p>
        </p:txBody>
      </p:sp>
      <p:grpSp>
        <p:nvGrpSpPr>
          <p:cNvPr id="335" name="Google Shape;335;p11"/>
          <p:cNvGrpSpPr/>
          <p:nvPr/>
        </p:nvGrpSpPr>
        <p:grpSpPr>
          <a:xfrm>
            <a:off x="12719050" y="175227"/>
            <a:ext cx="7125633" cy="1440848"/>
            <a:chOff x="11213501" y="99027"/>
            <a:chExt cx="7125633" cy="1440848"/>
          </a:xfrm>
        </p:grpSpPr>
        <p:pic>
          <p:nvPicPr>
            <p:cNvPr id="336" name="Google Shape;336;p11" descr="ЛОГО ЧЕРН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1" descr="Picture backgroun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9" name="Google Shape;339;p11"/>
          <p:cNvSpPr/>
          <p:nvPr/>
        </p:nvSpPr>
        <p:spPr>
          <a:xfrm>
            <a:off x="11695101" y="3292475"/>
            <a:ext cx="6976966" cy="7181913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12321277" y="3563810"/>
            <a:ext cx="59028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/>
              <a:t>ФОТО ПРОТОТИПА</a:t>
            </a:r>
            <a:endParaRPr/>
          </a:p>
        </p:txBody>
      </p:sp>
      <p:pic>
        <p:nvPicPr>
          <p:cNvPr id="341" name="Google Shape;34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84746" y="3794475"/>
            <a:ext cx="6797675" cy="679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2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347" name="Google Shape;347;p12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" name="Google Shape;350;p12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52" name="Google Shape;352;p12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353" name="Google Shape;353;p12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" name="Google Shape;354;p12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55" name="Google Shape;355;p12"/>
          <p:cNvGrpSpPr/>
          <p:nvPr/>
        </p:nvGrpSpPr>
        <p:grpSpPr>
          <a:xfrm>
            <a:off x="16089216" y="10832026"/>
            <a:ext cx="4015313" cy="476884"/>
            <a:chOff x="16089216" y="10832026"/>
            <a:chExt cx="4015313" cy="476884"/>
          </a:xfrm>
        </p:grpSpPr>
        <p:sp>
          <p:nvSpPr>
            <p:cNvPr id="356" name="Google Shape;356;p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58" name="Google Shape;358;p12"/>
          <p:cNvGrpSpPr/>
          <p:nvPr/>
        </p:nvGrpSpPr>
        <p:grpSpPr>
          <a:xfrm>
            <a:off x="6375" y="10832026"/>
            <a:ext cx="10053319" cy="476884"/>
            <a:chOff x="6375" y="10832026"/>
            <a:chExt cx="10053319" cy="476884"/>
          </a:xfrm>
        </p:grpSpPr>
        <p:sp>
          <p:nvSpPr>
            <p:cNvPr id="359" name="Google Shape;359;p12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" name="Google Shape;360;p12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" name="Google Shape;361;p12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" name="Google Shape;362;p12"/>
            <p:cNvSpPr/>
            <p:nvPr/>
          </p:nvSpPr>
          <p:spPr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63" name="Google Shape;363;p12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4" name="Google Shape;364;p12"/>
          <p:cNvSpPr txBox="1"/>
          <p:nvPr/>
        </p:nvSpPr>
        <p:spPr>
          <a:xfrm>
            <a:off x="564999" y="1463675"/>
            <a:ext cx="18784783" cy="96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СЦЕНАРИИ ИСПОЛЬЗОВАНИЯ ПРОДУКТА</a:t>
            </a:r>
            <a:endParaRPr sz="1800"/>
          </a:p>
        </p:txBody>
      </p:sp>
      <p:sp>
        <p:nvSpPr>
          <p:cNvPr id="365" name="Google Shape;365;p12"/>
          <p:cNvSpPr txBox="1"/>
          <p:nvPr/>
        </p:nvSpPr>
        <p:spPr>
          <a:xfrm>
            <a:off x="587448" y="2425280"/>
            <a:ext cx="138080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/>
              <a:t>Опишите сценарии использования продукта клиентом</a:t>
            </a:r>
            <a:endParaRPr/>
          </a:p>
        </p:txBody>
      </p:sp>
      <p:sp>
        <p:nvSpPr>
          <p:cNvPr id="366" name="Google Shape;366;p12"/>
          <p:cNvSpPr txBox="1"/>
          <p:nvPr/>
        </p:nvSpPr>
        <p:spPr>
          <a:xfrm>
            <a:off x="564999" y="2911475"/>
            <a:ext cx="100463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/>
              <a:t>СЦЕНАРИЙ 1: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/>
              <a:t>Целевой сегмент: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/>
              <a:t>Описание сценария</a:t>
            </a:r>
            <a:r>
              <a:rPr lang="ru-RU" sz="2400" i="1"/>
              <a:t>:</a:t>
            </a:r>
            <a:endParaRPr/>
          </a:p>
        </p:txBody>
      </p:sp>
      <p:grpSp>
        <p:nvGrpSpPr>
          <p:cNvPr id="367" name="Google Shape;367;p12"/>
          <p:cNvGrpSpPr/>
          <p:nvPr/>
        </p:nvGrpSpPr>
        <p:grpSpPr>
          <a:xfrm>
            <a:off x="576029" y="4648037"/>
            <a:ext cx="18989990" cy="2160000"/>
            <a:chOff x="11030" y="278360"/>
            <a:chExt cx="18989990" cy="2160000"/>
          </a:xfrm>
        </p:grpSpPr>
        <p:sp>
          <p:nvSpPr>
            <p:cNvPr id="368" name="Google Shape;368;p12"/>
            <p:cNvSpPr/>
            <p:nvPr/>
          </p:nvSpPr>
          <p:spPr>
            <a:xfrm>
              <a:off x="11030" y="278360"/>
              <a:ext cx="2488740" cy="1036799"/>
            </a:xfrm>
            <a:prstGeom prst="roundRect">
              <a:avLst>
                <a:gd name="adj" fmla="val 1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2"/>
            <p:cNvSpPr txBox="1"/>
            <p:nvPr/>
          </p:nvSpPr>
          <p:spPr>
            <a:xfrm>
              <a:off x="11030" y="278360"/>
              <a:ext cx="248874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ru-RU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Этап 1</a:t>
              </a:r>
              <a:endParaRPr/>
            </a:p>
          </p:txBody>
        </p:sp>
        <p:sp>
          <p:nvSpPr>
            <p:cNvPr id="370" name="Google Shape;370;p12"/>
            <p:cNvSpPr/>
            <p:nvPr/>
          </p:nvSpPr>
          <p:spPr>
            <a:xfrm>
              <a:off x="520772" y="969560"/>
              <a:ext cx="2488740" cy="1468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2"/>
            <p:cNvSpPr txBox="1"/>
            <p:nvPr/>
          </p:nvSpPr>
          <p:spPr>
            <a:xfrm>
              <a:off x="563792" y="1012580"/>
              <a:ext cx="2402700" cy="138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Font typeface="Arial"/>
                <a:buChar char="•"/>
              </a:pPr>
              <a:r>
                <a:rPr lang="ru-RU" sz="2400">
                  <a:latin typeface="Calibri"/>
                  <a:ea typeface="Calibri"/>
                  <a:cs typeface="Calibri"/>
                  <a:sym typeface="Calibri"/>
                </a:rPr>
                <a:t>Опишите действия пользователя</a:t>
              </a:r>
              <a:endParaRPr/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2877055" y="314148"/>
              <a:ext cx="799842" cy="61962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9A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2"/>
            <p:cNvSpPr txBox="1"/>
            <p:nvPr/>
          </p:nvSpPr>
          <p:spPr>
            <a:xfrm>
              <a:off x="2877055" y="438073"/>
              <a:ext cx="613955" cy="37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Arial"/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4008907" y="278360"/>
              <a:ext cx="2488740" cy="1036799"/>
            </a:xfrm>
            <a:prstGeom prst="roundRect">
              <a:avLst>
                <a:gd name="adj" fmla="val 10000"/>
              </a:avLst>
            </a:prstGeom>
            <a:solidFill>
              <a:srgbClr val="47D29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2"/>
            <p:cNvSpPr txBox="1"/>
            <p:nvPr/>
          </p:nvSpPr>
          <p:spPr>
            <a:xfrm>
              <a:off x="4008907" y="278360"/>
              <a:ext cx="248874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ru-RU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Этап 2</a:t>
              </a:r>
              <a:endParaRPr/>
            </a:p>
          </p:txBody>
        </p:sp>
        <p:sp>
          <p:nvSpPr>
            <p:cNvPr id="376" name="Google Shape;376;p12"/>
            <p:cNvSpPr/>
            <p:nvPr/>
          </p:nvSpPr>
          <p:spPr>
            <a:xfrm>
              <a:off x="4518649" y="969560"/>
              <a:ext cx="2488740" cy="1468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47D2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2"/>
            <p:cNvSpPr txBox="1"/>
            <p:nvPr/>
          </p:nvSpPr>
          <p:spPr>
            <a:xfrm>
              <a:off x="4561669" y="1012580"/>
              <a:ext cx="2402700" cy="138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Font typeface="Arial"/>
                <a:buChar char="•"/>
              </a:pPr>
              <a:r>
                <a:rPr lang="ru-RU" sz="2400">
                  <a:latin typeface="Calibri"/>
                  <a:ea typeface="Calibri"/>
                  <a:cs typeface="Calibri"/>
                  <a:sym typeface="Calibri"/>
                </a:rPr>
                <a:t>Опишите действия пользователя</a:t>
              </a:r>
              <a:endParaRPr/>
            </a:p>
          </p:txBody>
        </p:sp>
        <p:sp>
          <p:nvSpPr>
            <p:cNvPr id="378" name="Google Shape;378;p12"/>
            <p:cNvSpPr/>
            <p:nvPr/>
          </p:nvSpPr>
          <p:spPr>
            <a:xfrm>
              <a:off x="6874931" y="314148"/>
              <a:ext cx="799842" cy="61962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7D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2"/>
            <p:cNvSpPr txBox="1"/>
            <p:nvPr/>
          </p:nvSpPr>
          <p:spPr>
            <a:xfrm>
              <a:off x="6874931" y="438073"/>
              <a:ext cx="613955" cy="37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Arial"/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80" name="Google Shape;380;p12"/>
            <p:cNvSpPr/>
            <p:nvPr/>
          </p:nvSpPr>
          <p:spPr>
            <a:xfrm>
              <a:off x="8006784" y="278360"/>
              <a:ext cx="2488740" cy="1036799"/>
            </a:xfrm>
            <a:prstGeom prst="roundRect">
              <a:avLst>
                <a:gd name="adj" fmla="val 10000"/>
              </a:avLst>
            </a:prstGeom>
            <a:solidFill>
              <a:srgbClr val="5FDF4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2"/>
            <p:cNvSpPr txBox="1"/>
            <p:nvPr/>
          </p:nvSpPr>
          <p:spPr>
            <a:xfrm>
              <a:off x="8006784" y="278360"/>
              <a:ext cx="248874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ru-RU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Этап 3</a:t>
              </a:r>
              <a:endParaRPr/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8516526" y="969560"/>
              <a:ext cx="2488740" cy="1468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5FD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2"/>
            <p:cNvSpPr txBox="1"/>
            <p:nvPr/>
          </p:nvSpPr>
          <p:spPr>
            <a:xfrm>
              <a:off x="8559546" y="1012580"/>
              <a:ext cx="2402700" cy="138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Font typeface="Arial"/>
                <a:buChar char="•"/>
              </a:pPr>
              <a:r>
                <a:rPr lang="ru-RU" sz="2400">
                  <a:latin typeface="Calibri"/>
                  <a:ea typeface="Calibri"/>
                  <a:cs typeface="Calibri"/>
                  <a:sym typeface="Calibri"/>
                </a:rPr>
                <a:t>Опишите действия пользователя</a:t>
              </a:r>
              <a:endParaRPr/>
            </a:p>
          </p:txBody>
        </p:sp>
        <p:sp>
          <p:nvSpPr>
            <p:cNvPr id="384" name="Google Shape;384;p12"/>
            <p:cNvSpPr/>
            <p:nvPr/>
          </p:nvSpPr>
          <p:spPr>
            <a:xfrm>
              <a:off x="10872808" y="314148"/>
              <a:ext cx="799842" cy="61962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E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2"/>
            <p:cNvSpPr txBox="1"/>
            <p:nvPr/>
          </p:nvSpPr>
          <p:spPr>
            <a:xfrm>
              <a:off x="10872808" y="438073"/>
              <a:ext cx="613955" cy="37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Arial"/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86" name="Google Shape;386;p12"/>
            <p:cNvSpPr/>
            <p:nvPr/>
          </p:nvSpPr>
          <p:spPr>
            <a:xfrm>
              <a:off x="12004661" y="278360"/>
              <a:ext cx="2488740" cy="1036799"/>
            </a:xfrm>
            <a:prstGeom prst="roundRect">
              <a:avLst>
                <a:gd name="adj" fmla="val 10000"/>
              </a:avLst>
            </a:prstGeom>
            <a:solidFill>
              <a:srgbClr val="D3EB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2"/>
            <p:cNvSpPr txBox="1"/>
            <p:nvPr/>
          </p:nvSpPr>
          <p:spPr>
            <a:xfrm>
              <a:off x="12004661" y="278360"/>
              <a:ext cx="248874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ru-RU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Этап 4</a:t>
              </a:r>
              <a:endParaRPr/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12514403" y="969560"/>
              <a:ext cx="2488740" cy="1468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D3EB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2"/>
            <p:cNvSpPr txBox="1"/>
            <p:nvPr/>
          </p:nvSpPr>
          <p:spPr>
            <a:xfrm>
              <a:off x="12557423" y="1012580"/>
              <a:ext cx="2402700" cy="138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Font typeface="Arial"/>
                <a:buChar char="•"/>
              </a:pPr>
              <a:r>
                <a:rPr lang="ru-RU" sz="2400">
                  <a:latin typeface="Calibri"/>
                  <a:ea typeface="Calibri"/>
                  <a:cs typeface="Calibri"/>
                  <a:sym typeface="Calibri"/>
                </a:rPr>
                <a:t>Опишите действия пользователя</a:t>
              </a:r>
              <a:endParaRPr/>
            </a:p>
          </p:txBody>
        </p:sp>
        <p:sp>
          <p:nvSpPr>
            <p:cNvPr id="390" name="Google Shape;390;p12"/>
            <p:cNvSpPr/>
            <p:nvPr/>
          </p:nvSpPr>
          <p:spPr>
            <a:xfrm>
              <a:off x="14870685" y="314148"/>
              <a:ext cx="799842" cy="61962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6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2"/>
            <p:cNvSpPr txBox="1"/>
            <p:nvPr/>
          </p:nvSpPr>
          <p:spPr>
            <a:xfrm>
              <a:off x="14870685" y="438073"/>
              <a:ext cx="613955" cy="37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Arial"/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16002538" y="278360"/>
              <a:ext cx="2488740" cy="1036799"/>
            </a:xfrm>
            <a:prstGeom prst="roundRect">
              <a:avLst>
                <a:gd name="adj" fmla="val 10000"/>
              </a:avLst>
            </a:prstGeom>
            <a:solidFill>
              <a:srgbClr val="F694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2"/>
            <p:cNvSpPr txBox="1"/>
            <p:nvPr/>
          </p:nvSpPr>
          <p:spPr>
            <a:xfrm>
              <a:off x="16002538" y="278360"/>
              <a:ext cx="248874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ru-RU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Этап 5</a:t>
              </a:r>
              <a:endParaRPr/>
            </a:p>
          </p:txBody>
        </p:sp>
        <p:sp>
          <p:nvSpPr>
            <p:cNvPr id="394" name="Google Shape;394;p12"/>
            <p:cNvSpPr/>
            <p:nvPr/>
          </p:nvSpPr>
          <p:spPr>
            <a:xfrm>
              <a:off x="16512280" y="969560"/>
              <a:ext cx="2488740" cy="1468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2"/>
            <p:cNvSpPr txBox="1"/>
            <p:nvPr/>
          </p:nvSpPr>
          <p:spPr>
            <a:xfrm>
              <a:off x="16555300" y="1012580"/>
              <a:ext cx="2402700" cy="138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Font typeface="Arial"/>
                <a:buChar char="•"/>
              </a:pPr>
              <a:r>
                <a:rPr lang="ru-RU" sz="2400">
                  <a:latin typeface="Calibri"/>
                  <a:ea typeface="Calibri"/>
                  <a:cs typeface="Calibri"/>
                  <a:sym typeface="Calibri"/>
                </a:rPr>
                <a:t>Опишите действия пользователя</a:t>
              </a:r>
              <a:endParaRPr/>
            </a:p>
          </p:txBody>
        </p:sp>
      </p:grpSp>
      <p:sp>
        <p:nvSpPr>
          <p:cNvPr id="396" name="Google Shape;396;p12"/>
          <p:cNvSpPr txBox="1"/>
          <p:nvPr/>
        </p:nvSpPr>
        <p:spPr>
          <a:xfrm>
            <a:off x="587448" y="7261892"/>
            <a:ext cx="100463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/>
              <a:t>СЦЕНАРИЙ 2: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/>
              <a:t>Целевой сегмент: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/>
              <a:t>Описание сценария</a:t>
            </a:r>
            <a:r>
              <a:rPr lang="ru-RU" sz="2400" i="1"/>
              <a:t>:</a:t>
            </a:r>
            <a:endParaRPr/>
          </a:p>
        </p:txBody>
      </p:sp>
      <p:grpSp>
        <p:nvGrpSpPr>
          <p:cNvPr id="397" name="Google Shape;397;p12"/>
          <p:cNvGrpSpPr/>
          <p:nvPr/>
        </p:nvGrpSpPr>
        <p:grpSpPr>
          <a:xfrm>
            <a:off x="598478" y="8752435"/>
            <a:ext cx="18989990" cy="2160000"/>
            <a:chOff x="11030" y="278360"/>
            <a:chExt cx="18989990" cy="2160000"/>
          </a:xfrm>
        </p:grpSpPr>
        <p:sp>
          <p:nvSpPr>
            <p:cNvPr id="398" name="Google Shape;398;p12"/>
            <p:cNvSpPr/>
            <p:nvPr/>
          </p:nvSpPr>
          <p:spPr>
            <a:xfrm>
              <a:off x="11030" y="278360"/>
              <a:ext cx="2488740" cy="1036799"/>
            </a:xfrm>
            <a:prstGeom prst="roundRect">
              <a:avLst>
                <a:gd name="adj" fmla="val 1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2"/>
            <p:cNvSpPr txBox="1"/>
            <p:nvPr/>
          </p:nvSpPr>
          <p:spPr>
            <a:xfrm>
              <a:off x="11030" y="278360"/>
              <a:ext cx="248874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ru-RU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Этап 1</a:t>
              </a:r>
              <a:endParaRPr/>
            </a:p>
          </p:txBody>
        </p:sp>
        <p:sp>
          <p:nvSpPr>
            <p:cNvPr id="400" name="Google Shape;400;p12"/>
            <p:cNvSpPr/>
            <p:nvPr/>
          </p:nvSpPr>
          <p:spPr>
            <a:xfrm>
              <a:off x="520772" y="969560"/>
              <a:ext cx="2488740" cy="1468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2"/>
            <p:cNvSpPr txBox="1"/>
            <p:nvPr/>
          </p:nvSpPr>
          <p:spPr>
            <a:xfrm>
              <a:off x="563792" y="1012580"/>
              <a:ext cx="2402700" cy="138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Font typeface="Arial"/>
                <a:buChar char="•"/>
              </a:pPr>
              <a:r>
                <a:rPr lang="ru-RU" sz="2400">
                  <a:latin typeface="Calibri"/>
                  <a:ea typeface="Calibri"/>
                  <a:cs typeface="Calibri"/>
                  <a:sym typeface="Calibri"/>
                </a:rPr>
                <a:t>Опишите действия пользователя</a:t>
              </a:r>
              <a:endParaRPr/>
            </a:p>
          </p:txBody>
        </p:sp>
        <p:sp>
          <p:nvSpPr>
            <p:cNvPr id="402" name="Google Shape;402;p12"/>
            <p:cNvSpPr/>
            <p:nvPr/>
          </p:nvSpPr>
          <p:spPr>
            <a:xfrm>
              <a:off x="2877055" y="314148"/>
              <a:ext cx="799842" cy="61962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9A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2"/>
            <p:cNvSpPr txBox="1"/>
            <p:nvPr/>
          </p:nvSpPr>
          <p:spPr>
            <a:xfrm>
              <a:off x="2877055" y="438073"/>
              <a:ext cx="613955" cy="37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Arial"/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404" name="Google Shape;404;p12"/>
            <p:cNvSpPr/>
            <p:nvPr/>
          </p:nvSpPr>
          <p:spPr>
            <a:xfrm>
              <a:off x="4008907" y="278360"/>
              <a:ext cx="2488740" cy="1036799"/>
            </a:xfrm>
            <a:prstGeom prst="roundRect">
              <a:avLst>
                <a:gd name="adj" fmla="val 10000"/>
              </a:avLst>
            </a:prstGeom>
            <a:solidFill>
              <a:srgbClr val="47D29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2"/>
            <p:cNvSpPr txBox="1"/>
            <p:nvPr/>
          </p:nvSpPr>
          <p:spPr>
            <a:xfrm>
              <a:off x="4008907" y="278360"/>
              <a:ext cx="248874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ru-RU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Этап 2</a:t>
              </a:r>
              <a:endParaRPr/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4518649" y="969560"/>
              <a:ext cx="2488740" cy="1468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47D2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2"/>
            <p:cNvSpPr txBox="1"/>
            <p:nvPr/>
          </p:nvSpPr>
          <p:spPr>
            <a:xfrm>
              <a:off x="4561669" y="1012580"/>
              <a:ext cx="2402700" cy="138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Font typeface="Arial"/>
                <a:buChar char="•"/>
              </a:pPr>
              <a:r>
                <a:rPr lang="ru-RU" sz="2400">
                  <a:latin typeface="Calibri"/>
                  <a:ea typeface="Calibri"/>
                  <a:cs typeface="Calibri"/>
                  <a:sym typeface="Calibri"/>
                </a:rPr>
                <a:t>Опишите действия пользователя</a:t>
              </a:r>
              <a:endParaRPr/>
            </a:p>
          </p:txBody>
        </p:sp>
        <p:sp>
          <p:nvSpPr>
            <p:cNvPr id="408" name="Google Shape;408;p12"/>
            <p:cNvSpPr/>
            <p:nvPr/>
          </p:nvSpPr>
          <p:spPr>
            <a:xfrm>
              <a:off x="6874931" y="314148"/>
              <a:ext cx="799842" cy="61962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7D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2"/>
            <p:cNvSpPr txBox="1"/>
            <p:nvPr/>
          </p:nvSpPr>
          <p:spPr>
            <a:xfrm>
              <a:off x="6874931" y="438073"/>
              <a:ext cx="613955" cy="37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Arial"/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8006784" y="278360"/>
              <a:ext cx="2488740" cy="1036799"/>
            </a:xfrm>
            <a:prstGeom prst="roundRect">
              <a:avLst>
                <a:gd name="adj" fmla="val 10000"/>
              </a:avLst>
            </a:prstGeom>
            <a:solidFill>
              <a:srgbClr val="5FDF4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2"/>
            <p:cNvSpPr txBox="1"/>
            <p:nvPr/>
          </p:nvSpPr>
          <p:spPr>
            <a:xfrm>
              <a:off x="8006784" y="278360"/>
              <a:ext cx="248874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ru-RU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Этап 3</a:t>
              </a:r>
              <a:endParaRPr/>
            </a:p>
          </p:txBody>
        </p:sp>
        <p:sp>
          <p:nvSpPr>
            <p:cNvPr id="412" name="Google Shape;412;p12"/>
            <p:cNvSpPr/>
            <p:nvPr/>
          </p:nvSpPr>
          <p:spPr>
            <a:xfrm>
              <a:off x="8516526" y="969560"/>
              <a:ext cx="2488740" cy="1468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5FD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2"/>
            <p:cNvSpPr txBox="1"/>
            <p:nvPr/>
          </p:nvSpPr>
          <p:spPr>
            <a:xfrm>
              <a:off x="8559546" y="1012580"/>
              <a:ext cx="2402700" cy="138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Font typeface="Arial"/>
                <a:buChar char="•"/>
              </a:pPr>
              <a:r>
                <a:rPr lang="ru-RU" sz="2400">
                  <a:latin typeface="Calibri"/>
                  <a:ea typeface="Calibri"/>
                  <a:cs typeface="Calibri"/>
                  <a:sym typeface="Calibri"/>
                </a:rPr>
                <a:t>Опишите действия пользователя</a:t>
              </a:r>
              <a:endParaRPr/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10872808" y="314148"/>
              <a:ext cx="799842" cy="61962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E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2"/>
            <p:cNvSpPr txBox="1"/>
            <p:nvPr/>
          </p:nvSpPr>
          <p:spPr>
            <a:xfrm>
              <a:off x="10872808" y="438073"/>
              <a:ext cx="613955" cy="37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Arial"/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12004661" y="278360"/>
              <a:ext cx="2488740" cy="1036799"/>
            </a:xfrm>
            <a:prstGeom prst="roundRect">
              <a:avLst>
                <a:gd name="adj" fmla="val 10000"/>
              </a:avLst>
            </a:prstGeom>
            <a:solidFill>
              <a:srgbClr val="D3EB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2"/>
            <p:cNvSpPr txBox="1"/>
            <p:nvPr/>
          </p:nvSpPr>
          <p:spPr>
            <a:xfrm>
              <a:off x="12004661" y="278360"/>
              <a:ext cx="248874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ru-RU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Этап 4</a:t>
              </a:r>
              <a:endParaRPr/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12514403" y="969560"/>
              <a:ext cx="2488740" cy="1468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D3EB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2"/>
            <p:cNvSpPr txBox="1"/>
            <p:nvPr/>
          </p:nvSpPr>
          <p:spPr>
            <a:xfrm>
              <a:off x="12557423" y="1012580"/>
              <a:ext cx="2402700" cy="138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Font typeface="Arial"/>
                <a:buChar char="•"/>
              </a:pPr>
              <a:r>
                <a:rPr lang="ru-RU" sz="2400">
                  <a:latin typeface="Calibri"/>
                  <a:ea typeface="Calibri"/>
                  <a:cs typeface="Calibri"/>
                  <a:sym typeface="Calibri"/>
                </a:rPr>
                <a:t>Опишите действия пользователя</a:t>
              </a:r>
              <a:endParaRPr/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14870685" y="314148"/>
              <a:ext cx="799842" cy="61962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6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2"/>
            <p:cNvSpPr txBox="1"/>
            <p:nvPr/>
          </p:nvSpPr>
          <p:spPr>
            <a:xfrm>
              <a:off x="14870685" y="438073"/>
              <a:ext cx="613955" cy="37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900"/>
                <a:buFont typeface="Arial"/>
                <a:buNone/>
              </a:pPr>
              <a:endParaRPr sz="1900">
                <a:solidFill>
                  <a:schemeClr val="lt1"/>
                </a:solidFill>
              </a:endParaRPr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16002538" y="278360"/>
              <a:ext cx="2488740" cy="1036799"/>
            </a:xfrm>
            <a:prstGeom prst="roundRect">
              <a:avLst>
                <a:gd name="adj" fmla="val 10000"/>
              </a:avLst>
            </a:prstGeom>
            <a:solidFill>
              <a:srgbClr val="F694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2"/>
            <p:cNvSpPr txBox="1"/>
            <p:nvPr/>
          </p:nvSpPr>
          <p:spPr>
            <a:xfrm>
              <a:off x="16002538" y="278360"/>
              <a:ext cx="2488740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ru-RU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Этап 5</a:t>
              </a:r>
              <a:endParaRPr/>
            </a:p>
          </p:txBody>
        </p:sp>
        <p:sp>
          <p:nvSpPr>
            <p:cNvPr id="424" name="Google Shape;424;p12"/>
            <p:cNvSpPr/>
            <p:nvPr/>
          </p:nvSpPr>
          <p:spPr>
            <a:xfrm>
              <a:off x="16512280" y="969560"/>
              <a:ext cx="2488740" cy="1468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2"/>
            <p:cNvSpPr txBox="1"/>
            <p:nvPr/>
          </p:nvSpPr>
          <p:spPr>
            <a:xfrm>
              <a:off x="16555300" y="1012580"/>
              <a:ext cx="2402700" cy="138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t" anchorCtr="0">
              <a:noAutofit/>
            </a:bodyPr>
            <a:lstStyle/>
            <a:p>
              <a:pPr marL="22860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buFont typeface="Arial"/>
                <a:buChar char="•"/>
              </a:pPr>
              <a:r>
                <a:rPr lang="ru-RU" sz="2400">
                  <a:latin typeface="Calibri"/>
                  <a:ea typeface="Calibri"/>
                  <a:cs typeface="Calibri"/>
                  <a:sym typeface="Calibri"/>
                </a:rPr>
                <a:t>Опишите действия пользователя</a:t>
              </a:r>
              <a:endParaRPr/>
            </a:p>
          </p:txBody>
        </p:sp>
      </p:grpSp>
      <p:grpSp>
        <p:nvGrpSpPr>
          <p:cNvPr id="426" name="Google Shape;426;p12"/>
          <p:cNvGrpSpPr/>
          <p:nvPr/>
        </p:nvGrpSpPr>
        <p:grpSpPr>
          <a:xfrm>
            <a:off x="12719050" y="15875"/>
            <a:ext cx="7125633" cy="1440848"/>
            <a:chOff x="11213501" y="99027"/>
            <a:chExt cx="7125633" cy="1440848"/>
          </a:xfrm>
        </p:grpSpPr>
        <p:pic>
          <p:nvPicPr>
            <p:cNvPr id="427" name="Google Shape;427;p12" descr="ЛОГО ЧЕРН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12" descr="Picture backgroun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13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435" name="Google Shape;435;p1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40" name="Google Shape;440;p13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441" name="Google Shape;441;p13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43" name="Google Shape;443;p13"/>
          <p:cNvGrpSpPr/>
          <p:nvPr/>
        </p:nvGrpSpPr>
        <p:grpSpPr>
          <a:xfrm>
            <a:off x="16089216" y="10832026"/>
            <a:ext cx="4015313" cy="476884"/>
            <a:chOff x="16089216" y="10832026"/>
            <a:chExt cx="4015313" cy="476884"/>
          </a:xfrm>
        </p:grpSpPr>
        <p:sp>
          <p:nvSpPr>
            <p:cNvPr id="444" name="Google Shape;444;p13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46" name="Google Shape;446;p13"/>
          <p:cNvGrpSpPr/>
          <p:nvPr/>
        </p:nvGrpSpPr>
        <p:grpSpPr>
          <a:xfrm>
            <a:off x="6375" y="10832026"/>
            <a:ext cx="10053319" cy="476884"/>
            <a:chOff x="6375" y="10832026"/>
            <a:chExt cx="10053319" cy="476884"/>
          </a:xfrm>
        </p:grpSpPr>
        <p:sp>
          <p:nvSpPr>
            <p:cNvPr id="447" name="Google Shape;447;p13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51" name="Google Shape;451;p13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2" name="Google Shape;452;p13"/>
          <p:cNvSpPr txBox="1"/>
          <p:nvPr/>
        </p:nvSpPr>
        <p:spPr>
          <a:xfrm>
            <a:off x="564999" y="1463675"/>
            <a:ext cx="18784783" cy="96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МОДЕЛЬ МОНЕТИЗАЦИИ</a:t>
            </a:r>
            <a:endParaRPr sz="1800"/>
          </a:p>
        </p:txBody>
      </p:sp>
      <p:graphicFrame>
        <p:nvGraphicFramePr>
          <p:cNvPr id="453" name="Google Shape;453;p13"/>
          <p:cNvGraphicFramePr/>
          <p:nvPr/>
        </p:nvGraphicFramePr>
        <p:xfrm>
          <a:off x="587448" y="275733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{F5A3F1B9-318B-4D43-BE55-32DCF2544DB5}</a:tableStyleId>
              </a:tblPr>
              <a:tblGrid>
                <a:gridCol w="6380675"/>
                <a:gridCol w="6380675"/>
                <a:gridCol w="6380675"/>
              </a:tblGrid>
              <a:tr h="1006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u="none" strike="noStrike" cap="none"/>
                        <a:t>ПОТОКИ ДОХОДОВ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u="none" strike="noStrike" cap="none"/>
                        <a:t>МОДЕЛЬ МОНЕТИЗАЦИИ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u="none" strike="noStrike" cap="none"/>
                        <a:t>СРЕДНЯЯ МАРЖА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100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100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100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100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100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pSp>
        <p:nvGrpSpPr>
          <p:cNvPr id="454" name="Google Shape;454;p13"/>
          <p:cNvGrpSpPr/>
          <p:nvPr/>
        </p:nvGrpSpPr>
        <p:grpSpPr>
          <a:xfrm>
            <a:off x="12719050" y="15875"/>
            <a:ext cx="7125633" cy="1440848"/>
            <a:chOff x="11213501" y="99027"/>
            <a:chExt cx="7125633" cy="1440848"/>
          </a:xfrm>
        </p:grpSpPr>
        <p:pic>
          <p:nvPicPr>
            <p:cNvPr id="455" name="Google Shape;455;p13" descr="ЛОГО ЧЕРН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Google Shape;457;p13" descr="Picture backgroun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14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463" name="Google Shape;463;p14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68" name="Google Shape;468;p14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469" name="Google Shape;469;p14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71" name="Google Shape;471;p14"/>
          <p:cNvGrpSpPr/>
          <p:nvPr/>
        </p:nvGrpSpPr>
        <p:grpSpPr>
          <a:xfrm>
            <a:off x="16089216" y="10832026"/>
            <a:ext cx="4015313" cy="476884"/>
            <a:chOff x="16089216" y="10832026"/>
            <a:chExt cx="4015313" cy="476884"/>
          </a:xfrm>
        </p:grpSpPr>
        <p:sp>
          <p:nvSpPr>
            <p:cNvPr id="472" name="Google Shape;472;p14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74" name="Google Shape;474;p14"/>
          <p:cNvGrpSpPr/>
          <p:nvPr/>
        </p:nvGrpSpPr>
        <p:grpSpPr>
          <a:xfrm>
            <a:off x="6375" y="10832026"/>
            <a:ext cx="10053319" cy="476884"/>
            <a:chOff x="6375" y="10832026"/>
            <a:chExt cx="10053319" cy="476884"/>
          </a:xfrm>
        </p:grpSpPr>
        <p:sp>
          <p:nvSpPr>
            <p:cNvPr id="475" name="Google Shape;475;p14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79" name="Google Shape;479;p14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0" name="Google Shape;480;p14"/>
          <p:cNvSpPr txBox="1"/>
          <p:nvPr/>
        </p:nvSpPr>
        <p:spPr>
          <a:xfrm>
            <a:off x="564999" y="1463675"/>
            <a:ext cx="18784783" cy="96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ФИНАНСОВЫЕ ПОКАЗАТЕЛИ ПРОЕКТА</a:t>
            </a:r>
            <a:endParaRPr sz="1800"/>
          </a:p>
        </p:txBody>
      </p:sp>
      <p:sp>
        <p:nvSpPr>
          <p:cNvPr id="481" name="Google Shape;481;p14"/>
          <p:cNvSpPr txBox="1"/>
          <p:nvPr/>
        </p:nvSpPr>
        <p:spPr>
          <a:xfrm>
            <a:off x="587448" y="2757339"/>
            <a:ext cx="1004636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/>
              <a:t>ПОТЕНЦИАЛЬНОЕ ЧИСЛО КЛИЕНТОВ:</a:t>
            </a:r>
            <a:br>
              <a:rPr lang="ru-RU" sz="1800" b="1"/>
            </a:b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/>
              <a:t>СЕБЕСТОИМОСТЬ РАЗРАБОТКИ:</a:t>
            </a:r>
            <a:br>
              <a:rPr lang="ru-RU" sz="1800" b="1"/>
            </a:b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/>
              <a:t>ПОТЕНЦИАЛЬНАЯ ПРИБЫЛЬ ЗА 12 МЕС.: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/>
              <a:t>ТОЧКА ОКУПАЕМОСТИ ПРОДУКТА:</a:t>
            </a:r>
            <a:endParaRPr/>
          </a:p>
        </p:txBody>
      </p:sp>
      <p:graphicFrame>
        <p:nvGraphicFramePr>
          <p:cNvPr id="482" name="Google Shape;482;p14"/>
          <p:cNvGraphicFramePr/>
          <p:nvPr/>
        </p:nvGraphicFramePr>
        <p:xfrm>
          <a:off x="558649" y="540152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{F5A3F1B9-318B-4D43-BE55-32DCF2544DB5}</a:tableStyleId>
              </a:tblPr>
              <a:tblGrid>
                <a:gridCol w="3050025"/>
                <a:gridCol w="3050025"/>
                <a:gridCol w="3050025"/>
              </a:tblGrid>
              <a:tr h="1006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ЗАТРАТЫ ДЛЯ СОЗДАНИЯ ПРОДУКТА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КОЛИЧЕСТВО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СУММА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44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44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44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44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44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56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4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35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ИТОГО: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483" name="Google Shape;483;p14"/>
          <p:cNvGraphicFramePr/>
          <p:nvPr/>
        </p:nvGraphicFramePr>
        <p:xfrm>
          <a:off x="10395342" y="540207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{F5A3F1B9-318B-4D43-BE55-32DCF2544DB5}</a:tableStyleId>
              </a:tblPr>
              <a:tblGrid>
                <a:gridCol w="3050025"/>
                <a:gridCol w="3050025"/>
                <a:gridCol w="3050025"/>
              </a:tblGrid>
              <a:tr h="1006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ЗАТРАТЫ ДЛЯ ВНЕДРЕНИЯ ПРОДУКТА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КОЛИЧЕСТВО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СУММА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44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44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44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44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44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56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4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  <a:tr h="35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ИТОГО: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484" name="Google Shape;484;p14"/>
          <p:cNvSpPr txBox="1"/>
          <p:nvPr/>
        </p:nvSpPr>
        <p:spPr>
          <a:xfrm>
            <a:off x="10395342" y="2637095"/>
            <a:ext cx="956270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7030A0"/>
                </a:solidFill>
              </a:rPr>
              <a:t>ЭФФЕКТЫ ОТ ВНЕДРЕНИЯ ПРОДУКТА ДЛЯ ЗАКАЗЧИКА: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2.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3.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4.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5.</a:t>
            </a:r>
            <a:endParaRPr/>
          </a:p>
        </p:txBody>
      </p:sp>
      <p:grpSp>
        <p:nvGrpSpPr>
          <p:cNvPr id="485" name="Google Shape;485;p14"/>
          <p:cNvGrpSpPr/>
          <p:nvPr/>
        </p:nvGrpSpPr>
        <p:grpSpPr>
          <a:xfrm>
            <a:off x="12719050" y="15875"/>
            <a:ext cx="7125633" cy="1440848"/>
            <a:chOff x="11213501" y="99027"/>
            <a:chExt cx="7125633" cy="1440848"/>
          </a:xfrm>
        </p:grpSpPr>
        <p:pic>
          <p:nvPicPr>
            <p:cNvPr id="486" name="Google Shape;486;p14" descr="ЛОГО ЧЕРН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14" descr="Picture backgroun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15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494" name="Google Shape;494;p15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99" name="Google Shape;499;p15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500" name="Google Shape;500;p15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02" name="Google Shape;502;p15"/>
          <p:cNvGrpSpPr/>
          <p:nvPr/>
        </p:nvGrpSpPr>
        <p:grpSpPr>
          <a:xfrm>
            <a:off x="16089216" y="10832026"/>
            <a:ext cx="4015313" cy="476884"/>
            <a:chOff x="16089216" y="10832026"/>
            <a:chExt cx="4015313" cy="476884"/>
          </a:xfrm>
        </p:grpSpPr>
        <p:sp>
          <p:nvSpPr>
            <p:cNvPr id="503" name="Google Shape;503;p15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05" name="Google Shape;505;p15"/>
          <p:cNvGrpSpPr/>
          <p:nvPr/>
        </p:nvGrpSpPr>
        <p:grpSpPr>
          <a:xfrm>
            <a:off x="6375" y="10832026"/>
            <a:ext cx="10053319" cy="476884"/>
            <a:chOff x="6375" y="10832026"/>
            <a:chExt cx="10053319" cy="476884"/>
          </a:xfrm>
        </p:grpSpPr>
        <p:sp>
          <p:nvSpPr>
            <p:cNvPr id="506" name="Google Shape;506;p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10" name="Google Shape;510;p15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15"/>
          <p:cNvSpPr txBox="1"/>
          <p:nvPr/>
        </p:nvSpPr>
        <p:spPr>
          <a:xfrm>
            <a:off x="564999" y="1463675"/>
            <a:ext cx="18784783" cy="96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ФИНАНСОВЫЕ ПОКАЗАТЕЛИ</a:t>
            </a:r>
            <a:endParaRPr sz="1800"/>
          </a:p>
        </p:txBody>
      </p:sp>
      <p:pic>
        <p:nvPicPr>
          <p:cNvPr id="512" name="Google Shape;5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5725" y="3202167"/>
            <a:ext cx="12139686" cy="6828573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15"/>
          <p:cNvSpPr txBox="1"/>
          <p:nvPr/>
        </p:nvSpPr>
        <p:spPr>
          <a:xfrm>
            <a:off x="865284" y="2451036"/>
            <a:ext cx="41677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/>
              <a:t>Составьте график финансовых показателей за первый год</a:t>
            </a:r>
            <a:endParaRPr/>
          </a:p>
        </p:txBody>
      </p:sp>
      <p:sp>
        <p:nvSpPr>
          <p:cNvPr id="514" name="Google Shape;514;p15"/>
          <p:cNvSpPr/>
          <p:nvPr/>
        </p:nvSpPr>
        <p:spPr>
          <a:xfrm>
            <a:off x="5033034" y="2358962"/>
            <a:ext cx="14113006" cy="7988962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sp>
        <p:nvSpPr>
          <p:cNvPr id="515" name="Google Shape;515;p15"/>
          <p:cNvSpPr/>
          <p:nvPr/>
        </p:nvSpPr>
        <p:spPr>
          <a:xfrm>
            <a:off x="5251450" y="2526506"/>
            <a:ext cx="13563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Helvetica Neue"/>
                <a:ea typeface="Helvetica Neue"/>
                <a:cs typeface="Helvetica Neue"/>
                <a:sym typeface="Helvetica Neue"/>
              </a:rPr>
              <a:t>СОСТАВЬТЕ ГРАФИК ФИНАНСОВОЙ ПРИБЫЛЬНОСТИ ВАШЕГО ПРОДУКТА </a:t>
            </a:r>
            <a:endParaRPr sz="2400" b="1"/>
          </a:p>
        </p:txBody>
      </p:sp>
      <p:grpSp>
        <p:nvGrpSpPr>
          <p:cNvPr id="516" name="Google Shape;516;p15"/>
          <p:cNvGrpSpPr/>
          <p:nvPr/>
        </p:nvGrpSpPr>
        <p:grpSpPr>
          <a:xfrm>
            <a:off x="12719050" y="15875"/>
            <a:ext cx="7125633" cy="1440848"/>
            <a:chOff x="11213501" y="99027"/>
            <a:chExt cx="7125633" cy="1440848"/>
          </a:xfrm>
        </p:grpSpPr>
        <p:pic>
          <p:nvPicPr>
            <p:cNvPr id="517" name="Google Shape;517;p15" descr="ЛОГО ЧЕРН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15" descr="Picture backgroun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16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525" name="Google Shape;525;p16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30" name="Google Shape;530;p16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531" name="Google Shape;531;p16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33" name="Google Shape;533;p16"/>
          <p:cNvGrpSpPr/>
          <p:nvPr/>
        </p:nvGrpSpPr>
        <p:grpSpPr>
          <a:xfrm>
            <a:off x="16089216" y="10832026"/>
            <a:ext cx="4015313" cy="476884"/>
            <a:chOff x="16089216" y="10832026"/>
            <a:chExt cx="4015313" cy="476884"/>
          </a:xfrm>
        </p:grpSpPr>
        <p:sp>
          <p:nvSpPr>
            <p:cNvPr id="534" name="Google Shape;534;p16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36" name="Google Shape;536;p16"/>
          <p:cNvGrpSpPr/>
          <p:nvPr/>
        </p:nvGrpSpPr>
        <p:grpSpPr>
          <a:xfrm>
            <a:off x="6375" y="10832026"/>
            <a:ext cx="10053319" cy="476884"/>
            <a:chOff x="6375" y="10832026"/>
            <a:chExt cx="10053319" cy="476884"/>
          </a:xfrm>
        </p:grpSpPr>
        <p:sp>
          <p:nvSpPr>
            <p:cNvPr id="537" name="Google Shape;537;p16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41" name="Google Shape;541;p16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2" name="Google Shape;542;p16"/>
          <p:cNvSpPr txBox="1"/>
          <p:nvPr/>
        </p:nvSpPr>
        <p:spPr>
          <a:xfrm>
            <a:off x="564999" y="1463675"/>
            <a:ext cx="18784783" cy="96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ПУТЬ ВЫВОДА ПРОДУКТА НА РЫНОК</a:t>
            </a:r>
            <a:endParaRPr sz="1800"/>
          </a:p>
        </p:txBody>
      </p:sp>
      <p:sp>
        <p:nvSpPr>
          <p:cNvPr id="543" name="Google Shape;543;p16"/>
          <p:cNvSpPr txBox="1"/>
          <p:nvPr/>
        </p:nvSpPr>
        <p:spPr>
          <a:xfrm>
            <a:off x="587448" y="2425280"/>
            <a:ext cx="138080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/>
              <a:t>Опишите путь вывода продукта на рынок и основные каналы его продвижения</a:t>
            </a:r>
            <a:endParaRPr/>
          </a:p>
        </p:txBody>
      </p:sp>
      <p:graphicFrame>
        <p:nvGraphicFramePr>
          <p:cNvPr id="544" name="Google Shape;544;p16"/>
          <p:cNvGraphicFramePr/>
          <p:nvPr/>
        </p:nvGraphicFramePr>
        <p:xfrm>
          <a:off x="564998" y="306025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{F5A3F1B9-318B-4D43-BE55-32DCF2544DB5}</a:tableStyleId>
              </a:tblPr>
              <a:tblGrid>
                <a:gridCol w="4753025"/>
                <a:gridCol w="4753025"/>
                <a:gridCol w="4753025"/>
                <a:gridCol w="4753025"/>
              </a:tblGrid>
              <a:tr h="53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4000"/>
                        <a:t>ЭТАП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4000"/>
                        <a:t>КАНАЛ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4000"/>
                        <a:t>ОФФЕР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4000"/>
                        <a:t>ЦЕЛЕВАЯ МЕТРИКА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1245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/>
                        <a:t>ПРИВЛЕЧЕНИЕ ПЕРВЫХ ПОЛЬЗОВАТЕЛЕЙ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</a:tr>
              <a:tr h="1245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/>
                        <a:t>ВЫХОД НА СТАБИЛЬНЫЕ ПРОДАЖИ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</a:tr>
              <a:tr h="1245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/>
                        <a:t>МАСШТАБИРОВАНИЕ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pSp>
        <p:nvGrpSpPr>
          <p:cNvPr id="545" name="Google Shape;545;p16"/>
          <p:cNvGrpSpPr/>
          <p:nvPr/>
        </p:nvGrpSpPr>
        <p:grpSpPr>
          <a:xfrm>
            <a:off x="12719050" y="15875"/>
            <a:ext cx="7125633" cy="1440848"/>
            <a:chOff x="11213501" y="99027"/>
            <a:chExt cx="7125633" cy="1440848"/>
          </a:xfrm>
        </p:grpSpPr>
        <p:pic>
          <p:nvPicPr>
            <p:cNvPr id="546" name="Google Shape;546;p16" descr="ЛОГО ЧЕРН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Google Shape;548;p16" descr="Picture backgroun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17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554" name="Google Shape;554;p17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59" name="Google Shape;559;p17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560" name="Google Shape;560;p17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62" name="Google Shape;562;p17"/>
          <p:cNvGrpSpPr/>
          <p:nvPr/>
        </p:nvGrpSpPr>
        <p:grpSpPr>
          <a:xfrm>
            <a:off x="16089216" y="10832026"/>
            <a:ext cx="4015313" cy="476884"/>
            <a:chOff x="16089216" y="10832026"/>
            <a:chExt cx="4015313" cy="476884"/>
          </a:xfrm>
        </p:grpSpPr>
        <p:sp>
          <p:nvSpPr>
            <p:cNvPr id="563" name="Google Shape;563;p17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65" name="Google Shape;565;p17"/>
          <p:cNvGrpSpPr/>
          <p:nvPr/>
        </p:nvGrpSpPr>
        <p:grpSpPr>
          <a:xfrm>
            <a:off x="6375" y="10832026"/>
            <a:ext cx="10053319" cy="476884"/>
            <a:chOff x="6375" y="10832026"/>
            <a:chExt cx="10053319" cy="476884"/>
          </a:xfrm>
        </p:grpSpPr>
        <p:sp>
          <p:nvSpPr>
            <p:cNvPr id="566" name="Google Shape;566;p17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70" name="Google Shape;570;p17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1" name="Google Shape;571;p17"/>
          <p:cNvSpPr txBox="1"/>
          <p:nvPr/>
        </p:nvSpPr>
        <p:spPr>
          <a:xfrm>
            <a:off x="564999" y="1463675"/>
            <a:ext cx="18784783" cy="96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ДОРОЖНАЯ КАРТА ПРОЕКТА</a:t>
            </a:r>
            <a:endParaRPr sz="1800"/>
          </a:p>
        </p:txBody>
      </p:sp>
      <p:sp>
        <p:nvSpPr>
          <p:cNvPr id="572" name="Google Shape;572;p17"/>
          <p:cNvSpPr txBox="1"/>
          <p:nvPr/>
        </p:nvSpPr>
        <p:spPr>
          <a:xfrm>
            <a:off x="587448" y="2425280"/>
            <a:ext cx="138080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/>
              <a:t>Составьте дорожную карту вашего проекта на ближайший год</a:t>
            </a:r>
            <a:endParaRPr/>
          </a:p>
        </p:txBody>
      </p:sp>
      <p:grpSp>
        <p:nvGrpSpPr>
          <p:cNvPr id="573" name="Google Shape;573;p17"/>
          <p:cNvGrpSpPr/>
          <p:nvPr/>
        </p:nvGrpSpPr>
        <p:grpSpPr>
          <a:xfrm>
            <a:off x="683048" y="5120987"/>
            <a:ext cx="19039237" cy="3272401"/>
            <a:chOff x="7163" y="2234042"/>
            <a:chExt cx="19039237" cy="3272401"/>
          </a:xfrm>
        </p:grpSpPr>
        <p:sp>
          <p:nvSpPr>
            <p:cNvPr id="574" name="Google Shape;574;p17"/>
            <p:cNvSpPr/>
            <p:nvPr/>
          </p:nvSpPr>
          <p:spPr>
            <a:xfrm>
              <a:off x="7163" y="2234042"/>
              <a:ext cx="4307519" cy="1296000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 txBox="1"/>
            <p:nvPr/>
          </p:nvSpPr>
          <p:spPr>
            <a:xfrm>
              <a:off x="7163" y="2234042"/>
              <a:ext cx="4307519" cy="12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025" tIns="182875" rIns="320025" bIns="1828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/>
                <a:buNone/>
              </a:pPr>
              <a:r>
                <a:rPr lang="ru-RU" sz="4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квартал</a:t>
              </a: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7163" y="3530043"/>
              <a:ext cx="4307519" cy="1976400"/>
            </a:xfrm>
            <a:prstGeom prst="rect">
              <a:avLst/>
            </a:prstGeom>
            <a:solidFill>
              <a:srgbClr val="CDE1E8">
                <a:alpha val="90196"/>
              </a:srgbClr>
            </a:solidFill>
            <a:ln w="25400" cap="flat" cmpd="sng">
              <a:solidFill>
                <a:srgbClr val="CDE1E8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 txBox="1"/>
            <p:nvPr/>
          </p:nvSpPr>
          <p:spPr>
            <a:xfrm>
              <a:off x="7163" y="3530043"/>
              <a:ext cx="4307519" cy="19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0025" tIns="240025" rIns="320025" bIns="360025" anchor="t" anchorCtr="0">
              <a:noAutofit/>
            </a:bodyPr>
            <a:lstStyle/>
            <a:p>
              <a:pPr marL="28575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4500"/>
                <a:buFont typeface="Arial"/>
                <a:buChar char="•"/>
              </a:pPr>
              <a:r>
                <a:rPr lang="ru-RU" sz="4500">
                  <a:latin typeface="Calibri"/>
                  <a:ea typeface="Calibri"/>
                  <a:cs typeface="Calibri"/>
                  <a:sym typeface="Calibri"/>
                </a:rPr>
                <a:t>Планируемые мероприятия</a:t>
              </a: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4917736" y="2234042"/>
              <a:ext cx="4307519" cy="1296000"/>
            </a:xfrm>
            <a:prstGeom prst="rect">
              <a:avLst/>
            </a:prstGeom>
            <a:solidFill>
              <a:srgbClr val="47D670"/>
            </a:solidFill>
            <a:ln w="25400" cap="flat" cmpd="sng">
              <a:solidFill>
                <a:srgbClr val="47D6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 txBox="1"/>
            <p:nvPr/>
          </p:nvSpPr>
          <p:spPr>
            <a:xfrm>
              <a:off x="4917736" y="2234042"/>
              <a:ext cx="4307519" cy="12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025" tIns="182875" rIns="320025" bIns="1828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/>
                <a:buNone/>
              </a:pPr>
              <a:r>
                <a:rPr lang="ru-RU" sz="4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квартал</a:t>
              </a: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4917736" y="3530043"/>
              <a:ext cx="4307519" cy="1976400"/>
            </a:xfrm>
            <a:prstGeom prst="rect">
              <a:avLst/>
            </a:prstGeom>
            <a:solidFill>
              <a:srgbClr val="CCEFD6">
                <a:alpha val="90196"/>
              </a:srgbClr>
            </a:solidFill>
            <a:ln w="25400" cap="flat" cmpd="sng">
              <a:solidFill>
                <a:srgbClr val="CCEFD6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 txBox="1"/>
            <p:nvPr/>
          </p:nvSpPr>
          <p:spPr>
            <a:xfrm>
              <a:off x="4917736" y="3530043"/>
              <a:ext cx="4307519" cy="19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0025" tIns="240025" rIns="320025" bIns="360025" anchor="t" anchorCtr="0">
              <a:noAutofit/>
            </a:bodyPr>
            <a:lstStyle/>
            <a:p>
              <a:pPr marL="28575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4500"/>
                <a:buFont typeface="Arial"/>
                <a:buChar char="•"/>
              </a:pPr>
              <a:r>
                <a:rPr lang="ru-RU" sz="4500">
                  <a:latin typeface="Calibri"/>
                  <a:ea typeface="Calibri"/>
                  <a:cs typeface="Calibri"/>
                  <a:sym typeface="Calibri"/>
                </a:rPr>
                <a:t>Планируемые мероприятия</a:t>
              </a: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9828308" y="2234042"/>
              <a:ext cx="4307519" cy="1296000"/>
            </a:xfrm>
            <a:prstGeom prst="rect">
              <a:avLst/>
            </a:prstGeom>
            <a:solidFill>
              <a:srgbClr val="ABE745"/>
            </a:solidFill>
            <a:ln w="25400" cap="flat" cmpd="sng">
              <a:solidFill>
                <a:srgbClr val="ABE7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 txBox="1"/>
            <p:nvPr/>
          </p:nvSpPr>
          <p:spPr>
            <a:xfrm>
              <a:off x="9828308" y="2234042"/>
              <a:ext cx="4307519" cy="12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025" tIns="182875" rIns="320025" bIns="1828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/>
                <a:buNone/>
              </a:pPr>
              <a:r>
                <a:rPr lang="ru-RU" sz="4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квартал</a:t>
              </a: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9828308" y="3530043"/>
              <a:ext cx="4307519" cy="1976400"/>
            </a:xfrm>
            <a:prstGeom prst="rect">
              <a:avLst/>
            </a:prstGeom>
            <a:solidFill>
              <a:srgbClr val="E9F5CB">
                <a:alpha val="90196"/>
              </a:srgbClr>
            </a:solidFill>
            <a:ln w="25400" cap="flat" cmpd="sng">
              <a:solidFill>
                <a:srgbClr val="E9F5CB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 txBox="1"/>
            <p:nvPr/>
          </p:nvSpPr>
          <p:spPr>
            <a:xfrm>
              <a:off x="9828308" y="3530043"/>
              <a:ext cx="4307519" cy="19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0025" tIns="240025" rIns="320025" bIns="360025" anchor="t" anchorCtr="0">
              <a:noAutofit/>
            </a:bodyPr>
            <a:lstStyle/>
            <a:p>
              <a:pPr marL="28575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4500"/>
                <a:buFont typeface="Arial"/>
                <a:buChar char="•"/>
              </a:pPr>
              <a:r>
                <a:rPr lang="ru-RU" sz="4500">
                  <a:latin typeface="Calibri"/>
                  <a:ea typeface="Calibri"/>
                  <a:cs typeface="Calibri"/>
                  <a:sym typeface="Calibri"/>
                </a:rPr>
                <a:t>Планируемые мероприятия</a:t>
              </a: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14738881" y="2234042"/>
              <a:ext cx="4307519" cy="1296000"/>
            </a:xfrm>
            <a:prstGeom prst="rect">
              <a:avLst/>
            </a:prstGeom>
            <a:solidFill>
              <a:srgbClr val="F69444"/>
            </a:soli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 txBox="1"/>
            <p:nvPr/>
          </p:nvSpPr>
          <p:spPr>
            <a:xfrm>
              <a:off x="14738881" y="2234042"/>
              <a:ext cx="4307519" cy="12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025" tIns="182875" rIns="320025" bIns="1828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500"/>
                <a:buFont typeface="Arial"/>
                <a:buNone/>
              </a:pPr>
              <a:r>
                <a:rPr lang="ru-RU" sz="4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квартал</a:t>
              </a: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14738881" y="3530043"/>
              <a:ext cx="4307519" cy="1976400"/>
            </a:xfrm>
            <a:prstGeom prst="rect">
              <a:avLst/>
            </a:prstGeom>
            <a:solidFill>
              <a:srgbClr val="FBDACB">
                <a:alpha val="90196"/>
              </a:srgbClr>
            </a:solidFill>
            <a:ln w="25400" cap="flat" cmpd="sng">
              <a:solidFill>
                <a:srgbClr val="FBDACB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 txBox="1"/>
            <p:nvPr/>
          </p:nvSpPr>
          <p:spPr>
            <a:xfrm>
              <a:off x="14738881" y="3530043"/>
              <a:ext cx="4307519" cy="19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0025" tIns="240025" rIns="320025" bIns="360025" anchor="t" anchorCtr="0">
              <a:noAutofit/>
            </a:bodyPr>
            <a:lstStyle/>
            <a:p>
              <a:pPr marL="28575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4500"/>
                <a:buFont typeface="Arial"/>
                <a:buChar char="•"/>
              </a:pPr>
              <a:r>
                <a:rPr lang="ru-RU" sz="4500">
                  <a:latin typeface="Calibri"/>
                  <a:ea typeface="Calibri"/>
                  <a:cs typeface="Calibri"/>
                  <a:sym typeface="Calibri"/>
                </a:rPr>
                <a:t>Планируемые мероприятия</a:t>
              </a:r>
              <a:endParaRPr/>
            </a:p>
          </p:txBody>
        </p:sp>
      </p:grpSp>
      <p:grpSp>
        <p:nvGrpSpPr>
          <p:cNvPr id="590" name="Google Shape;590;p17"/>
          <p:cNvGrpSpPr/>
          <p:nvPr/>
        </p:nvGrpSpPr>
        <p:grpSpPr>
          <a:xfrm>
            <a:off x="12719050" y="15875"/>
            <a:ext cx="7125633" cy="1440848"/>
            <a:chOff x="11213501" y="99027"/>
            <a:chExt cx="7125633" cy="1440848"/>
          </a:xfrm>
        </p:grpSpPr>
        <p:pic>
          <p:nvPicPr>
            <p:cNvPr id="591" name="Google Shape;591;p17" descr="ЛОГО ЧЕРН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p17" descr="Picture backgroun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18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599" name="Google Shape;599;p18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04" name="Google Shape;604;p18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605" name="Google Shape;605;p18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07" name="Google Shape;607;p18"/>
          <p:cNvGrpSpPr/>
          <p:nvPr/>
        </p:nvGrpSpPr>
        <p:grpSpPr>
          <a:xfrm>
            <a:off x="16089216" y="10832026"/>
            <a:ext cx="4015313" cy="476884"/>
            <a:chOff x="16089216" y="10832026"/>
            <a:chExt cx="4015313" cy="476884"/>
          </a:xfrm>
        </p:grpSpPr>
        <p:sp>
          <p:nvSpPr>
            <p:cNvPr id="608" name="Google Shape;608;p18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10" name="Google Shape;610;p18"/>
          <p:cNvGrpSpPr/>
          <p:nvPr/>
        </p:nvGrpSpPr>
        <p:grpSpPr>
          <a:xfrm>
            <a:off x="6375" y="10832026"/>
            <a:ext cx="10053319" cy="476884"/>
            <a:chOff x="6375" y="10832026"/>
            <a:chExt cx="10053319" cy="476884"/>
          </a:xfrm>
        </p:grpSpPr>
        <p:sp>
          <p:nvSpPr>
            <p:cNvPr id="611" name="Google Shape;611;p18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15" name="Google Shape;615;p18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6" name="Google Shape;616;p18"/>
          <p:cNvSpPr txBox="1"/>
          <p:nvPr/>
        </p:nvSpPr>
        <p:spPr>
          <a:xfrm>
            <a:off x="968448" y="1232133"/>
            <a:ext cx="18784783" cy="96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КОМАНДА ПРОЕКТА</a:t>
            </a:r>
            <a:endParaRPr sz="1800"/>
          </a:p>
        </p:txBody>
      </p:sp>
      <p:pic>
        <p:nvPicPr>
          <p:cNvPr id="617" name="Google Shape;6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5884" y="2841709"/>
            <a:ext cx="1888773" cy="18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3601" y="2828995"/>
            <a:ext cx="1888773" cy="18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8463" y="2844870"/>
            <a:ext cx="1888773" cy="18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7052" y="2828996"/>
            <a:ext cx="1888773" cy="18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9335" y="2821946"/>
            <a:ext cx="1888773" cy="18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04332" y="2828995"/>
            <a:ext cx="1888773" cy="18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20202" y="2841709"/>
            <a:ext cx="1888773" cy="18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6282" y="2828995"/>
            <a:ext cx="1888773" cy="18887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25" name="Google Shape;625;p18"/>
          <p:cNvGraphicFramePr/>
          <p:nvPr/>
        </p:nvGraphicFramePr>
        <p:xfrm>
          <a:off x="1156514" y="496594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{F5A3F1B9-318B-4D43-BE55-32DCF2544DB5}</a:tableStyleId>
              </a:tblPr>
              <a:tblGrid>
                <a:gridCol w="2216850"/>
                <a:gridCol w="2216850"/>
                <a:gridCol w="2216850"/>
                <a:gridCol w="2216850"/>
                <a:gridCol w="2216850"/>
                <a:gridCol w="2216850"/>
                <a:gridCol w="2216850"/>
                <a:gridCol w="2216850"/>
              </a:tblGrid>
              <a:tr h="1113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l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КАПИТАН КОМАНДЫ</a:t>
                      </a:r>
                      <a:endParaRPr sz="1100" b="1">
                        <a:solidFill>
                          <a:schemeClr val="l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l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ТРЕКЕР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l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КОМАНДЫ</a:t>
                      </a:r>
                      <a:endParaRPr sz="1100" b="1">
                        <a:solidFill>
                          <a:schemeClr val="l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Montserrat Medium"/>
                        <a:buNone/>
                      </a:pPr>
                      <a:r>
                        <a:rPr lang="ru-RU" sz="1800" b="1" i="0" u="none" strike="noStrike" cap="none">
                          <a:solidFill>
                            <a:schemeClr val="l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НАСТАВНИК КОМАНДЫ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l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МАРКЕТОЛОГ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l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КОМАНДЫ</a:t>
                      </a:r>
                      <a:endParaRPr sz="1100" b="1">
                        <a:solidFill>
                          <a:schemeClr val="l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l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ПРОГРАММИСТ</a:t>
                      </a:r>
                      <a:endParaRPr sz="1800" b="1">
                        <a:solidFill>
                          <a:schemeClr val="l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solidFill>
                            <a:schemeClr val="l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РАЗРАБОТКА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l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ПРОГРАММИСТ</a:t>
                      </a:r>
                      <a:endParaRPr sz="1800" b="1">
                        <a:solidFill>
                          <a:schemeClr val="l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solidFill>
                            <a:schemeClr val="l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РАЗРАБОТКА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l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ПРОГРАММИСТ</a:t>
                      </a:r>
                      <a:endParaRPr sz="1800" b="1">
                        <a:solidFill>
                          <a:schemeClr val="l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solidFill>
                            <a:schemeClr val="l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РАЗРАБОТКА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l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ПРОГРАММИСТ</a:t>
                      </a:r>
                      <a:endParaRPr sz="1800" b="1">
                        <a:solidFill>
                          <a:schemeClr val="lt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>
                          <a:solidFill>
                            <a:schemeClr val="lt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РАЗРАБОТКА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111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1" i="0" u="none" strike="noStrike" cap="none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ФИО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ФИО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ФИО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ФИО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ФИО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ФИО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ФИО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1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ФИО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111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Студент 3-го курса </a:t>
                      </a:r>
                      <a:r>
                        <a:rPr lang="ru-RU" sz="1400" b="0" i="1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ВУЗа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1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СЕО своей компании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Доцент кафедры </a:t>
                      </a:r>
                      <a:r>
                        <a:rPr lang="ru-RU" sz="1400" b="0" i="1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ВУЗа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Студентка 2-го курса ВУЗа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111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Выполняемые задачи в проекте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Выполняемые задачи в проекте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Выполняемые задачи в проекте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Выполняемые задачи в проекте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Выполняемые задачи в проекте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Выполняемые задачи в проекте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Выполняемые задачи в проекте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Выполняемые задачи в проекте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111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Достижения по тематике проекта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Достижения по тематике проекта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Достижения по тематике проекта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Достижения по тематике проекта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Достижения по тематике проекта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Достижения по тематике проекта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Достижения по тематике проекта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 Medium"/>
                        <a:buNone/>
                      </a:pPr>
                      <a:r>
                        <a:rPr lang="ru-RU" sz="1400" b="0" i="0" u="none" strike="noStrike" cap="none">
                          <a:solidFill>
                            <a:srgbClr val="00000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Достижения по тематике проекта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626" name="Google Shape;626;p18"/>
          <p:cNvSpPr txBox="1"/>
          <p:nvPr/>
        </p:nvSpPr>
        <p:spPr>
          <a:xfrm>
            <a:off x="968448" y="2225675"/>
            <a:ext cx="138080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/>
              <a:t>Опишите команду вашего проекта</a:t>
            </a:r>
            <a:endParaRPr/>
          </a:p>
        </p:txBody>
      </p:sp>
      <p:grpSp>
        <p:nvGrpSpPr>
          <p:cNvPr id="627" name="Google Shape;627;p18"/>
          <p:cNvGrpSpPr/>
          <p:nvPr/>
        </p:nvGrpSpPr>
        <p:grpSpPr>
          <a:xfrm>
            <a:off x="12719050" y="15875"/>
            <a:ext cx="7125633" cy="1440848"/>
            <a:chOff x="11213501" y="99027"/>
            <a:chExt cx="7125633" cy="1440848"/>
          </a:xfrm>
        </p:grpSpPr>
        <p:pic>
          <p:nvPicPr>
            <p:cNvPr id="628" name="Google Shape;628;p18" descr="ЛОГО ЧЕРН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p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p18" descr="Picture backgroun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19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636" name="Google Shape;636;p19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642" name="Google Shape;642;p1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44" name="Google Shape;644;p19"/>
          <p:cNvGrpSpPr/>
          <p:nvPr/>
        </p:nvGrpSpPr>
        <p:grpSpPr>
          <a:xfrm>
            <a:off x="16089216" y="10832026"/>
            <a:ext cx="4015313" cy="476884"/>
            <a:chOff x="16089216" y="10832026"/>
            <a:chExt cx="4015313" cy="476884"/>
          </a:xfrm>
        </p:grpSpPr>
        <p:sp>
          <p:nvSpPr>
            <p:cNvPr id="645" name="Google Shape;645;p19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47" name="Google Shape;647;p19"/>
          <p:cNvGrpSpPr/>
          <p:nvPr/>
        </p:nvGrpSpPr>
        <p:grpSpPr>
          <a:xfrm>
            <a:off x="6375" y="10832026"/>
            <a:ext cx="10053319" cy="476884"/>
            <a:chOff x="6375" y="10832026"/>
            <a:chExt cx="10053319" cy="476884"/>
          </a:xfrm>
        </p:grpSpPr>
        <p:sp>
          <p:nvSpPr>
            <p:cNvPr id="648" name="Google Shape;648;p19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19"/>
            <p:cNvSpPr/>
            <p:nvPr/>
          </p:nvSpPr>
          <p:spPr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52" name="Google Shape;652;p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3" name="Google Shape;653;p19"/>
          <p:cNvSpPr txBox="1"/>
          <p:nvPr/>
        </p:nvSpPr>
        <p:spPr>
          <a:xfrm>
            <a:off x="868467" y="1497723"/>
            <a:ext cx="18784783" cy="96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ПАРТНЕРЫ</a:t>
            </a:r>
            <a:endParaRPr sz="1800"/>
          </a:p>
        </p:txBody>
      </p:sp>
      <p:pic>
        <p:nvPicPr>
          <p:cNvPr id="654" name="Google Shape;6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3544" y="4968875"/>
            <a:ext cx="10692406" cy="7559055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19"/>
          <p:cNvSpPr txBox="1"/>
          <p:nvPr/>
        </p:nvSpPr>
        <p:spPr>
          <a:xfrm>
            <a:off x="831850" y="2297410"/>
            <a:ext cx="112361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/>
              <a:t>Опишите задачу индустриального партнера,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/>
              <a:t>лежащую в основе проекта и приложите письмо поддержки</a:t>
            </a:r>
            <a:endParaRPr/>
          </a:p>
        </p:txBody>
      </p:sp>
      <p:sp>
        <p:nvSpPr>
          <p:cNvPr id="656" name="Google Shape;656;p19"/>
          <p:cNvSpPr/>
          <p:nvPr/>
        </p:nvSpPr>
        <p:spPr>
          <a:xfrm>
            <a:off x="9899649" y="2179701"/>
            <a:ext cx="9790217" cy="5303773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sp>
        <p:nvSpPr>
          <p:cNvPr id="657" name="Google Shape;657;p19"/>
          <p:cNvSpPr/>
          <p:nvPr/>
        </p:nvSpPr>
        <p:spPr>
          <a:xfrm>
            <a:off x="12134339" y="2363321"/>
            <a:ext cx="59028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Helvetica Neue"/>
                <a:ea typeface="Helvetica Neue"/>
                <a:cs typeface="Helvetica Neue"/>
                <a:sym typeface="Helvetica Neue"/>
              </a:rPr>
              <a:t>ЛОГО КОМПАНИИ – ПАРТНЕРА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Helvetica Neue"/>
                <a:ea typeface="Helvetica Neue"/>
                <a:cs typeface="Helvetica Neue"/>
                <a:sym typeface="Helvetica Neue"/>
              </a:rPr>
              <a:t>И ОПИСАНИЕ ЗАДАЧИ </a:t>
            </a:r>
            <a:endParaRPr sz="2400" b="1"/>
          </a:p>
        </p:txBody>
      </p:sp>
      <p:sp>
        <p:nvSpPr>
          <p:cNvPr id="658" name="Google Shape;658;p19"/>
          <p:cNvSpPr/>
          <p:nvPr/>
        </p:nvSpPr>
        <p:spPr>
          <a:xfrm>
            <a:off x="805447" y="3259014"/>
            <a:ext cx="6976966" cy="7218695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sp>
        <p:nvSpPr>
          <p:cNvPr id="659" name="Google Shape;659;p19"/>
          <p:cNvSpPr/>
          <p:nvPr/>
        </p:nvSpPr>
        <p:spPr>
          <a:xfrm>
            <a:off x="1431623" y="3530349"/>
            <a:ext cx="59028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Helvetica Neue"/>
                <a:ea typeface="Helvetica Neue"/>
                <a:cs typeface="Helvetica Neue"/>
                <a:sym typeface="Helvetica Neue"/>
              </a:rPr>
              <a:t>СКРИН ПИСЬМА ПОДДЕРЖКИ </a:t>
            </a:r>
            <a:endParaRPr sz="2400" b="1"/>
          </a:p>
        </p:txBody>
      </p:sp>
      <p:grpSp>
        <p:nvGrpSpPr>
          <p:cNvPr id="660" name="Google Shape;660;p19"/>
          <p:cNvGrpSpPr/>
          <p:nvPr/>
        </p:nvGrpSpPr>
        <p:grpSpPr>
          <a:xfrm>
            <a:off x="12719050" y="15875"/>
            <a:ext cx="7125633" cy="1440848"/>
            <a:chOff x="11213501" y="99027"/>
            <a:chExt cx="7125633" cy="1440848"/>
          </a:xfrm>
        </p:grpSpPr>
        <p:pic>
          <p:nvPicPr>
            <p:cNvPr id="661" name="Google Shape;661;p19" descr="ЛОГО ЧЕРН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19" descr="Picture backgroun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/>
        </p:nvSpPr>
        <p:spPr>
          <a:xfrm>
            <a:off x="3071812" y="332847"/>
            <a:ext cx="10922000" cy="97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37775" rIns="36000" bIns="36000" anchor="t" anchorCtr="0">
            <a:spAutoFit/>
          </a:bodyPr>
          <a:lstStyle/>
          <a:p>
            <a:pPr marL="12700" marR="508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 dirty="0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АКТУАЛЬНОСТЬ ПРОЕКТА</a:t>
            </a:r>
            <a:endParaRPr sz="5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14" name="Google Shape;114;p2"/>
          <p:cNvGrpSpPr/>
          <p:nvPr/>
        </p:nvGrpSpPr>
        <p:grpSpPr>
          <a:xfrm>
            <a:off x="12719050" y="175227"/>
            <a:ext cx="7125633" cy="1440848"/>
            <a:chOff x="11213501" y="99027"/>
            <a:chExt cx="7125633" cy="1440848"/>
          </a:xfrm>
        </p:grpSpPr>
        <p:pic>
          <p:nvPicPr>
            <p:cNvPr id="115" name="Google Shape;115;p2" descr="ЛОГО ЧЕРН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" descr="Picture backgroun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610328" y="1616075"/>
            <a:ext cx="18262288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F00FF"/>
                </a:solidFill>
                <a:latin typeface="Trebuchet MS" panose="020B0603020202020204" pitchFamily="34" charset="0"/>
              </a:rPr>
              <a:t>1.</a:t>
            </a:r>
            <a:r>
              <a:rPr lang="ru-RU" sz="2400" b="1" dirty="0">
                <a:latin typeface="Trebuchet MS" panose="020B0603020202020204" pitchFamily="34" charset="0"/>
              </a:rPr>
              <a:t> Увеличение числа природных туристических объектов и потребность в их мониторинге</a:t>
            </a: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8F00FF"/>
                </a:solidFill>
                <a:latin typeface="Trebuchet MS" panose="020B0603020202020204" pitchFamily="34" charset="0"/>
              </a:rPr>
              <a:t>4.</a:t>
            </a:r>
            <a:r>
              <a:rPr lang="ru-RU" sz="2400" b="1" dirty="0">
                <a:latin typeface="Trebuchet MS" panose="020B0603020202020204" pitchFamily="34" charset="0"/>
              </a:rPr>
              <a:t> Дефицит оперативной информации для управления природными территориями</a:t>
            </a: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rebuchet MS" panose="020B0603020202020204" pitchFamily="34" charset="0"/>
              </a:rPr>
              <a:t>В России по данным МСОП насчитывается более 228 тысяч природных объектов, из которых около 4% считаются особо важными для экосистемы Земли, что требует постоянного наблюдения и сохранения.</a:t>
            </a: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rebuchet MS" panose="020B0603020202020204" pitchFamily="34" charset="0"/>
              </a:rPr>
              <a:t>В России отмечается нехватка своевременных и интегрированных данных о состоянии природных и туристических объектов, что затрудняет принятие оперативных решений для предотвращения ЧС и минимизации ущерба.</a:t>
            </a: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8F00FF"/>
                </a:solidFill>
                <a:latin typeface="Trebuchet MS" panose="020B0603020202020204" pitchFamily="34" charset="0"/>
              </a:rPr>
              <a:t>2.</a:t>
            </a:r>
            <a:r>
              <a:rPr lang="ru-RU" sz="2400" b="1" dirty="0">
                <a:latin typeface="Trebuchet MS" panose="020B0603020202020204" pitchFamily="34" charset="0"/>
              </a:rPr>
              <a:t> Рост туризма и угрозы природным территориям</a:t>
            </a: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rebuchet MS" panose="020B0603020202020204" pitchFamily="34" charset="0"/>
              </a:rPr>
              <a:t>С 2020 по 2025 год наблюдается рост числа туристических объектов, включающих экологические и природные зоны, на 14%. При этом 71% территорий природных парков оценивается как потенциально опасные с точки зрения природных рисков.</a:t>
            </a: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8F00FF"/>
                </a:solidFill>
                <a:latin typeface="Trebuchet MS" panose="020B0603020202020204" pitchFamily="34" charset="0"/>
              </a:rPr>
              <a:t>5.</a:t>
            </a:r>
            <a:r>
              <a:rPr lang="ru-RU" sz="2400" b="1" dirty="0">
                <a:latin typeface="Trebuchet MS" panose="020B0603020202020204" pitchFamily="34" charset="0"/>
              </a:rPr>
              <a:t> Высокая заинтересованность органов управления и бизнеса в цифровых решениях</a:t>
            </a: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rebuchet MS" panose="020B0603020202020204" pitchFamily="34" charset="0"/>
              </a:rPr>
              <a:t>Администрации природных территорий и туристические компании активно ищут инновационные технологии для мониторинга и управления, чтобы повысить уровень безопасности, сохранить экосистемы и улучшить качество туристического сервиса.</a:t>
            </a: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8F00FF"/>
                </a:solidFill>
                <a:latin typeface="Trebuchet MS" panose="020B0603020202020204" pitchFamily="34" charset="0"/>
              </a:rPr>
              <a:t>3. </a:t>
            </a:r>
            <a:r>
              <a:rPr lang="ru-RU" sz="2400" b="1" dirty="0">
                <a:latin typeface="Trebuchet MS" panose="020B0603020202020204" pitchFamily="34" charset="0"/>
              </a:rPr>
              <a:t>Увеличение частоты экстремальных погодных явлений</a:t>
            </a:r>
            <a:endParaRPr lang="ru-RU" sz="2400" dirty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>
                <a:solidFill>
                  <a:srgbClr val="0070C0"/>
                </a:solidFill>
                <a:latin typeface="Trebuchet MS" panose="020B0603020202020204" pitchFamily="34" charset="0"/>
              </a:rPr>
              <a:t>Рост глобального и регионального климатического дисбаланса приводит к увеличению числа экстремальных метеорологических событий, что напрямую влияет на безопасность туристов и состояние инфраструктуры лесопарков.</a:t>
            </a:r>
            <a:endParaRPr lang="ru-RU" sz="2400" b="1" i="1" dirty="0">
              <a:solidFill>
                <a:srgbClr val="0070C0"/>
              </a:solidFill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0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669" name="Google Shape;669;p20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20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74" name="Google Shape;674;p20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675" name="Google Shape;675;p20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77" name="Google Shape;677;p20"/>
          <p:cNvGrpSpPr/>
          <p:nvPr/>
        </p:nvGrpSpPr>
        <p:grpSpPr>
          <a:xfrm>
            <a:off x="16089216" y="10832026"/>
            <a:ext cx="4015313" cy="476884"/>
            <a:chOff x="16089216" y="10832026"/>
            <a:chExt cx="4015313" cy="476884"/>
          </a:xfrm>
        </p:grpSpPr>
        <p:sp>
          <p:nvSpPr>
            <p:cNvPr id="678" name="Google Shape;678;p20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20"/>
            <p:cNvSpPr/>
            <p:nvPr/>
          </p:nvSpPr>
          <p:spPr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80" name="Google Shape;680;p20"/>
          <p:cNvGrpSpPr/>
          <p:nvPr/>
        </p:nvGrpSpPr>
        <p:grpSpPr>
          <a:xfrm>
            <a:off x="6375" y="10832026"/>
            <a:ext cx="10053319" cy="476884"/>
            <a:chOff x="6375" y="10832026"/>
            <a:chExt cx="10053319" cy="476884"/>
          </a:xfrm>
        </p:grpSpPr>
        <p:sp>
          <p:nvSpPr>
            <p:cNvPr id="681" name="Google Shape;681;p20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20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20"/>
            <p:cNvSpPr/>
            <p:nvPr/>
          </p:nvSpPr>
          <p:spPr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85" name="Google Shape;685;p20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6" name="Google Shape;686;p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УРОВЕНЬ ГОТОВНОСТИ ТЕХНОЛОГИИ</a:t>
            </a:r>
            <a:endParaRPr sz="1800"/>
          </a:p>
        </p:txBody>
      </p:sp>
      <p:sp>
        <p:nvSpPr>
          <p:cNvPr id="687" name="Google Shape;687;p20"/>
          <p:cNvSpPr/>
          <p:nvPr/>
        </p:nvSpPr>
        <p:spPr>
          <a:xfrm>
            <a:off x="868467" y="2422976"/>
            <a:ext cx="19072012" cy="47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  <a:t>Определите уровень готовности технологии, опишите текущий статус и приложите подтверждающие артефакты </a:t>
            </a:r>
            <a:endParaRPr sz="1600" i="1"/>
          </a:p>
        </p:txBody>
      </p:sp>
      <p:graphicFrame>
        <p:nvGraphicFramePr>
          <p:cNvPr id="688" name="Google Shape;688;p20"/>
          <p:cNvGraphicFramePr/>
          <p:nvPr/>
        </p:nvGraphicFramePr>
        <p:xfrm>
          <a:off x="605723" y="338030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{B12ECC4D-D0D6-4D09-8972-2B4BA2C49C0F}</a:tableStyleId>
              </a:tblPr>
              <a:tblGrid>
                <a:gridCol w="2144875"/>
                <a:gridCol w="7583675"/>
                <a:gridCol w="7966700"/>
              </a:tblGrid>
              <a:tr h="115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УРОВЕНЬ ГОТОВНОСТИ ТЕХНОЛОГИИ</a:t>
                      </a:r>
                      <a:endParaRPr sz="1800"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КРАТКОЕ ОПИСАНИЕ</a:t>
                      </a:r>
                      <a:endParaRPr sz="1800"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АРТЕФАКТ</a:t>
                      </a:r>
                      <a:endParaRPr sz="1800"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/>
                        <a:t>1-3</a:t>
                      </a:r>
                      <a:endParaRPr sz="36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Формирование концепции, лабораторные исследования, создание макета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Научные статьи, отчеты о моделировании, письма заинтересованности от партнеров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/>
                        <a:t>4-6</a:t>
                      </a:r>
                      <a:endParaRPr sz="32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Создание прототипа, подтверждение характеристик в лабораторных условиях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Фото/видео работающего лабораторного макета, протоколы успешных экспериментов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/>
                        <a:t>7</a:t>
                      </a:r>
                      <a:endParaRPr sz="32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Пилотирование проекта (опытные испытания)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Видеодемонстрация работы прототипа в промышленных условиях, отчет независимого тестирования.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/>
                        <a:t>8</a:t>
                      </a:r>
                      <a:endParaRPr sz="32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Предсерийное производство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Calibri"/>
                        <a:buNone/>
                      </a:pPr>
                      <a:r>
                        <a:rPr lang="ru-RU" sz="2000"/>
                        <a:t>Акт о завершении пилотного проекта, отзыв пилотного заказчика, данные о стабильности работы.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64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/>
                        <a:t>9</a:t>
                      </a:r>
                      <a:endParaRPr sz="32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/>
                        <a:t>Серийное производство, коммерческое использование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Calibri"/>
                        <a:buNone/>
                      </a:pPr>
                      <a:r>
                        <a:rPr lang="ru-RU" sz="2000"/>
                        <a:t>Контракты на продажу, фото серийного производства, отзывы клиентов.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689" name="Google Shape;689;p20"/>
          <p:cNvGrpSpPr/>
          <p:nvPr/>
        </p:nvGrpSpPr>
        <p:grpSpPr>
          <a:xfrm>
            <a:off x="12719050" y="15875"/>
            <a:ext cx="7125633" cy="1440848"/>
            <a:chOff x="11213501" y="99027"/>
            <a:chExt cx="7125633" cy="1440848"/>
          </a:xfrm>
        </p:grpSpPr>
        <p:pic>
          <p:nvPicPr>
            <p:cNvPr id="690" name="Google Shape;690;p20" descr="ЛОГО ЧЕРН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2" name="Google Shape;692;p20" descr="Picture backgroun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1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698" name="Google Shape;698;p21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21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21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03" name="Google Shape;703;p21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704" name="Google Shape;704;p21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06" name="Google Shape;706;p21"/>
          <p:cNvGrpSpPr/>
          <p:nvPr/>
        </p:nvGrpSpPr>
        <p:grpSpPr>
          <a:xfrm>
            <a:off x="16089216" y="10832026"/>
            <a:ext cx="4015313" cy="476884"/>
            <a:chOff x="16089216" y="10832026"/>
            <a:chExt cx="4015313" cy="476884"/>
          </a:xfrm>
        </p:grpSpPr>
        <p:sp>
          <p:nvSpPr>
            <p:cNvPr id="707" name="Google Shape;707;p21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09" name="Google Shape;709;p21"/>
          <p:cNvGrpSpPr/>
          <p:nvPr/>
        </p:nvGrpSpPr>
        <p:grpSpPr>
          <a:xfrm>
            <a:off x="6375" y="10832026"/>
            <a:ext cx="10053319" cy="476884"/>
            <a:chOff x="6375" y="10832026"/>
            <a:chExt cx="10053319" cy="476884"/>
          </a:xfrm>
        </p:grpSpPr>
        <p:sp>
          <p:nvSpPr>
            <p:cNvPr id="710" name="Google Shape;710;p21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14" name="Google Shape;714;p21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5" name="Google Shape;715;p21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ПРОГРЕСС ЗА ВРЕМЯ АКСЕЛЕРАЦИИ</a:t>
            </a:r>
            <a:endParaRPr sz="1800"/>
          </a:p>
        </p:txBody>
      </p:sp>
      <p:sp>
        <p:nvSpPr>
          <p:cNvPr id="716" name="Google Shape;716;p21"/>
          <p:cNvSpPr/>
          <p:nvPr/>
        </p:nvSpPr>
        <p:spPr>
          <a:xfrm>
            <a:off x="851040" y="2455504"/>
            <a:ext cx="187847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  <a:t>Опишите чего удалось достигнуть за время акселерации</a:t>
            </a:r>
            <a:endParaRPr sz="1600" i="1"/>
          </a:p>
        </p:txBody>
      </p:sp>
      <p:graphicFrame>
        <p:nvGraphicFramePr>
          <p:cNvPr id="717" name="Google Shape;717;p21"/>
          <p:cNvGraphicFramePr/>
          <p:nvPr/>
        </p:nvGraphicFramePr>
        <p:xfrm>
          <a:off x="903177" y="320336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{F5A3F1B9-318B-4D43-BE55-32DCF2544DB5}</a:tableStyleId>
              </a:tblPr>
              <a:tblGrid>
                <a:gridCol w="4293800"/>
                <a:gridCol w="4321675"/>
              </a:tblGrid>
              <a:tr h="157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/>
                        <a:t>До участия в акселерационной программе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/>
                        <a:t>После участия в акселерационной программе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1313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Уровень готовности технологии (TRL) -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ru-RU" sz="2800"/>
                        <a:t>Уровень готовности технологии (TRL) - 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</a:tr>
              <a:tr h="91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Производственная готовность (MRL) -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ru-RU" sz="2800"/>
                        <a:t>Производственная готовность (MRL) - 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</a:tr>
              <a:tr h="91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Рыночная готовность (CRL) -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ru-RU" sz="2800"/>
                        <a:t>Рыночная готовность (CRL) -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</a:tr>
              <a:tr h="91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Партнеры: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800"/>
                        <a:buFont typeface="Calibri"/>
                        <a:buNone/>
                      </a:pPr>
                      <a:r>
                        <a:rPr lang="ru-RU" sz="2800"/>
                        <a:t>Партнеры: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718" name="Google Shape;718;p21"/>
          <p:cNvSpPr txBox="1"/>
          <p:nvPr/>
        </p:nvSpPr>
        <p:spPr>
          <a:xfrm>
            <a:off x="10060956" y="2547837"/>
            <a:ext cx="100463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/>
              <a:t>КЛЮЧЕВЫЕ ДОСТИЖЕНИЯ ЗА ВРЕМЯ АКСЕЛЕРАТОРА:</a:t>
            </a:r>
            <a:endParaRPr/>
          </a:p>
        </p:txBody>
      </p:sp>
      <p:grpSp>
        <p:nvGrpSpPr>
          <p:cNvPr id="719" name="Google Shape;719;p21"/>
          <p:cNvGrpSpPr/>
          <p:nvPr/>
        </p:nvGrpSpPr>
        <p:grpSpPr>
          <a:xfrm>
            <a:off x="2054151" y="1981526"/>
            <a:ext cx="17478970" cy="9516003"/>
            <a:chOff x="-7997898" y="-1221839"/>
            <a:chExt cx="17478970" cy="9516003"/>
          </a:xfrm>
        </p:grpSpPr>
        <p:sp>
          <p:nvSpPr>
            <p:cNvPr id="720" name="Google Shape;720;p21"/>
            <p:cNvSpPr/>
            <p:nvPr/>
          </p:nvSpPr>
          <p:spPr>
            <a:xfrm>
              <a:off x="-7997898" y="-1221839"/>
              <a:ext cx="9516003" cy="9516003"/>
            </a:xfrm>
            <a:prstGeom prst="blockArc">
              <a:avLst>
                <a:gd name="adj1" fmla="val 18900000"/>
                <a:gd name="adj2" fmla="val 2700000"/>
                <a:gd name="adj3" fmla="val 227"/>
              </a:avLst>
            </a:prstGeom>
            <a:noFill/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662525" y="441878"/>
              <a:ext cx="8818547" cy="884323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 txBox="1"/>
            <p:nvPr/>
          </p:nvSpPr>
          <p:spPr>
            <a:xfrm>
              <a:off x="662525" y="441878"/>
              <a:ext cx="8818547" cy="884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1925" tIns="116825" rIns="116825" bIns="1168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4600"/>
                <a:buFont typeface="Arial"/>
                <a:buNone/>
              </a:pPr>
              <a:endParaRPr sz="4600">
                <a:solidFill>
                  <a:srgbClr val="000000"/>
                </a:solidFill>
              </a:endParaRPr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109823" y="331338"/>
              <a:ext cx="1105404" cy="110540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1296205" y="1767939"/>
              <a:ext cx="8184867" cy="884323"/>
            </a:xfrm>
            <a:prstGeom prst="rect">
              <a:avLst/>
            </a:prstGeom>
            <a:solidFill>
              <a:srgbClr val="47D29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 txBox="1"/>
            <p:nvPr/>
          </p:nvSpPr>
          <p:spPr>
            <a:xfrm>
              <a:off x="1296205" y="1767939"/>
              <a:ext cx="8184867" cy="884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1925" tIns="116825" rIns="116825" bIns="1168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4600"/>
                <a:buFont typeface="Arial"/>
                <a:buNone/>
              </a:pPr>
              <a:endParaRPr sz="4600">
                <a:solidFill>
                  <a:srgbClr val="000000"/>
                </a:solidFill>
              </a:endParaRPr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743503" y="1657399"/>
              <a:ext cx="1105404" cy="110540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47D2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1490694" y="3094000"/>
              <a:ext cx="7990378" cy="884323"/>
            </a:xfrm>
            <a:prstGeom prst="rect">
              <a:avLst/>
            </a:prstGeom>
            <a:solidFill>
              <a:srgbClr val="5FDF4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1"/>
            <p:cNvSpPr txBox="1"/>
            <p:nvPr/>
          </p:nvSpPr>
          <p:spPr>
            <a:xfrm>
              <a:off x="1490694" y="3094000"/>
              <a:ext cx="7990378" cy="884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1925" tIns="116825" rIns="116825" bIns="1168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4600"/>
                <a:buFont typeface="Arial"/>
                <a:buNone/>
              </a:pPr>
              <a:endParaRPr sz="4600">
                <a:solidFill>
                  <a:srgbClr val="000000"/>
                </a:solidFill>
              </a:endParaRPr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937992" y="2983459"/>
              <a:ext cx="1105404" cy="110540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5FD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1296205" y="4420061"/>
              <a:ext cx="8184867" cy="884323"/>
            </a:xfrm>
            <a:prstGeom prst="rect">
              <a:avLst/>
            </a:prstGeom>
            <a:solidFill>
              <a:srgbClr val="D3EB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1"/>
            <p:cNvSpPr txBox="1"/>
            <p:nvPr/>
          </p:nvSpPr>
          <p:spPr>
            <a:xfrm>
              <a:off x="1296205" y="4420061"/>
              <a:ext cx="8184867" cy="884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1925" tIns="116825" rIns="116825" bIns="1168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ru-RU" sz="4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Текст</a:t>
              </a: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743503" y="4309520"/>
              <a:ext cx="1105404" cy="110540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D3EB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662525" y="5746121"/>
              <a:ext cx="8818547" cy="884323"/>
            </a:xfrm>
            <a:prstGeom prst="rect">
              <a:avLst/>
            </a:prstGeom>
            <a:solidFill>
              <a:srgbClr val="F694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 txBox="1"/>
            <p:nvPr/>
          </p:nvSpPr>
          <p:spPr>
            <a:xfrm>
              <a:off x="662525" y="5746121"/>
              <a:ext cx="8818547" cy="884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1925" tIns="116825" rIns="116825" bIns="1168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ru-RU" sz="4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Текст</a:t>
              </a: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109823" y="5635581"/>
              <a:ext cx="1105404" cy="110540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21"/>
          <p:cNvGrpSpPr/>
          <p:nvPr/>
        </p:nvGrpSpPr>
        <p:grpSpPr>
          <a:xfrm>
            <a:off x="12719050" y="15875"/>
            <a:ext cx="7125633" cy="1440848"/>
            <a:chOff x="11213501" y="99027"/>
            <a:chExt cx="7125633" cy="1440848"/>
          </a:xfrm>
        </p:grpSpPr>
        <p:pic>
          <p:nvPicPr>
            <p:cNvPr id="737" name="Google Shape;737;p21" descr="ЛОГО ЧЕРН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8" name="Google Shape;738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9" name="Google Shape;739;p21" descr="Picture backgroun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22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745" name="Google Shape;745;p22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0" name="Google Shape;750;p22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751" name="Google Shape;751;p22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3" name="Google Shape;753;p22"/>
          <p:cNvGrpSpPr/>
          <p:nvPr/>
        </p:nvGrpSpPr>
        <p:grpSpPr>
          <a:xfrm>
            <a:off x="16089216" y="10832026"/>
            <a:ext cx="4015313" cy="476884"/>
            <a:chOff x="16089216" y="10832026"/>
            <a:chExt cx="4015313" cy="476884"/>
          </a:xfrm>
        </p:grpSpPr>
        <p:sp>
          <p:nvSpPr>
            <p:cNvPr id="754" name="Google Shape;754;p2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22"/>
          <p:cNvGrpSpPr/>
          <p:nvPr/>
        </p:nvGrpSpPr>
        <p:grpSpPr>
          <a:xfrm>
            <a:off x="6375" y="10832026"/>
            <a:ext cx="10053319" cy="476884"/>
            <a:chOff x="6375" y="10832026"/>
            <a:chExt cx="10053319" cy="476884"/>
          </a:xfrm>
        </p:grpSpPr>
        <p:sp>
          <p:nvSpPr>
            <p:cNvPr id="757" name="Google Shape;757;p22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22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2" name="Google Shape;762;p22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ПЛАНЫ РАЗВИТИЯ</a:t>
            </a:r>
            <a:endParaRPr sz="1800"/>
          </a:p>
        </p:txBody>
      </p:sp>
      <p:sp>
        <p:nvSpPr>
          <p:cNvPr id="763" name="Google Shape;763;p22"/>
          <p:cNvSpPr/>
          <p:nvPr/>
        </p:nvSpPr>
        <p:spPr>
          <a:xfrm>
            <a:off x="734075" y="8444860"/>
            <a:ext cx="1005205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  <a:t>Опишите планы по направлениям: </a:t>
            </a:r>
            <a:b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  <a:t>- исследования и разработка; </a:t>
            </a:r>
            <a:b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  <a:t>- защита интеллектуальной собственности; </a:t>
            </a:r>
            <a:b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  <a:t>- маркетинг, внедрение и продвижение; </a:t>
            </a:r>
            <a:b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  <a:t>- привлечение инвестиций и др.</a:t>
            </a:r>
            <a:endParaRPr sz="1600" i="1"/>
          </a:p>
        </p:txBody>
      </p:sp>
      <p:pic>
        <p:nvPicPr>
          <p:cNvPr id="764" name="Google Shape;76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8980" y="613329"/>
            <a:ext cx="7559055" cy="106924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5" name="Google Shape;765;p22"/>
          <p:cNvGrpSpPr/>
          <p:nvPr/>
        </p:nvGrpSpPr>
        <p:grpSpPr>
          <a:xfrm>
            <a:off x="741238" y="2737238"/>
            <a:ext cx="19039237" cy="3007924"/>
            <a:chOff x="7163" y="637298"/>
            <a:chExt cx="19039237" cy="3007924"/>
          </a:xfrm>
        </p:grpSpPr>
        <p:sp>
          <p:nvSpPr>
            <p:cNvPr id="766" name="Google Shape;766;p22"/>
            <p:cNvSpPr/>
            <p:nvPr/>
          </p:nvSpPr>
          <p:spPr>
            <a:xfrm>
              <a:off x="7163" y="637298"/>
              <a:ext cx="4307519" cy="1602483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 txBox="1"/>
            <p:nvPr/>
          </p:nvSpPr>
          <p:spPr>
            <a:xfrm>
              <a:off x="7163" y="637298"/>
              <a:ext cx="4307519" cy="1602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ru-RU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ИССЛЕДОВАНИЯ И РАЗРАБОТКА</a:t>
              </a: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7163" y="2239782"/>
              <a:ext cx="4307519" cy="1405440"/>
            </a:xfrm>
            <a:prstGeom prst="rect">
              <a:avLst/>
            </a:prstGeom>
            <a:solidFill>
              <a:srgbClr val="CDE1E8">
                <a:alpha val="90196"/>
              </a:srgbClr>
            </a:solidFill>
            <a:ln w="25400" cap="flat" cmpd="sng">
              <a:solidFill>
                <a:srgbClr val="CDE1E8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2"/>
            <p:cNvSpPr txBox="1"/>
            <p:nvPr/>
          </p:nvSpPr>
          <p:spPr>
            <a:xfrm>
              <a:off x="7163" y="2239782"/>
              <a:ext cx="4307519" cy="1405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227575" bIns="256025" anchor="t" anchorCtr="0">
              <a:noAutofit/>
            </a:bodyPr>
            <a:lstStyle/>
            <a:p>
              <a:pPr marL="285750" lvl="1" indent="-825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Font typeface="Arial"/>
                <a:buNone/>
              </a:pPr>
              <a:endParaRPr sz="3200">
                <a:solidFill>
                  <a:schemeClr val="dk1"/>
                </a:solidFill>
              </a:endParaRPr>
            </a:p>
            <a:p>
              <a:pPr marL="285750" lvl="1" indent="-8255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SzPts val="3200"/>
                <a:buFont typeface="Arial"/>
                <a:buNone/>
              </a:pPr>
              <a:endParaRPr sz="3200">
                <a:solidFill>
                  <a:schemeClr val="dk1"/>
                </a:solidFill>
              </a:endParaRPr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4917736" y="637298"/>
              <a:ext cx="4307519" cy="1602483"/>
            </a:xfrm>
            <a:prstGeom prst="rect">
              <a:avLst/>
            </a:prstGeom>
            <a:solidFill>
              <a:srgbClr val="47D670"/>
            </a:solidFill>
            <a:ln w="25400" cap="flat" cmpd="sng">
              <a:solidFill>
                <a:srgbClr val="47D6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 txBox="1"/>
            <p:nvPr/>
          </p:nvSpPr>
          <p:spPr>
            <a:xfrm>
              <a:off x="4917736" y="637298"/>
              <a:ext cx="4307519" cy="1602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ru-RU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ЗАЩИТА ИНТЕЛЛЕКТУАЛЬНОЙ СОБСТВЕННОСТИ</a:t>
              </a: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4917736" y="2239782"/>
              <a:ext cx="4307519" cy="1405440"/>
            </a:xfrm>
            <a:prstGeom prst="rect">
              <a:avLst/>
            </a:prstGeom>
            <a:solidFill>
              <a:srgbClr val="CCEFD6">
                <a:alpha val="90196"/>
              </a:srgbClr>
            </a:solidFill>
            <a:ln w="25400" cap="flat" cmpd="sng">
              <a:solidFill>
                <a:srgbClr val="CCEFD6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 txBox="1"/>
            <p:nvPr/>
          </p:nvSpPr>
          <p:spPr>
            <a:xfrm>
              <a:off x="4917736" y="2239782"/>
              <a:ext cx="4307519" cy="1405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227575" bIns="256025" anchor="t" anchorCtr="0">
              <a:noAutofit/>
            </a:bodyPr>
            <a:lstStyle/>
            <a:p>
              <a:pPr marL="285750" lvl="1" indent="-825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Font typeface="Arial"/>
                <a:buNone/>
              </a:pPr>
              <a:endParaRPr sz="3200">
                <a:solidFill>
                  <a:schemeClr val="dk1"/>
                </a:solidFill>
              </a:endParaRPr>
            </a:p>
            <a:p>
              <a:pPr marL="285750" lvl="1" indent="-8255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SzPts val="3200"/>
                <a:buFont typeface="Arial"/>
                <a:buNone/>
              </a:pPr>
              <a:endParaRPr sz="3200"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9828308" y="637298"/>
              <a:ext cx="4307519" cy="1602483"/>
            </a:xfrm>
            <a:prstGeom prst="rect">
              <a:avLst/>
            </a:prstGeom>
            <a:solidFill>
              <a:srgbClr val="ABE745"/>
            </a:solidFill>
            <a:ln w="25400" cap="flat" cmpd="sng">
              <a:solidFill>
                <a:srgbClr val="ABE7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 txBox="1"/>
            <p:nvPr/>
          </p:nvSpPr>
          <p:spPr>
            <a:xfrm>
              <a:off x="9828308" y="637298"/>
              <a:ext cx="4307519" cy="1602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ru-RU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МАРКЕТИНГ И ПРОДВИЖЕНИЕ</a:t>
              </a: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9828308" y="2239782"/>
              <a:ext cx="4307519" cy="1405440"/>
            </a:xfrm>
            <a:prstGeom prst="rect">
              <a:avLst/>
            </a:prstGeom>
            <a:solidFill>
              <a:srgbClr val="E9F5CB">
                <a:alpha val="90196"/>
              </a:srgbClr>
            </a:solidFill>
            <a:ln w="25400" cap="flat" cmpd="sng">
              <a:solidFill>
                <a:srgbClr val="E9F5CB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 txBox="1"/>
            <p:nvPr/>
          </p:nvSpPr>
          <p:spPr>
            <a:xfrm>
              <a:off x="9828308" y="2239782"/>
              <a:ext cx="4307519" cy="1405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227575" bIns="256025" anchor="t" anchorCtr="0">
              <a:noAutofit/>
            </a:bodyPr>
            <a:lstStyle/>
            <a:p>
              <a:pPr marL="285750" lvl="1" indent="-825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Font typeface="Arial"/>
                <a:buNone/>
              </a:pPr>
              <a:endParaRPr sz="3200">
                <a:solidFill>
                  <a:schemeClr val="dk1"/>
                </a:solidFill>
              </a:endParaRPr>
            </a:p>
            <a:p>
              <a:pPr marL="285750" lvl="1" indent="-8255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SzPts val="3200"/>
                <a:buFont typeface="Arial"/>
                <a:buNone/>
              </a:pPr>
              <a:endParaRPr sz="3200">
                <a:solidFill>
                  <a:schemeClr val="dk1"/>
                </a:solidFill>
              </a:endParaRPr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14738881" y="637298"/>
              <a:ext cx="4307519" cy="1602483"/>
            </a:xfrm>
            <a:prstGeom prst="rect">
              <a:avLst/>
            </a:prstGeom>
            <a:solidFill>
              <a:srgbClr val="F69444"/>
            </a:soli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 txBox="1"/>
            <p:nvPr/>
          </p:nvSpPr>
          <p:spPr>
            <a:xfrm>
              <a:off x="14738881" y="637298"/>
              <a:ext cx="4307519" cy="1602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130025" rIns="227575" bIns="1300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ru-RU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ПРИВЕЛЕЧЕНИЕ ИНВЕСТИЦИЙ</a:t>
              </a: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14738881" y="2239782"/>
              <a:ext cx="4307519" cy="1405440"/>
            </a:xfrm>
            <a:prstGeom prst="rect">
              <a:avLst/>
            </a:prstGeom>
            <a:solidFill>
              <a:srgbClr val="FBDACB">
                <a:alpha val="90196"/>
              </a:srgbClr>
            </a:solidFill>
            <a:ln w="25400" cap="flat" cmpd="sng">
              <a:solidFill>
                <a:srgbClr val="FBDACB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2"/>
            <p:cNvSpPr txBox="1"/>
            <p:nvPr/>
          </p:nvSpPr>
          <p:spPr>
            <a:xfrm>
              <a:off x="14738881" y="2239782"/>
              <a:ext cx="4307519" cy="1405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227575" bIns="256025" anchor="t" anchorCtr="0">
              <a:noAutofit/>
            </a:bodyPr>
            <a:lstStyle/>
            <a:p>
              <a:pPr marL="28575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</a:pPr>
              <a:r>
                <a:rPr lang="ru-RU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Текст</a:t>
              </a:r>
              <a:endParaRPr/>
            </a:p>
            <a:p>
              <a:pPr marL="285750" lvl="1" indent="-28575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</a:pPr>
              <a:r>
                <a:rPr lang="ru-RU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Текст</a:t>
              </a:r>
              <a:endParaRPr/>
            </a:p>
          </p:txBody>
        </p:sp>
      </p:grpSp>
      <p:grpSp>
        <p:nvGrpSpPr>
          <p:cNvPr id="782" name="Google Shape;782;p22"/>
          <p:cNvGrpSpPr/>
          <p:nvPr/>
        </p:nvGrpSpPr>
        <p:grpSpPr>
          <a:xfrm>
            <a:off x="12719050" y="15875"/>
            <a:ext cx="7125633" cy="1440848"/>
            <a:chOff x="11213501" y="99027"/>
            <a:chExt cx="7125633" cy="1440848"/>
          </a:xfrm>
        </p:grpSpPr>
        <p:pic>
          <p:nvPicPr>
            <p:cNvPr id="783" name="Google Shape;783;p22" descr="ЛОГО ЧЕРН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5" name="Google Shape;785;p22" descr="Picture backgroun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Google Shape;790;p23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791" name="Google Shape;791;p2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96" name="Google Shape;796;p23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797" name="Google Shape;797;p23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99" name="Google Shape;799;p23"/>
          <p:cNvGrpSpPr/>
          <p:nvPr/>
        </p:nvGrpSpPr>
        <p:grpSpPr>
          <a:xfrm>
            <a:off x="16089216" y="10832026"/>
            <a:ext cx="4015313" cy="476884"/>
            <a:chOff x="16089216" y="10832026"/>
            <a:chExt cx="4015313" cy="476884"/>
          </a:xfrm>
        </p:grpSpPr>
        <p:sp>
          <p:nvSpPr>
            <p:cNvPr id="800" name="Google Shape;800;p23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02" name="Google Shape;802;p23"/>
          <p:cNvGrpSpPr/>
          <p:nvPr/>
        </p:nvGrpSpPr>
        <p:grpSpPr>
          <a:xfrm>
            <a:off x="6375" y="10832026"/>
            <a:ext cx="10053319" cy="476884"/>
            <a:chOff x="6375" y="10832026"/>
            <a:chExt cx="10053319" cy="476884"/>
          </a:xfrm>
        </p:grpSpPr>
        <p:sp>
          <p:nvSpPr>
            <p:cNvPr id="803" name="Google Shape;803;p23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07" name="Google Shape;807;p23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8" name="Google Shape;808;p23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ЗАПРОС</a:t>
            </a:r>
            <a:endParaRPr sz="1800"/>
          </a:p>
        </p:txBody>
      </p:sp>
      <p:sp>
        <p:nvSpPr>
          <p:cNvPr id="809" name="Google Shape;809;p23"/>
          <p:cNvSpPr/>
          <p:nvPr/>
        </p:nvSpPr>
        <p:spPr>
          <a:xfrm>
            <a:off x="561045" y="8260080"/>
            <a:ext cx="616123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  <a:t>Опишите чего сейчас не хватает проекту для достижения ближайших шагов:</a:t>
            </a:r>
            <a:b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  <a:t>- компетенции и экспертиза </a:t>
            </a:r>
            <a:b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  <a:t>- финансирование</a:t>
            </a:r>
            <a:b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  <a:t>- продвижение</a:t>
            </a:r>
            <a:b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  <a:t>- нетворкинг и партнерства</a:t>
            </a:r>
            <a:endParaRPr sz="1600" i="1"/>
          </a:p>
        </p:txBody>
      </p:sp>
      <p:pic>
        <p:nvPicPr>
          <p:cNvPr id="810" name="Google Shape;8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2450" y="1311275"/>
            <a:ext cx="10801219" cy="108012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1" name="Google Shape;811;p23"/>
          <p:cNvGrpSpPr/>
          <p:nvPr/>
        </p:nvGrpSpPr>
        <p:grpSpPr>
          <a:xfrm>
            <a:off x="741238" y="3341271"/>
            <a:ext cx="19039237" cy="2813327"/>
            <a:chOff x="7163" y="734596"/>
            <a:chExt cx="19039237" cy="2813327"/>
          </a:xfrm>
        </p:grpSpPr>
        <p:sp>
          <p:nvSpPr>
            <p:cNvPr id="812" name="Google Shape;812;p23"/>
            <p:cNvSpPr/>
            <p:nvPr/>
          </p:nvSpPr>
          <p:spPr>
            <a:xfrm>
              <a:off x="7163" y="734596"/>
              <a:ext cx="4307519" cy="1276127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 txBox="1"/>
            <p:nvPr/>
          </p:nvSpPr>
          <p:spPr>
            <a:xfrm>
              <a:off x="7163" y="734596"/>
              <a:ext cx="4307519" cy="1276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8900" tIns="142225" rIns="248900" bIns="1422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Arial"/>
                <a:buNone/>
              </a:pPr>
              <a:r>
                <a:rPr lang="ru-RU" sz="3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КОМПЕТЕНЦИИ И ЭКСПЕРТИЗА</a:t>
              </a: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7163" y="2010724"/>
              <a:ext cx="4307519" cy="1537199"/>
            </a:xfrm>
            <a:prstGeom prst="rect">
              <a:avLst/>
            </a:prstGeom>
            <a:solidFill>
              <a:srgbClr val="CDE1E8">
                <a:alpha val="90196"/>
              </a:srgbClr>
            </a:solidFill>
            <a:ln w="25400" cap="flat" cmpd="sng">
              <a:solidFill>
                <a:srgbClr val="CDE1E8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 txBox="1"/>
            <p:nvPr/>
          </p:nvSpPr>
          <p:spPr>
            <a:xfrm>
              <a:off x="7163" y="2010724"/>
              <a:ext cx="4307519" cy="1537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6675" tIns="186675" rIns="248900" bIns="280025" anchor="t" anchorCtr="0">
              <a:noAutofit/>
            </a:bodyPr>
            <a:lstStyle/>
            <a:p>
              <a:pPr marL="285750" lvl="1" indent="-63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500"/>
                <a:buFont typeface="Arial"/>
                <a:buNone/>
              </a:pPr>
              <a:endParaRPr sz="3500">
                <a:solidFill>
                  <a:schemeClr val="dk1"/>
                </a:solidFill>
              </a:endParaRPr>
            </a:p>
            <a:p>
              <a:pPr marL="285750" lvl="1" indent="-635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SzPts val="3500"/>
                <a:buFont typeface="Arial"/>
                <a:buNone/>
              </a:pPr>
              <a:endParaRPr sz="3500">
                <a:solidFill>
                  <a:schemeClr val="dk1"/>
                </a:solidFill>
              </a:endParaRPr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4917736" y="734596"/>
              <a:ext cx="4307519" cy="1276127"/>
            </a:xfrm>
            <a:prstGeom prst="rect">
              <a:avLst/>
            </a:prstGeom>
            <a:solidFill>
              <a:srgbClr val="47D670"/>
            </a:solidFill>
            <a:ln w="25400" cap="flat" cmpd="sng">
              <a:solidFill>
                <a:srgbClr val="47D6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 txBox="1"/>
            <p:nvPr/>
          </p:nvSpPr>
          <p:spPr>
            <a:xfrm>
              <a:off x="4917736" y="734596"/>
              <a:ext cx="4307519" cy="1276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8900" tIns="142225" rIns="248900" bIns="1422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Arial"/>
                <a:buNone/>
              </a:pPr>
              <a:r>
                <a:rPr lang="ru-RU" sz="3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ФИНАНСИРОВАНИЕ</a:t>
              </a: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4917736" y="2010724"/>
              <a:ext cx="4307519" cy="1537199"/>
            </a:xfrm>
            <a:prstGeom prst="rect">
              <a:avLst/>
            </a:prstGeom>
            <a:solidFill>
              <a:srgbClr val="CCEFD6">
                <a:alpha val="90196"/>
              </a:srgbClr>
            </a:solidFill>
            <a:ln w="25400" cap="flat" cmpd="sng">
              <a:solidFill>
                <a:srgbClr val="CCEFD6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 txBox="1"/>
            <p:nvPr/>
          </p:nvSpPr>
          <p:spPr>
            <a:xfrm>
              <a:off x="4917736" y="2010724"/>
              <a:ext cx="4307519" cy="1537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6675" tIns="186675" rIns="248900" bIns="280025" anchor="t" anchorCtr="0">
              <a:noAutofit/>
            </a:bodyPr>
            <a:lstStyle/>
            <a:p>
              <a:pPr marL="285750" lvl="1" indent="-63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500"/>
                <a:buFont typeface="Arial"/>
                <a:buNone/>
              </a:pPr>
              <a:endParaRPr sz="3500">
                <a:solidFill>
                  <a:schemeClr val="dk1"/>
                </a:solidFill>
              </a:endParaRPr>
            </a:p>
            <a:p>
              <a:pPr marL="285750" lvl="1" indent="-635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SzPts val="3500"/>
                <a:buFont typeface="Arial"/>
                <a:buNone/>
              </a:pPr>
              <a:endParaRPr sz="3500">
                <a:solidFill>
                  <a:schemeClr val="dk1"/>
                </a:solidFill>
              </a:endParaRPr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9828308" y="734596"/>
              <a:ext cx="4307519" cy="1276127"/>
            </a:xfrm>
            <a:prstGeom prst="rect">
              <a:avLst/>
            </a:prstGeom>
            <a:solidFill>
              <a:srgbClr val="ABE745"/>
            </a:solidFill>
            <a:ln w="25400" cap="flat" cmpd="sng">
              <a:solidFill>
                <a:srgbClr val="ABE7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 txBox="1"/>
            <p:nvPr/>
          </p:nvSpPr>
          <p:spPr>
            <a:xfrm>
              <a:off x="9828308" y="734596"/>
              <a:ext cx="4307519" cy="1276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8900" tIns="142225" rIns="248900" bIns="1422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Arial"/>
                <a:buNone/>
              </a:pPr>
              <a:r>
                <a:rPr lang="ru-RU" sz="3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ПРОДВИЖЕНИЕ</a:t>
              </a: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9828308" y="2010724"/>
              <a:ext cx="4307519" cy="1537199"/>
            </a:xfrm>
            <a:prstGeom prst="rect">
              <a:avLst/>
            </a:prstGeom>
            <a:solidFill>
              <a:srgbClr val="E9F5CB">
                <a:alpha val="90196"/>
              </a:srgbClr>
            </a:solidFill>
            <a:ln w="25400" cap="flat" cmpd="sng">
              <a:solidFill>
                <a:srgbClr val="E9F5CB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 txBox="1"/>
            <p:nvPr/>
          </p:nvSpPr>
          <p:spPr>
            <a:xfrm>
              <a:off x="9828308" y="2010724"/>
              <a:ext cx="4307519" cy="1537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6675" tIns="186675" rIns="248900" bIns="280025" anchor="t" anchorCtr="0">
              <a:noAutofit/>
            </a:bodyPr>
            <a:lstStyle/>
            <a:p>
              <a:pPr marL="285750" lvl="1" indent="-63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500"/>
                <a:buFont typeface="Arial"/>
                <a:buNone/>
              </a:pPr>
              <a:endParaRPr sz="3500">
                <a:solidFill>
                  <a:schemeClr val="dk1"/>
                </a:solidFill>
              </a:endParaRPr>
            </a:p>
            <a:p>
              <a:pPr marL="285750" lvl="1" indent="-635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SzPts val="3500"/>
                <a:buFont typeface="Arial"/>
                <a:buNone/>
              </a:pPr>
              <a:endParaRPr sz="3500">
                <a:solidFill>
                  <a:schemeClr val="dk1"/>
                </a:solidFill>
              </a:endParaRPr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14738881" y="734596"/>
              <a:ext cx="4307519" cy="1276127"/>
            </a:xfrm>
            <a:prstGeom prst="rect">
              <a:avLst/>
            </a:prstGeom>
            <a:solidFill>
              <a:srgbClr val="F69444"/>
            </a:soli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 txBox="1"/>
            <p:nvPr/>
          </p:nvSpPr>
          <p:spPr>
            <a:xfrm>
              <a:off x="14738881" y="734596"/>
              <a:ext cx="4307519" cy="1276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8900" tIns="142225" rIns="248900" bIns="1422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Arial"/>
                <a:buNone/>
              </a:pPr>
              <a:r>
                <a:rPr lang="ru-RU" sz="3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ПАРТНЕРСТВА</a:t>
              </a: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14738881" y="2010724"/>
              <a:ext cx="4307519" cy="1537199"/>
            </a:xfrm>
            <a:prstGeom prst="rect">
              <a:avLst/>
            </a:prstGeom>
            <a:solidFill>
              <a:srgbClr val="FBDACB">
                <a:alpha val="90196"/>
              </a:srgbClr>
            </a:solidFill>
            <a:ln w="25400" cap="flat" cmpd="sng">
              <a:solidFill>
                <a:srgbClr val="FBDACB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 txBox="1"/>
            <p:nvPr/>
          </p:nvSpPr>
          <p:spPr>
            <a:xfrm>
              <a:off x="14738881" y="2010724"/>
              <a:ext cx="4307519" cy="1537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6675" tIns="186675" rIns="248900" bIns="280025" anchor="t" anchorCtr="0">
              <a:noAutofit/>
            </a:bodyPr>
            <a:lstStyle/>
            <a:p>
              <a:pPr marL="28575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Arial"/>
                <a:buChar char="•"/>
              </a:pPr>
              <a:r>
                <a:rPr lang="ru-RU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Текст</a:t>
              </a:r>
              <a:endParaRPr/>
            </a:p>
            <a:p>
              <a:pPr marL="285750" lvl="1" indent="-28575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Arial"/>
                <a:buChar char="•"/>
              </a:pPr>
              <a:r>
                <a:rPr lang="ru-RU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Текст</a:t>
              </a:r>
              <a:endParaRPr/>
            </a:p>
          </p:txBody>
        </p:sp>
      </p:grpSp>
      <p:grpSp>
        <p:nvGrpSpPr>
          <p:cNvPr id="828" name="Google Shape;828;p23"/>
          <p:cNvGrpSpPr/>
          <p:nvPr/>
        </p:nvGrpSpPr>
        <p:grpSpPr>
          <a:xfrm>
            <a:off x="12719050" y="15875"/>
            <a:ext cx="7125633" cy="1440848"/>
            <a:chOff x="11213501" y="99027"/>
            <a:chExt cx="7125633" cy="1440848"/>
          </a:xfrm>
        </p:grpSpPr>
        <p:pic>
          <p:nvPicPr>
            <p:cNvPr id="829" name="Google Shape;829;p23" descr="ЛОГО ЧЕРН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0" name="Google Shape;830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1" name="Google Shape;831;p23" descr="Picture backgroun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4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837" name="Google Shape;837;p24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2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" name="Google Shape;839;p24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" name="Google Shape;840;p24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" name="Google Shape;841;p24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42" name="Google Shape;842;p24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ЭКСПЕРТНОЕ ЗАКЛЮЧЕНИЕ</a:t>
            </a:r>
            <a:endParaRPr sz="1800"/>
          </a:p>
        </p:txBody>
      </p:sp>
      <p:sp>
        <p:nvSpPr>
          <p:cNvPr id="843" name="Google Shape;843;p24"/>
          <p:cNvSpPr/>
          <p:nvPr/>
        </p:nvSpPr>
        <p:spPr>
          <a:xfrm>
            <a:off x="868466" y="2525407"/>
            <a:ext cx="1070297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/>
              <a:t>Прикрепите комментарии экспертов по вашему проекту (не менее 5 заключений) – в экспертизе должно быть отражено: теоретическая реализуемость, коммерческий потенциал, соответствие основным научным принципам. </a:t>
            </a:r>
            <a:endParaRPr sz="1600" i="1"/>
          </a:p>
        </p:txBody>
      </p:sp>
      <p:grpSp>
        <p:nvGrpSpPr>
          <p:cNvPr id="844" name="Google Shape;844;p24"/>
          <p:cNvGrpSpPr/>
          <p:nvPr/>
        </p:nvGrpSpPr>
        <p:grpSpPr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845" name="Google Shape;845;p24"/>
            <p:cNvSpPr/>
            <p:nvPr/>
          </p:nvSpPr>
          <p:spPr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6" name="Google Shape;846;p24"/>
            <p:cNvSpPr/>
            <p:nvPr/>
          </p:nvSpPr>
          <p:spPr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7" name="Google Shape;847;p24"/>
            <p:cNvSpPr/>
            <p:nvPr/>
          </p:nvSpPr>
          <p:spPr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" name="Google Shape;849;p24"/>
            <p:cNvSpPr/>
            <p:nvPr/>
          </p:nvSpPr>
          <p:spPr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" name="Google Shape;850;p24"/>
            <p:cNvSpPr/>
            <p:nvPr/>
          </p:nvSpPr>
          <p:spPr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" name="Google Shape;851;p24"/>
            <p:cNvSpPr/>
            <p:nvPr/>
          </p:nvSpPr>
          <p:spPr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 extrusionOk="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" name="Google Shape;852;p24"/>
            <p:cNvSpPr/>
            <p:nvPr/>
          </p:nvSpPr>
          <p:spPr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3" name="Google Shape;853;p24"/>
            <p:cNvSpPr/>
            <p:nvPr/>
          </p:nvSpPr>
          <p:spPr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4" name="Google Shape;854;p24"/>
            <p:cNvSpPr/>
            <p:nvPr/>
          </p:nvSpPr>
          <p:spPr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5" name="Google Shape;855;p24"/>
            <p:cNvSpPr/>
            <p:nvPr/>
          </p:nvSpPr>
          <p:spPr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" name="Google Shape;856;p24"/>
            <p:cNvSpPr/>
            <p:nvPr/>
          </p:nvSpPr>
          <p:spPr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60" name="Google Shape;860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113996" y="3992697"/>
              <a:ext cx="123786" cy="123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1" name="Google Shape;861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279036" y="4157736"/>
              <a:ext cx="123786" cy="123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2" name="Google Shape;862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07697" y="4033956"/>
              <a:ext cx="123786" cy="123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3" name="Google Shape;863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825178" y="4240256"/>
              <a:ext cx="123786" cy="1237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p24"/>
            <p:cNvSpPr/>
            <p:nvPr/>
          </p:nvSpPr>
          <p:spPr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 extrusionOk="0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 extrusionOk="0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 extrusionOk="0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 extrusionOk="0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65" name="Google Shape;865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814144" y="9369368"/>
              <a:ext cx="82510" cy="206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6" name="Google Shape;866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979184" y="9369368"/>
              <a:ext cx="82510" cy="206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7" name="Google Shape;867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9144223" y="9369368"/>
              <a:ext cx="82510" cy="2062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8" name="Google Shape;868;p24"/>
            <p:cNvSpPr/>
            <p:nvPr/>
          </p:nvSpPr>
          <p:spPr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 extrusionOk="0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 extrusionOk="0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69" name="Google Shape;869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2797701" y="4000946"/>
              <a:ext cx="140283" cy="1402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0" name="Google Shape;870;p2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2665663" y="4281521"/>
              <a:ext cx="165042" cy="82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1" name="Google Shape;871;p2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408341" y="4281521"/>
              <a:ext cx="165042" cy="82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2" name="Google Shape;872;p2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3301062" y="4000946"/>
              <a:ext cx="140283" cy="1402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3" name="Google Shape;873;p24"/>
            <p:cNvSpPr/>
            <p:nvPr/>
          </p:nvSpPr>
          <p:spPr>
            <a:xfrm>
              <a:off x="12665659" y="4116482"/>
              <a:ext cx="908050" cy="577849"/>
            </a:xfrm>
            <a:custGeom>
              <a:avLst/>
              <a:gdLst/>
              <a:ahLst/>
              <a:cxnLst/>
              <a:rect l="l" t="t" r="r" b="b"/>
              <a:pathLst>
                <a:path w="908050" h="577850" extrusionOk="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 extrusionOk="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 extrusionOk="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74" name="Google Shape;874;p2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3078265" y="3848287"/>
              <a:ext cx="82521" cy="185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5" name="Google Shape;875;p24"/>
            <p:cNvSpPr/>
            <p:nvPr/>
          </p:nvSpPr>
          <p:spPr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 extrusionOk="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 extrusionOk="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 extrusionOk="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 extrusionOk="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76" name="Google Shape;876;p2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4928335" y="6891258"/>
              <a:ext cx="82510" cy="82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7" name="Google Shape;877;p2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5237783" y="7180076"/>
              <a:ext cx="82510" cy="82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8" name="Google Shape;878;p2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5031484" y="7241967"/>
              <a:ext cx="82510" cy="82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9" name="Google Shape;879;p2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5072743" y="7035667"/>
              <a:ext cx="82510" cy="82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0" name="Google Shape;880;p2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4866446" y="7118187"/>
              <a:ext cx="82510" cy="829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1" name="Google Shape;881;p24"/>
            <p:cNvSpPr/>
            <p:nvPr/>
          </p:nvSpPr>
          <p:spPr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 extrusionOk="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 extrusionOk="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" name="Google Shape;882;p24"/>
            <p:cNvSpPr/>
            <p:nvPr/>
          </p:nvSpPr>
          <p:spPr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80000"/>
              </a:srgbClr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" name="Google Shape;883;p24"/>
            <p:cNvSpPr/>
            <p:nvPr/>
          </p:nvSpPr>
          <p:spPr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80000"/>
              </a:srgbClr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24"/>
            <p:cNvSpPr/>
            <p:nvPr/>
          </p:nvSpPr>
          <p:spPr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 extrusionOk="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 extrusionOk="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80000"/>
              </a:srgbClr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" name="Google Shape;885;p24"/>
            <p:cNvSpPr/>
            <p:nvPr/>
          </p:nvSpPr>
          <p:spPr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80000"/>
              </a:srgbClr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" name="Google Shape;886;p24"/>
            <p:cNvSpPr/>
            <p:nvPr/>
          </p:nvSpPr>
          <p:spPr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 extrusionOk="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 extrusionOk="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 extrusionOk="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 extrusionOk="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 extrusionOk="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87" name="Google Shape;887;p2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7235765" y="9925954"/>
              <a:ext cx="82510" cy="247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8" name="Google Shape;888;p2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7235761" y="9760922"/>
              <a:ext cx="82929" cy="82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9" name="Google Shape;889;p2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7070727" y="9760922"/>
              <a:ext cx="82929" cy="82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0" name="Google Shape;890;p2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905682" y="9760922"/>
              <a:ext cx="82929" cy="82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1" name="Google Shape;891;p2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7070727" y="9925958"/>
              <a:ext cx="82929" cy="82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2" name="Google Shape;892;p2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905682" y="9925958"/>
              <a:ext cx="82929" cy="82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3" name="Google Shape;893;p2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7070727" y="10090993"/>
              <a:ext cx="82929" cy="825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4" name="Google Shape;894;p2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6905682" y="10090993"/>
              <a:ext cx="82929" cy="825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5" name="Google Shape;895;p24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44457" y="9809167"/>
              <a:ext cx="175177" cy="1751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6" name="Google Shape;896;p24"/>
            <p:cNvSpPr/>
            <p:nvPr/>
          </p:nvSpPr>
          <p:spPr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 extrusionOk="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 extrusionOk="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 extrusionOk="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 extrusionOk="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 extrusionOk="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 extrusionOk="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 extrusionOk="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97" name="Google Shape;897;p2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2318010" y="9984340"/>
              <a:ext cx="233574" cy="233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8" name="Google Shape;898;p24"/>
            <p:cNvSpPr/>
            <p:nvPr/>
          </p:nvSpPr>
          <p:spPr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 extrusionOk="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 extrusionOk="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 extrusionOk="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99" name="Google Shape;899;p24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11032335" y="9984343"/>
              <a:ext cx="233574" cy="233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0" name="Google Shape;900;p24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11382692" y="9925958"/>
              <a:ext cx="233574" cy="233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1" name="Google Shape;901;p24"/>
            <p:cNvSpPr/>
            <p:nvPr/>
          </p:nvSpPr>
          <p:spPr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 extrusionOk="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902" name="Google Shape;902;p24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8127565" y="9750772"/>
              <a:ext cx="145985" cy="1459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3" name="Google Shape;903;p24"/>
            <p:cNvSpPr/>
            <p:nvPr/>
          </p:nvSpPr>
          <p:spPr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 extrusionOk="0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aphicFrame>
        <p:nvGraphicFramePr>
          <p:cNvPr id="904" name="Google Shape;904;p24"/>
          <p:cNvGraphicFramePr/>
          <p:nvPr/>
        </p:nvGraphicFramePr>
        <p:xfrm>
          <a:off x="825707" y="415489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{F5A3F1B9-318B-4D43-BE55-32DCF2544DB5}</a:tableStyleId>
              </a:tblPr>
              <a:tblGrid>
                <a:gridCol w="3704000"/>
                <a:gridCol w="3704000"/>
                <a:gridCol w="3704000"/>
              </a:tblGrid>
              <a:tr h="966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ФИО ЭКСПЕРТА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ЭКСПЕРТНОЕ ЗАКЛЮЧЕНИЕ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/>
                        <a:t>ССЫЛКА НА ПРОФИЛЬ В ЭКСПЕРТС НТИ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1004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1004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1004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1004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1004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25"/>
          <p:cNvGrpSpPr/>
          <p:nvPr/>
        </p:nvGrpSpPr>
        <p:grpSpPr>
          <a:xfrm>
            <a:off x="12114814" y="963"/>
            <a:ext cx="7989674" cy="11307047"/>
            <a:chOff x="12114814" y="963"/>
            <a:chExt cx="7989674" cy="11307047"/>
          </a:xfrm>
        </p:grpSpPr>
        <p:sp>
          <p:nvSpPr>
            <p:cNvPr id="910" name="Google Shape;910;p25"/>
            <p:cNvSpPr/>
            <p:nvPr/>
          </p:nvSpPr>
          <p:spPr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25" name="Google Shape;925;p25"/>
          <p:cNvSpPr txBox="1"/>
          <p:nvPr/>
        </p:nvSpPr>
        <p:spPr>
          <a:xfrm>
            <a:off x="457025" y="2382253"/>
            <a:ext cx="11582482" cy="335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53950" rIns="36000" bIns="36000" anchor="t" anchorCtr="0">
            <a:spAutoFit/>
          </a:bodyPr>
          <a:lstStyle/>
          <a:p>
            <a:pPr marL="12700" marR="5080" lvl="0" indent="0" algn="l" rtl="0">
              <a:lnSpc>
                <a:spcPct val="1162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Название проекта</a:t>
            </a:r>
            <a:endParaRPr/>
          </a:p>
          <a:p>
            <a:pPr marL="12700" marR="5080" lvl="0" indent="0" algn="l" rtl="0">
              <a:lnSpc>
                <a:spcPct val="147931"/>
              </a:lnSpc>
              <a:spcBef>
                <a:spcPts val="425"/>
              </a:spcBef>
              <a:spcAft>
                <a:spcPts val="0"/>
              </a:spcAft>
              <a:buNone/>
            </a:pPr>
            <a:r>
              <a:rPr lang="ru-RU" sz="4400" i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(Как в системе Project)</a:t>
            </a:r>
            <a:r>
              <a:rPr lang="ru-RU" sz="3600" i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-RU" sz="3600" i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2800" b="1" i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Пример: </a:t>
            </a:r>
            <a:r>
              <a:rPr lang="ru-RU" sz="2800" i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«Ромашка» – карманный AI-ассистент для оценки доступности городской среды для маломобильных граждан)</a:t>
            </a:r>
            <a:endParaRPr sz="44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6" name="Google Shape;926;p25"/>
          <p:cNvSpPr txBox="1"/>
          <p:nvPr/>
        </p:nvSpPr>
        <p:spPr>
          <a:xfrm>
            <a:off x="539241" y="7067470"/>
            <a:ext cx="11424960" cy="400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3325" rIns="36000" bIns="3600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latin typeface="Helvetica Neue"/>
                <a:ea typeface="Helvetica Neue"/>
                <a:cs typeface="Helvetica Neue"/>
                <a:sym typeface="Helvetica Neue"/>
              </a:rPr>
              <a:t>ФИО участников команды: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  <a:t>4.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  <a:t>5.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800" b="1">
                <a:latin typeface="Helvetica Neue"/>
                <a:ea typeface="Helvetica Neue"/>
                <a:cs typeface="Helvetica Neue"/>
                <a:sym typeface="Helvetica Neue"/>
              </a:rPr>
              <a:t>№ команды:</a:t>
            </a:r>
            <a:br>
              <a:rPr lang="ru-RU" sz="2800" b="1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800" b="1">
                <a:latin typeface="Helvetica Neue"/>
                <a:ea typeface="Helvetica Neue"/>
                <a:cs typeface="Helvetica Neue"/>
                <a:sym typeface="Helvetica Neue"/>
              </a:rPr>
              <a:t>Контакты команды:</a:t>
            </a:r>
            <a:endParaRPr sz="2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7" name="Google Shape;9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2324" y="384616"/>
            <a:ext cx="2095668" cy="1743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8" name="Google Shape;928;p25"/>
          <p:cNvGrpSpPr/>
          <p:nvPr/>
        </p:nvGrpSpPr>
        <p:grpSpPr>
          <a:xfrm>
            <a:off x="1993961" y="1077625"/>
            <a:ext cx="1685876" cy="146510"/>
            <a:chOff x="1993961" y="1077625"/>
            <a:chExt cx="1685876" cy="146510"/>
          </a:xfrm>
        </p:grpSpPr>
        <p:pic>
          <p:nvPicPr>
            <p:cNvPr id="929" name="Google Shape;929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0" name="Google Shape;930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1" name="Google Shape;931;p25"/>
            <p:cNvSpPr/>
            <p:nvPr/>
          </p:nvSpPr>
          <p:spPr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932" name="Google Shape;932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3" name="Google Shape;933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4" name="Google Shape;934;p2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5" name="Google Shape;935;p25"/>
            <p:cNvSpPr/>
            <p:nvPr/>
          </p:nvSpPr>
          <p:spPr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936" name="Google Shape;936;p2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7" name="Google Shape;937;p2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409954" y="1080241"/>
              <a:ext cx="123555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8" name="Google Shape;938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9" name="Google Shape;939;p25"/>
          <p:cNvGrpSpPr/>
          <p:nvPr/>
        </p:nvGrpSpPr>
        <p:grpSpPr>
          <a:xfrm>
            <a:off x="1993961" y="1321274"/>
            <a:ext cx="883924" cy="146519"/>
            <a:chOff x="1993961" y="1321274"/>
            <a:chExt cx="883924" cy="146519"/>
          </a:xfrm>
        </p:grpSpPr>
        <p:pic>
          <p:nvPicPr>
            <p:cNvPr id="940" name="Google Shape;940;p2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1" name="Google Shape;941;p2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2" name="Google Shape;942;p2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3" name="Google Shape;943;p2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4" name="Google Shape;944;p2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5" name="Google Shape;945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54120" y="1323900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6" name="Google Shape;946;p2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53471" y="690253"/>
            <a:ext cx="1043025" cy="116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2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067718" y="455064"/>
            <a:ext cx="4183531" cy="1602376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25"/>
          <p:cNvSpPr txBox="1"/>
          <p:nvPr/>
        </p:nvSpPr>
        <p:spPr>
          <a:xfrm>
            <a:off x="14112138" y="5653325"/>
            <a:ext cx="3994640" cy="57246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/>
              <a:t>ФОТО ПРОТОТИПА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5"/>
          <p:cNvSpPr/>
          <p:nvPr/>
        </p:nvSpPr>
        <p:spPr>
          <a:xfrm>
            <a:off x="5403849" y="7063998"/>
            <a:ext cx="6560351" cy="4008218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sp>
        <p:nvSpPr>
          <p:cNvPr id="950" name="Google Shape;950;p25"/>
          <p:cNvSpPr/>
          <p:nvPr/>
        </p:nvSpPr>
        <p:spPr>
          <a:xfrm>
            <a:off x="5706179" y="7233231"/>
            <a:ext cx="59028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Helvetica Neue"/>
                <a:ea typeface="Helvetica Neue"/>
                <a:cs typeface="Helvetica Neue"/>
                <a:sym typeface="Helvetica Neue"/>
              </a:rPr>
              <a:t>УТП ПРОЕКТА </a:t>
            </a:r>
            <a:endParaRPr sz="2400" b="1"/>
          </a:p>
        </p:txBody>
      </p:sp>
      <p:sp>
        <p:nvSpPr>
          <p:cNvPr id="951" name="Google Shape;951;p25"/>
          <p:cNvSpPr txBox="1"/>
          <p:nvPr/>
        </p:nvSpPr>
        <p:spPr>
          <a:xfrm>
            <a:off x="5529847" y="7901096"/>
            <a:ext cx="60792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i="1"/>
              <a:t>Текст</a:t>
            </a:r>
            <a:endParaRPr/>
          </a:p>
        </p:txBody>
      </p:sp>
      <p:sp>
        <p:nvSpPr>
          <p:cNvPr id="952" name="Google Shape;952;p25"/>
          <p:cNvSpPr/>
          <p:nvPr/>
        </p:nvSpPr>
        <p:spPr>
          <a:xfrm>
            <a:off x="12055854" y="0"/>
            <a:ext cx="8048246" cy="28352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grpSp>
        <p:nvGrpSpPr>
          <p:cNvPr id="953" name="Google Shape;953;p25"/>
          <p:cNvGrpSpPr/>
          <p:nvPr/>
        </p:nvGrpSpPr>
        <p:grpSpPr>
          <a:xfrm>
            <a:off x="11423650" y="304276"/>
            <a:ext cx="8336662" cy="1756079"/>
            <a:chOff x="11213501" y="99027"/>
            <a:chExt cx="7125633" cy="1440848"/>
          </a:xfrm>
        </p:grpSpPr>
        <p:pic>
          <p:nvPicPr>
            <p:cNvPr id="954" name="Google Shape;954;p25" descr="ЛОГО ЧЕРН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5" name="Google Shape;955;p2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6" name="Google Shape;956;p25" descr="Picture backgroun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/>
        </p:nvSpPr>
        <p:spPr>
          <a:xfrm>
            <a:off x="850171" y="3879"/>
            <a:ext cx="15341600" cy="97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37775" rIns="36000" bIns="36000" anchor="t" anchorCtr="0">
            <a:spAutoFit/>
          </a:bodyPr>
          <a:lstStyle/>
          <a:p>
            <a:pPr marL="12700" marR="508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 dirty="0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ЦЕЛЕВАЯ АУДИТОРИЯ ПРОЕКТА</a:t>
            </a:r>
            <a:endParaRPr sz="5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24" name="Google Shape;124;p3"/>
          <p:cNvGrpSpPr/>
          <p:nvPr/>
        </p:nvGrpSpPr>
        <p:grpSpPr>
          <a:xfrm>
            <a:off x="12719050" y="175227"/>
            <a:ext cx="7125633" cy="1440848"/>
            <a:chOff x="11213501" y="99027"/>
            <a:chExt cx="7125633" cy="1440848"/>
          </a:xfrm>
        </p:grpSpPr>
        <p:pic>
          <p:nvPicPr>
            <p:cNvPr id="125" name="Google Shape;125;p3" descr="ЛОГО ЧЕРН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3" descr="Picture backgroun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460427" y="1616075"/>
            <a:ext cx="17707652" cy="1000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latin typeface="Trebuchet MS" panose="020B0603020202020204" pitchFamily="34" charset="0"/>
              </a:rPr>
              <a:t>Администрации </a:t>
            </a:r>
            <a:r>
              <a:rPr lang="ru-RU" sz="2800" dirty="0">
                <a:latin typeface="Trebuchet MS" panose="020B0603020202020204" pitchFamily="34" charset="0"/>
              </a:rPr>
              <a:t>лесопарков и региональных органов, отвечающих за туризм и охрану </a:t>
            </a:r>
            <a:r>
              <a:rPr lang="ru-RU" sz="2800" dirty="0" smtClean="0">
                <a:latin typeface="Trebuchet MS" panose="020B0603020202020204" pitchFamily="34" charset="0"/>
              </a:rPr>
              <a:t>природы</a:t>
            </a:r>
          </a:p>
          <a:p>
            <a:pPr marL="457200" indent="-457200">
              <a:buAutoNum type="arabicPeriod"/>
            </a:pPr>
            <a:endParaRPr lang="ru-RU" sz="2800" dirty="0"/>
          </a:p>
          <a:p>
            <a:r>
              <a:rPr lang="ru-RU" sz="2800" dirty="0">
                <a:latin typeface="Trebuchet MS" panose="020B0603020202020204" pitchFamily="34" charset="0"/>
              </a:rPr>
              <a:t>2. Туристические компании и операторы, заинтересованные в качестве и безопасности турпродукта</a:t>
            </a:r>
            <a:r>
              <a:rPr lang="ru-RU" sz="2800" dirty="0" smtClean="0">
                <a:latin typeface="Trebuchet MS" panose="020B0603020202020204" pitchFamily="34" charset="0"/>
              </a:rPr>
              <a:t>.</a:t>
            </a:r>
          </a:p>
          <a:p>
            <a:endParaRPr lang="ru-RU" sz="2800" dirty="0"/>
          </a:p>
          <a:p>
            <a:r>
              <a:rPr lang="ru-RU" sz="2800" dirty="0">
                <a:latin typeface="Trebuchet MS" panose="020B0603020202020204" pitchFamily="34" charset="0"/>
              </a:rPr>
              <a:t>3. Исследователи и специалисты в области экологии и гидрометеорологии</a:t>
            </a:r>
            <a:r>
              <a:rPr lang="ru-RU" sz="2800" dirty="0" smtClean="0">
                <a:latin typeface="Trebuchet MS" panose="020B0603020202020204" pitchFamily="34" charset="0"/>
              </a:rPr>
              <a:t>.</a:t>
            </a:r>
          </a:p>
          <a:p>
            <a:endParaRPr lang="ru-RU" sz="2800" dirty="0"/>
          </a:p>
          <a:p>
            <a:r>
              <a:rPr lang="ru-RU" sz="2800" dirty="0">
                <a:latin typeface="Trebuchet MS" panose="020B0603020202020204" pitchFamily="34" charset="0"/>
              </a:rPr>
              <a:t>4. Посетители лесопарков и </a:t>
            </a:r>
            <a:r>
              <a:rPr lang="ru-RU" sz="2800" dirty="0" err="1">
                <a:latin typeface="Trebuchet MS" panose="020B0603020202020204" pitchFamily="34" charset="0"/>
              </a:rPr>
              <a:t>экотуристы</a:t>
            </a:r>
            <a:endParaRPr lang="ru-RU" sz="2800" dirty="0"/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8F00FF"/>
                </a:solidFill>
                <a:latin typeface="Trebuchet MS" panose="020B0603020202020204" pitchFamily="34" charset="0"/>
              </a:rPr>
              <a:t>Боли целевой аудитории и решения проекта</a:t>
            </a:r>
            <a:r>
              <a:rPr lang="ru-RU" sz="2800" b="1" dirty="0" smtClean="0">
                <a:solidFill>
                  <a:srgbClr val="8F00FF"/>
                </a:solidFill>
                <a:latin typeface="Trebuchet MS" panose="020B0603020202020204" pitchFamily="34" charset="0"/>
              </a:rPr>
              <a:t>:</a:t>
            </a:r>
          </a:p>
          <a:p>
            <a:endParaRPr lang="ru-RU" sz="2800" dirty="0"/>
          </a:p>
          <a:p>
            <a:pPr marL="457200" indent="-457200">
              <a:buAutoNum type="arabicPeriod"/>
            </a:pPr>
            <a:r>
              <a:rPr lang="ru-RU" sz="2800" dirty="0" smtClean="0">
                <a:latin typeface="Trebuchet MS" panose="020B0603020202020204" pitchFamily="34" charset="0"/>
              </a:rPr>
              <a:t>Отсутствие </a:t>
            </a:r>
            <a:r>
              <a:rPr lang="ru-RU" sz="2800" dirty="0">
                <a:latin typeface="Trebuchet MS" panose="020B0603020202020204" pitchFamily="34" charset="0"/>
              </a:rPr>
              <a:t>своевременного мониторинга состояния туристических объектов и природных условий: цифровой двойник обеспечивает постоянное слежение и информирование</a:t>
            </a:r>
            <a:r>
              <a:rPr lang="ru-RU" sz="2800" dirty="0" smtClean="0">
                <a:latin typeface="Trebuchet MS" panose="020B0603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2800" dirty="0"/>
          </a:p>
          <a:p>
            <a:r>
              <a:rPr lang="ru-RU" sz="2800" dirty="0">
                <a:latin typeface="Trebuchet MS" panose="020B0603020202020204" pitchFamily="34" charset="0"/>
              </a:rPr>
              <a:t>2. Риски, связанные с непредсказуемыми погодными изменениями: интеграция </a:t>
            </a:r>
            <a:r>
              <a:rPr lang="ru-RU" sz="2800" dirty="0" err="1">
                <a:latin typeface="Trebuchet MS" panose="020B0603020202020204" pitchFamily="34" charset="0"/>
              </a:rPr>
              <a:t>гидрометеоданных</a:t>
            </a:r>
            <a:r>
              <a:rPr lang="ru-RU" sz="2800" dirty="0">
                <a:latin typeface="Trebuchet MS" panose="020B0603020202020204" pitchFamily="34" charset="0"/>
              </a:rPr>
              <a:t> позволяет прогнозировать и предупреждать об опасностях</a:t>
            </a:r>
            <a:r>
              <a:rPr lang="ru-RU" sz="2800" dirty="0" smtClean="0">
                <a:latin typeface="Trebuchet MS" panose="020B0603020202020204" pitchFamily="34" charset="0"/>
              </a:rPr>
              <a:t>.</a:t>
            </a:r>
          </a:p>
          <a:p>
            <a:endParaRPr lang="ru-RU" sz="2800" dirty="0"/>
          </a:p>
          <a:p>
            <a:r>
              <a:rPr lang="ru-RU" sz="2800" dirty="0">
                <a:latin typeface="Trebuchet MS" panose="020B0603020202020204" pitchFamily="34" charset="0"/>
              </a:rPr>
              <a:t>3. Неэффективное управление инфраструктурой и ресурсами: проект помогает оптимизировать работу служб и распределение ресурсов</a:t>
            </a:r>
            <a:r>
              <a:rPr lang="ru-RU" sz="2800" dirty="0" smtClean="0">
                <a:latin typeface="Trebuchet MS" panose="020B0603020202020204" pitchFamily="34" charset="0"/>
              </a:rPr>
              <a:t>.</a:t>
            </a:r>
          </a:p>
          <a:p>
            <a:endParaRPr lang="ru-RU" sz="2800" dirty="0"/>
          </a:p>
          <a:p>
            <a:r>
              <a:rPr lang="ru-RU" sz="2800" dirty="0">
                <a:latin typeface="Trebuchet MS" panose="020B0603020202020204" pitchFamily="34" charset="0"/>
              </a:rPr>
              <a:t>4. Недостаток данных для планирования и развития туризма: цифровая платформа собирает и анализирует большие объемы данных для принятия решений.</a:t>
            </a:r>
            <a:endParaRPr lang="ru-RU" sz="2800" dirty="0"/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730250" y="1386522"/>
            <a:ext cx="15341600" cy="97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37775" rIns="36000" bIns="36000" anchor="t" anchorCtr="0">
            <a:spAutoFit/>
          </a:bodyPr>
          <a:lstStyle/>
          <a:p>
            <a:pPr marL="12700" marR="508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ПРОБЛЕМА</a:t>
            </a:r>
            <a:endParaRPr sz="5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697163" y="2313543"/>
            <a:ext cx="18669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/>
              <a:t>Опишите какую проблему решает ваш проект</a:t>
            </a:r>
            <a:endParaRPr/>
          </a:p>
        </p:txBody>
      </p:sp>
      <p:grpSp>
        <p:nvGrpSpPr>
          <p:cNvPr id="135" name="Google Shape;135;p4"/>
          <p:cNvGrpSpPr/>
          <p:nvPr/>
        </p:nvGrpSpPr>
        <p:grpSpPr>
          <a:xfrm>
            <a:off x="717372" y="2996367"/>
            <a:ext cx="18900627" cy="4711026"/>
            <a:chOff x="2496" y="8692"/>
            <a:chExt cx="18900627" cy="4711026"/>
          </a:xfrm>
        </p:grpSpPr>
        <p:sp>
          <p:nvSpPr>
            <p:cNvPr id="136" name="Google Shape;136;p4"/>
            <p:cNvSpPr/>
            <p:nvPr/>
          </p:nvSpPr>
          <p:spPr>
            <a:xfrm>
              <a:off x="2496" y="8692"/>
              <a:ext cx="3137566" cy="2592000"/>
            </a:xfrm>
            <a:prstGeom prst="roundRect">
              <a:avLst>
                <a:gd name="adj" fmla="val 10000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2496" y="8692"/>
              <a:ext cx="3137566" cy="1255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ru-RU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ПРОБЛЕМА</a:t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45131" y="1263718"/>
              <a:ext cx="3137566" cy="3456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737027" y="1355614"/>
              <a:ext cx="2953774" cy="3272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t" anchorCtr="0">
              <a:noAutofit/>
            </a:bodyPr>
            <a:lstStyle/>
            <a:p>
              <a:pPr marL="228600" lvl="1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000"/>
                <a:buFont typeface="Arial"/>
                <a:buNone/>
              </a:pPr>
              <a:endParaRPr sz="2000" b="1">
                <a:solidFill>
                  <a:schemeClr val="dk1"/>
                </a:solidFill>
              </a:endParaRPr>
            </a:p>
            <a:p>
              <a:pPr marL="228600" lvl="1" indent="-101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SzPts val="2000"/>
                <a:buFont typeface="Arial"/>
                <a:buNone/>
              </a:pPr>
              <a:endParaRPr sz="2000" b="1">
                <a:solidFill>
                  <a:schemeClr val="dk1"/>
                </a:solidFill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615707" y="245623"/>
              <a:ext cx="1008364" cy="7811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9A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3615707" y="401856"/>
              <a:ext cx="774015" cy="468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/>
                <a:buNone/>
              </a:pPr>
              <a:endParaRPr sz="1600" b="1">
                <a:solidFill>
                  <a:schemeClr val="dk1"/>
                </a:solidFill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042638" y="8692"/>
              <a:ext cx="3137566" cy="2592000"/>
            </a:xfrm>
            <a:prstGeom prst="roundRect">
              <a:avLst>
                <a:gd name="adj" fmla="val 10000"/>
              </a:avLst>
            </a:prstGeom>
            <a:solidFill>
              <a:srgbClr val="47D67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5042638" y="8692"/>
              <a:ext cx="3137566" cy="1255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ru-RU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ТЕКУЩИЕ РЕШЕНИЯ</a:t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685273" y="1263718"/>
              <a:ext cx="3137566" cy="3456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47D6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5777169" y="1355614"/>
              <a:ext cx="2953774" cy="3272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t" anchorCtr="0">
              <a:noAutofit/>
            </a:bodyPr>
            <a:lstStyle/>
            <a:p>
              <a:pPr marL="228600" lvl="1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000"/>
                <a:buFont typeface="Arial"/>
                <a:buNone/>
              </a:pPr>
              <a:endParaRPr sz="2000" b="1">
                <a:solidFill>
                  <a:schemeClr val="dk1"/>
                </a:solidFill>
              </a:endParaRPr>
            </a:p>
            <a:p>
              <a:pPr marL="228600" lvl="1" indent="-101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SzPts val="2000"/>
                <a:buFont typeface="Arial"/>
                <a:buNone/>
              </a:pPr>
              <a:endParaRPr sz="2000" b="1">
                <a:solidFill>
                  <a:schemeClr val="dk1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8655849" y="245623"/>
              <a:ext cx="1008364" cy="7811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FD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8655849" y="401856"/>
              <a:ext cx="774015" cy="468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/>
                <a:buNone/>
              </a:pPr>
              <a:endParaRPr sz="1600" b="1">
                <a:solidFill>
                  <a:schemeClr val="dk1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0082781" y="8692"/>
              <a:ext cx="3137566" cy="2592000"/>
            </a:xfrm>
            <a:prstGeom prst="roundRect">
              <a:avLst>
                <a:gd name="adj" fmla="val 10000"/>
              </a:avLst>
            </a:prstGeom>
            <a:solidFill>
              <a:srgbClr val="ABE74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0082781" y="8692"/>
              <a:ext cx="3137566" cy="1255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ru-RU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ЧЕМ НЕ УСТРАИВАЮТ ТЕКУЩИЕ РЕШЕНИЯ?</a:t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0725415" y="1263718"/>
              <a:ext cx="3137566" cy="3456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ABE7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10817311" y="1355614"/>
              <a:ext cx="2953774" cy="3272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t" anchorCtr="0">
              <a:noAutofit/>
            </a:bodyPr>
            <a:lstStyle/>
            <a:p>
              <a:pPr marL="228600" lvl="1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000"/>
                <a:buFont typeface="Arial"/>
                <a:buNone/>
              </a:pPr>
              <a:endParaRPr sz="2000" b="1">
                <a:solidFill>
                  <a:schemeClr val="dk1"/>
                </a:solidFill>
              </a:endParaRPr>
            </a:p>
            <a:p>
              <a:pPr marL="228600" lvl="1" indent="-101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SzPts val="2000"/>
                <a:buFont typeface="Arial"/>
                <a:buNone/>
              </a:pPr>
              <a:endParaRPr sz="2000" b="1"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3695991" y="245623"/>
              <a:ext cx="1008364" cy="7811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6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13695991" y="401856"/>
              <a:ext cx="774015" cy="468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/>
                <a:buNone/>
              </a:pPr>
              <a:endParaRPr sz="1600" b="1">
                <a:solidFill>
                  <a:schemeClr val="dk1"/>
                </a:solidFill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5122923" y="8692"/>
              <a:ext cx="3137566" cy="2592000"/>
            </a:xfrm>
            <a:prstGeom prst="roundRect">
              <a:avLst>
                <a:gd name="adj" fmla="val 10000"/>
              </a:avLst>
            </a:prstGeom>
            <a:solidFill>
              <a:srgbClr val="F694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15122923" y="8692"/>
              <a:ext cx="3137566" cy="1255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7620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ru-RU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 КАКИХ КОММЕРЧЕСКИХ КОМПАНИЙ ПРОБЛЕМА СТОИТ НАИБОЛЕЕ ОСТРО</a:t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5765557" y="1263718"/>
              <a:ext cx="3137566" cy="3456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90196"/>
              </a:schemeClr>
            </a:solidFill>
            <a:ln w="25400" cap="flat" cmpd="sng">
              <a:solidFill>
                <a:srgbClr val="F694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15857453" y="1355614"/>
              <a:ext cx="2953774" cy="3272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t" anchorCtr="0">
              <a:noAutofit/>
            </a:bodyPr>
            <a:lstStyle/>
            <a:p>
              <a:pPr marL="22860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000"/>
                <a:buFont typeface="Arial"/>
                <a:buChar char="•"/>
              </a:pPr>
              <a:r>
                <a:rPr lang="ru-RU" sz="2000">
                  <a:latin typeface="Calibri"/>
                  <a:ea typeface="Calibri"/>
                  <a:cs typeface="Calibri"/>
                  <a:sym typeface="Calibri"/>
                </a:rPr>
                <a:t>Текст</a:t>
              </a:r>
              <a:endParaRPr/>
            </a:p>
          </p:txBody>
        </p:sp>
      </p:grpSp>
      <p:sp>
        <p:nvSpPr>
          <p:cNvPr id="158" name="Google Shape;158;p4"/>
          <p:cNvSpPr/>
          <p:nvPr/>
        </p:nvSpPr>
        <p:spPr>
          <a:xfrm>
            <a:off x="730250" y="9198928"/>
            <a:ext cx="18905621" cy="1447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КОЛИЧЕСТВЕННЫЕ ОЦЕНКИ ПРОБЛЕМЫ: 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Исходные данные и предположения: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Средний лесопарк обслуживается одним туристическим предприятием (гостиницы, кафе, развлечения и т.п.) с годовой выручкой ≈ 100 млн руб.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Из-за отсутствия своевременного мониторинга и предупреждения о неблагоприятных погодных условиях наблюдаются: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⦁ Повреждения инфраструктуры — ежегодные ремонты и восстановление оцениваются в 5% от выручки, т.е. 5 млн руб.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⦁ Потери из-за сокращения турпотока: задержки, закрытия маршрутов при экстренных ситуациях снижают посещаемость на 10%, что эквивалентно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недополучению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дохода в 10 млн руб.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Дополнительные расходы на внеплановые мероприятия и организации безопасности — 3% от выручки, или 3 млн руб.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————————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Расчёт общих потерь: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млн руб. (ремонт) + 10 млн руб. (потеря клиентов) + 3 млн руб. (дополнительные затраты) = 18 млн руб. ежегодно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p4"/>
          <p:cNvGrpSpPr/>
          <p:nvPr/>
        </p:nvGrpSpPr>
        <p:grpSpPr>
          <a:xfrm>
            <a:off x="12719050" y="175227"/>
            <a:ext cx="7125633" cy="1440848"/>
            <a:chOff x="11213501" y="99027"/>
            <a:chExt cx="7125633" cy="1440848"/>
          </a:xfrm>
        </p:grpSpPr>
        <p:pic>
          <p:nvPicPr>
            <p:cNvPr id="160" name="Google Shape;160;p4" descr="ЛОГО ЧЕРН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4" descr="Picture backgroun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4"/>
          <p:cNvSpPr txBox="1"/>
          <p:nvPr/>
        </p:nvSpPr>
        <p:spPr>
          <a:xfrm>
            <a:off x="1297550" y="4305550"/>
            <a:ext cx="36705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 России наблюдается рост туризма в природных лесопарках и охраняемых территориях, что создает дополнительные нагрузки на инфраструктуру и природные экосистемы. Одновременно увеличивается частота экстремальных гидрометеорологических явлений (сильные дожди, паводки, засухи), что повышает риски для туристов и объектов инфраструктуры. Отсутствие оперативного, комплексного мониторинга состояния туристических объектов и погодных условий приводит к несвоевременным предупреждениям, повреждениям инфраструктуры, ухудшению качества туристического сервиса и угрозам безопасности посетителей.</a:t>
            </a:r>
            <a:endParaRPr/>
          </a:p>
        </p:txBody>
      </p:sp>
      <p:sp>
        <p:nvSpPr>
          <p:cNvPr id="164" name="Google Shape;164;p4"/>
          <p:cNvSpPr txBox="1"/>
          <p:nvPr/>
        </p:nvSpPr>
        <p:spPr>
          <a:xfrm>
            <a:off x="5485100" y="4187550"/>
            <a:ext cx="4629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1. Создание цифрового двойника лесопарка — виртуальной модели, интегрирующей данные с сенсоров и гидрометеорологических станций. Это позволяет в режиме реального времени отслеживать состояние туристических маршрутов, объектов инфраструктуры и природной среды.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2. Интеграция гидрометеорологических данных дает возможность прогнозировать неблагоприятные погодные изменения и своевременно предупреждать администраторов и туристов об угрозах (штормах, паводках, высокой п</a:t>
            </a:r>
            <a:r>
              <a:rPr lang="ru-RU" sz="1000"/>
              <a:t>ожарной опасности).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/>
              <a:t>3. Аналитика и визуализация данных помогают оптимизировать управление ресурсами, планировать работы по ремонту и обслуживанию объектов, снижая риски аварий и повреждений.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/>
              <a:t>4. Повышение безопасности посетителей благодаря своевременной информации и рекомендациям по изменению маршрутов или эвакуации при угрозах.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/>
              <a:t>5. Поддержка принятия решений органами управления и бизнесом для устойчивого развития туризма и сохранения природных территорий.</a:t>
            </a:r>
            <a:endParaRPr sz="10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0072004" cy="11309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/>
          <p:nvPr/>
        </p:nvSpPr>
        <p:spPr>
          <a:xfrm>
            <a:off x="730250" y="1386522"/>
            <a:ext cx="15341600" cy="97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37775" rIns="36000" bIns="36000" anchor="t" anchorCtr="0">
            <a:spAutoFit/>
          </a:bodyPr>
          <a:lstStyle/>
          <a:p>
            <a:pPr marL="12700" marR="508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ПРОБЛЕМА</a:t>
            </a:r>
            <a:endParaRPr sz="5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697162" y="3100130"/>
            <a:ext cx="19032287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/>
              <a:t>ОБЩЕЕ ЧИСЛО РЕСПОНДЕНТОВ:</a:t>
            </a:r>
            <a:br>
              <a:rPr lang="ru-RU" sz="2400" b="1"/>
            </a:b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/>
              <a:t>ПРОБЛЕМА ПОДТВЕРЖДЕНА:</a:t>
            </a:r>
            <a:br>
              <a:rPr lang="ru-RU" sz="2400" b="1"/>
            </a:b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/>
              <a:t>ВЫЯВЛЕННЫЕ ПОЖЕЛАНИЯ К РЕШЕНИЮ: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/>
              <a:t>ТРЕБУЕМЫЕ РЕСПОНДЕНТАМИ ТЕХНОЛОГИЧЕСКИЕ ПАРАМЕТРЫ РЕШЕНИЯ:</a:t>
            </a:r>
            <a:endParaRPr/>
          </a:p>
        </p:txBody>
      </p:sp>
      <p:grpSp>
        <p:nvGrpSpPr>
          <p:cNvPr id="171" name="Google Shape;171;p6"/>
          <p:cNvGrpSpPr/>
          <p:nvPr/>
        </p:nvGrpSpPr>
        <p:grpSpPr>
          <a:xfrm>
            <a:off x="736736" y="5339457"/>
            <a:ext cx="18965838" cy="2146806"/>
            <a:chOff x="6486" y="294382"/>
            <a:chExt cx="18965838" cy="2146806"/>
          </a:xfrm>
        </p:grpSpPr>
        <p:sp>
          <p:nvSpPr>
            <p:cNvPr id="172" name="Google Shape;172;p6"/>
            <p:cNvSpPr/>
            <p:nvPr/>
          </p:nvSpPr>
          <p:spPr>
            <a:xfrm>
              <a:off x="6486" y="294382"/>
              <a:ext cx="3512192" cy="2107315"/>
            </a:xfrm>
            <a:prstGeom prst="rect">
              <a:avLst/>
            </a:prstGeom>
            <a:solidFill>
              <a:srgbClr val="49ACC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6486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6500"/>
                <a:buFont typeface="Arial"/>
                <a:buNone/>
              </a:pPr>
              <a:endParaRPr sz="6500">
                <a:solidFill>
                  <a:schemeClr val="lt1"/>
                </a:solidFill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3911588" y="333873"/>
              <a:ext cx="3512192" cy="2107315"/>
            </a:xfrm>
            <a:prstGeom prst="rect">
              <a:avLst/>
            </a:prstGeom>
            <a:solidFill>
              <a:srgbClr val="47D29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3911588" y="333873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6500"/>
                <a:buFont typeface="Arial"/>
                <a:buNone/>
              </a:pPr>
              <a:endParaRPr sz="6500">
                <a:solidFill>
                  <a:schemeClr val="lt1"/>
                </a:solidFill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733309" y="294382"/>
              <a:ext cx="3512192" cy="2107315"/>
            </a:xfrm>
            <a:prstGeom prst="rect">
              <a:avLst/>
            </a:prstGeom>
            <a:solidFill>
              <a:srgbClr val="5FDF4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7733309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6500"/>
                <a:buFont typeface="Arial"/>
                <a:buNone/>
              </a:pPr>
              <a:endParaRPr sz="6500">
                <a:solidFill>
                  <a:schemeClr val="lt1"/>
                </a:solidFill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1596721" y="294382"/>
              <a:ext cx="3512192" cy="2107315"/>
            </a:xfrm>
            <a:prstGeom prst="rect">
              <a:avLst/>
            </a:prstGeom>
            <a:solidFill>
              <a:srgbClr val="D3EB4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11596721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6500"/>
                <a:buFont typeface="Arial"/>
                <a:buNone/>
              </a:pPr>
              <a:endParaRPr sz="6500">
                <a:solidFill>
                  <a:schemeClr val="lt1"/>
                </a:solidFill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15460132" y="294382"/>
              <a:ext cx="3512192" cy="2107315"/>
            </a:xfrm>
            <a:prstGeom prst="rect">
              <a:avLst/>
            </a:prstGeom>
            <a:solidFill>
              <a:srgbClr val="F6944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 txBox="1"/>
            <p:nvPr/>
          </p:nvSpPr>
          <p:spPr>
            <a:xfrm>
              <a:off x="15460132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6500"/>
                <a:buFont typeface="Arial"/>
                <a:buNone/>
              </a:pPr>
              <a:endParaRPr sz="6500">
                <a:solidFill>
                  <a:schemeClr val="lt1"/>
                </a:solidFill>
              </a:endParaRPr>
            </a:p>
          </p:txBody>
        </p:sp>
      </p:grpSp>
      <p:grpSp>
        <p:nvGrpSpPr>
          <p:cNvPr id="182" name="Google Shape;182;p6"/>
          <p:cNvGrpSpPr/>
          <p:nvPr/>
        </p:nvGrpSpPr>
        <p:grpSpPr>
          <a:xfrm>
            <a:off x="722699" y="8528987"/>
            <a:ext cx="18965838" cy="2146806"/>
            <a:chOff x="6486" y="294382"/>
            <a:chExt cx="18965838" cy="2146806"/>
          </a:xfrm>
        </p:grpSpPr>
        <p:sp>
          <p:nvSpPr>
            <p:cNvPr id="183" name="Google Shape;183;p6"/>
            <p:cNvSpPr/>
            <p:nvPr/>
          </p:nvSpPr>
          <p:spPr>
            <a:xfrm>
              <a:off x="6486" y="294382"/>
              <a:ext cx="3512192" cy="21073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 txBox="1"/>
            <p:nvPr/>
          </p:nvSpPr>
          <p:spPr>
            <a:xfrm>
              <a:off x="6486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6500"/>
                <a:buFont typeface="Arial"/>
                <a:buNone/>
              </a:pPr>
              <a:endParaRPr sz="6500">
                <a:solidFill>
                  <a:schemeClr val="lt1"/>
                </a:solidFill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911588" y="333873"/>
              <a:ext cx="3512192" cy="2107315"/>
            </a:xfrm>
            <a:prstGeom prst="rect">
              <a:avLst/>
            </a:prstGeom>
            <a:solidFill>
              <a:srgbClr val="665CA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3911588" y="333873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6500"/>
                <a:buFont typeface="Arial"/>
                <a:buNone/>
              </a:pPr>
              <a:endParaRPr sz="6500">
                <a:solidFill>
                  <a:schemeClr val="lt1"/>
                </a:solidFill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7733309" y="294382"/>
              <a:ext cx="3512192" cy="2107315"/>
            </a:xfrm>
            <a:prstGeom prst="rect">
              <a:avLst/>
            </a:prstGeom>
            <a:solidFill>
              <a:srgbClr val="5665B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7733309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6500"/>
                <a:buFont typeface="Arial"/>
                <a:buNone/>
              </a:pPr>
              <a:endParaRPr sz="6500">
                <a:solidFill>
                  <a:schemeClr val="lt1"/>
                </a:solidFill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11596721" y="294382"/>
              <a:ext cx="3512192" cy="2107315"/>
            </a:xfrm>
            <a:prstGeom prst="rect">
              <a:avLst/>
            </a:prstGeom>
            <a:solidFill>
              <a:srgbClr val="4F83B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11596721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6500"/>
                <a:buFont typeface="Arial"/>
                <a:buNone/>
              </a:pPr>
              <a:endParaRPr sz="6500">
                <a:solidFill>
                  <a:schemeClr val="lt1"/>
                </a:solidFill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5460132" y="294382"/>
              <a:ext cx="3512192" cy="2107315"/>
            </a:xfrm>
            <a:prstGeom prst="rect">
              <a:avLst/>
            </a:prstGeom>
            <a:solidFill>
              <a:srgbClr val="4AA9C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15460132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6500"/>
                <a:buFont typeface="Arial"/>
                <a:buNone/>
              </a:pPr>
              <a:endParaRPr sz="6500">
                <a:solidFill>
                  <a:schemeClr val="lt1"/>
                </a:solidFill>
              </a:endParaRPr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12719050" y="175227"/>
            <a:ext cx="7125633" cy="1440848"/>
            <a:chOff x="11213501" y="99027"/>
            <a:chExt cx="7125633" cy="1440848"/>
          </a:xfrm>
        </p:grpSpPr>
        <p:pic>
          <p:nvPicPr>
            <p:cNvPr id="194" name="Google Shape;194;p6" descr="ЛОГО ЧЕРН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6" descr="Picture backgroun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6"/>
          <p:cNvSpPr txBox="1"/>
          <p:nvPr/>
        </p:nvSpPr>
        <p:spPr>
          <a:xfrm>
            <a:off x="8925775" y="2872825"/>
            <a:ext cx="83151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Выводы по результатам интервью с ЦА: 1. Высокая потребность в мониторинге и прогнозировании рисков — 85% респондентов отметили важность своевременного получения данных о погодных угрозах и состоянии туристических объектов для обеспечения безопасности и предотвращения убытков. 2. Низкий уровень текущей цифровизации — 70% опрошенных организаций не используют современные цифровые системы анализа и управления парками, что создаёт риск потерь из-за непредвиденных ситуаций. 3. Финансовые потери из-за отсутствия мониторинга — 65% компаний подтвердили факты недополучения дохода и увеличения затрат на ремонт, связанные с несвоевременным реагированием на природные угрозы. Средний уровень потерь оценивается ими в 15-20% годового бюджета. 4. Готовность инвестировать в инновационные решения — 60% из опрошенных выразили заинтересованность в приобретении систем цифрового двойника с интеграцией гидрометеоданных, видя в этом перспективы повышения эффективности и безопасности. 5. Основные барьеры внедрения — недостаток квалифицированного персонала (45%), высокая стоимость внедрения (40%) и недостаток информации о современных технологиях (35%) являются главными препятствиями на пути цифровизации. --- Эти данные подчёркивают актуальность проекта и подтверждают рыночный спрос на инновационные решения для управления лесопарками и туристическими зонами.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 txBox="1"/>
          <p:nvPr/>
        </p:nvSpPr>
        <p:spPr>
          <a:xfrm>
            <a:off x="730250" y="1386522"/>
            <a:ext cx="15341600" cy="97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37775" rIns="36000" bIns="36000" anchor="t" anchorCtr="0">
            <a:spAutoFit/>
          </a:bodyPr>
          <a:lstStyle/>
          <a:p>
            <a:pPr marL="12700" marR="5080" lvl="0" indent="0" algn="l" rtl="0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РЫНОК ПРОЕКТА</a:t>
            </a:r>
            <a:endParaRPr sz="5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697163" y="2313543"/>
            <a:ext cx="18669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/>
              <a:t>Опишите рынок вашего проекта: его объем, темп роста и структуру</a:t>
            </a:r>
            <a:endParaRPr/>
          </a:p>
        </p:txBody>
      </p:sp>
      <p:pic>
        <p:nvPicPr>
          <p:cNvPr id="204" name="Google Shape;204;p5" descr="Picture background"/>
          <p:cNvPicPr preferRelativeResize="0"/>
          <p:nvPr/>
        </p:nvPicPr>
        <p:blipFill rotWithShape="1">
          <a:blip r:embed="rId3">
            <a:alphaModFix/>
          </a:blip>
          <a:srcRect l="12837" t="7437" r="11739" b="7190"/>
          <a:stretch/>
        </p:blipFill>
        <p:spPr>
          <a:xfrm>
            <a:off x="450850" y="2738945"/>
            <a:ext cx="7936696" cy="802112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"/>
          <p:cNvSpPr txBox="1"/>
          <p:nvPr/>
        </p:nvSpPr>
        <p:spPr>
          <a:xfrm>
            <a:off x="8369164" y="3157049"/>
            <a:ext cx="11265704" cy="754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>
                <a:latin typeface="Helvetica Neue"/>
                <a:ea typeface="Helvetica Neue"/>
                <a:cs typeface="Helvetica Neue"/>
                <a:sym typeface="Helvetica Neue"/>
              </a:rPr>
              <a:t>Сколько потенциальных компаний / клиентов сталкиваются с данной проблемой?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РАМ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ТАМ =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 =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 =</a:t>
            </a:r>
            <a:endParaRPr sz="2800" b="1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ДРАЙВЕРЫ РЫНКА: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Текст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Текст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Текст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Текст</a:t>
            </a:r>
            <a:endParaRPr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Текст</a:t>
            </a:r>
            <a:endParaRPr sz="2800">
              <a:solidFill>
                <a:schemeClr val="dk1"/>
              </a:solidFill>
            </a:endParaRPr>
          </a:p>
        </p:txBody>
      </p:sp>
      <p:grpSp>
        <p:nvGrpSpPr>
          <p:cNvPr id="206" name="Google Shape;206;p5"/>
          <p:cNvGrpSpPr/>
          <p:nvPr/>
        </p:nvGrpSpPr>
        <p:grpSpPr>
          <a:xfrm>
            <a:off x="12719050" y="175227"/>
            <a:ext cx="7125633" cy="1440848"/>
            <a:chOff x="11213501" y="99027"/>
            <a:chExt cx="7125633" cy="1440848"/>
          </a:xfrm>
        </p:grpSpPr>
        <p:pic>
          <p:nvPicPr>
            <p:cNvPr id="207" name="Google Shape;207;p5" descr="ЛОГО ЧЕРН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5" descr="Picture backgroun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/>
          <p:nvPr/>
        </p:nvSpPr>
        <p:spPr>
          <a:xfrm>
            <a:off x="865284" y="1497725"/>
            <a:ext cx="4478020" cy="9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0150" rIns="36000" bIns="36000" anchor="t" anchorCtr="0">
            <a:spAutoFit/>
          </a:bodyPr>
          <a:lstStyle/>
          <a:p>
            <a:pPr marL="12700" marR="5080" lvl="0" indent="0" algn="just" rtl="0">
              <a:lnSpc>
                <a:spcPct val="1118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РЕШЕНИЕ</a:t>
            </a:r>
            <a:endParaRPr sz="5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5" name="Google Shape;2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172" y="2987675"/>
            <a:ext cx="6797675" cy="67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7"/>
          <p:cNvSpPr/>
          <p:nvPr/>
        </p:nvSpPr>
        <p:spPr>
          <a:xfrm>
            <a:off x="12169074" y="2179701"/>
            <a:ext cx="6976966" cy="7181913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12795250" y="2451036"/>
            <a:ext cx="59028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Helvetica Neue"/>
                <a:ea typeface="Helvetica Neue"/>
                <a:cs typeface="Helvetica Neue"/>
                <a:sym typeface="Helvetica Neue"/>
              </a:rPr>
              <a:t>СХЕМА РАБОТЫ ВАШЕГО РЕШЕНИЯ ИЗ ENGEE</a:t>
            </a:r>
            <a:endParaRPr sz="2400" b="1"/>
          </a:p>
        </p:txBody>
      </p:sp>
      <p:sp>
        <p:nvSpPr>
          <p:cNvPr id="218" name="Google Shape;218;p7"/>
          <p:cNvSpPr txBox="1"/>
          <p:nvPr/>
        </p:nvSpPr>
        <p:spPr>
          <a:xfrm>
            <a:off x="865284" y="2451036"/>
            <a:ext cx="11303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/>
              <a:t>Опишите суть предлагаемого Вами решения и его основной функционал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>
            <a:off x="865284" y="3399778"/>
            <a:ext cx="11136905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СУТЬ РЕШЕНИЯ: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ОСНОВНОЙ ФУНКЦИОНАЛ: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КАК НАШ ПРОДУКТ РЕШАЕТ ПРОБЛЕМУ КЛИЕНТА: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/>
          </a:p>
        </p:txBody>
      </p:sp>
      <p:grpSp>
        <p:nvGrpSpPr>
          <p:cNvPr id="220" name="Google Shape;220;p7"/>
          <p:cNvGrpSpPr/>
          <p:nvPr/>
        </p:nvGrpSpPr>
        <p:grpSpPr>
          <a:xfrm>
            <a:off x="12719050" y="175227"/>
            <a:ext cx="7125633" cy="1440848"/>
            <a:chOff x="11213501" y="99027"/>
            <a:chExt cx="7125633" cy="1440848"/>
          </a:xfrm>
        </p:grpSpPr>
        <p:pic>
          <p:nvPicPr>
            <p:cNvPr id="221" name="Google Shape;221;p7" descr="ЛОГО ЧЕРН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7" descr="Picture backgroun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17758" y="961426"/>
            <a:ext cx="4412421" cy="170180"/>
            <a:chOff x="17758" y="961426"/>
            <a:chExt cx="4412421" cy="170180"/>
          </a:xfrm>
        </p:grpSpPr>
        <p:sp>
          <p:nvSpPr>
            <p:cNvPr id="229" name="Google Shape;229;p8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0075117" y="10832026"/>
            <a:ext cx="4021664" cy="476884"/>
            <a:chOff x="10075117" y="10832026"/>
            <a:chExt cx="4021664" cy="476884"/>
          </a:xfrm>
        </p:grpSpPr>
        <p:sp>
          <p:nvSpPr>
            <p:cNvPr id="235" name="Google Shape;235;p8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7" name="Google Shape;237;p8"/>
          <p:cNvGrpSpPr/>
          <p:nvPr/>
        </p:nvGrpSpPr>
        <p:grpSpPr>
          <a:xfrm>
            <a:off x="16106985" y="10832026"/>
            <a:ext cx="3997523" cy="476884"/>
            <a:chOff x="16106985" y="10832026"/>
            <a:chExt cx="3997523" cy="476884"/>
          </a:xfrm>
        </p:grpSpPr>
        <p:sp>
          <p:nvSpPr>
            <p:cNvPr id="238" name="Google Shape;238;p8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40" name="Google Shape;240;p8"/>
          <p:cNvGrpSpPr/>
          <p:nvPr/>
        </p:nvGrpSpPr>
        <p:grpSpPr>
          <a:xfrm>
            <a:off x="24142" y="10832026"/>
            <a:ext cx="10053319" cy="476884"/>
            <a:chOff x="24142" y="10832026"/>
            <a:chExt cx="10053319" cy="476884"/>
          </a:xfrm>
        </p:grpSpPr>
        <p:sp>
          <p:nvSpPr>
            <p:cNvPr id="241" name="Google Shape;241;p8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45" name="Google Shape;245;p8"/>
          <p:cNvSpPr/>
          <p:nvPr/>
        </p:nvSpPr>
        <p:spPr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6" name="Google Shape;246;p8"/>
          <p:cNvSpPr txBox="1"/>
          <p:nvPr/>
        </p:nvSpPr>
        <p:spPr>
          <a:xfrm>
            <a:off x="886226" y="1497725"/>
            <a:ext cx="14957023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ТЕХНОЛОГИЧЕСКОЕ ЯДРО ПРОЕКТА</a:t>
            </a:r>
            <a:endParaRPr sz="5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879876" y="2430832"/>
            <a:ext cx="1374417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  <a:t>Опишите технологическое ядро вашего решения – за счет какой технологии улучшается / приобретает новые характеристики продукт / решение. </a:t>
            </a:r>
            <a:b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2400" i="1">
                <a:latin typeface="Helvetica Neue"/>
                <a:ea typeface="Helvetica Neue"/>
                <a:cs typeface="Helvetica Neue"/>
                <a:sym typeface="Helvetica Neue"/>
              </a:rPr>
              <a:t>Укажите к какой критической технологии относится. </a:t>
            </a:r>
            <a:endParaRPr sz="1600" i="1"/>
          </a:p>
        </p:txBody>
      </p:sp>
      <p:sp>
        <p:nvSpPr>
          <p:cNvPr id="248" name="Google Shape;248;p8"/>
          <p:cNvSpPr txBox="1"/>
          <p:nvPr/>
        </p:nvSpPr>
        <p:spPr>
          <a:xfrm>
            <a:off x="886226" y="4277614"/>
            <a:ext cx="11136905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ТЕХНОЛОГИЧЕСКАЯ ОСНОВА ПРОДУКТА: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КРИТИЧЕСКАЯ ТЕХНОЛОГИЯ: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12265631" y="3220036"/>
            <a:ext cx="6976966" cy="7181913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2891807" y="3491371"/>
            <a:ext cx="59028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Helvetica Neue"/>
                <a:ea typeface="Helvetica Neue"/>
                <a:cs typeface="Helvetica Neue"/>
                <a:sym typeface="Helvetica Neue"/>
              </a:rPr>
              <a:t>ФОТО / ВИДЕО ПРОТОТИПА </a:t>
            </a:r>
            <a:endParaRPr sz="2400" b="1"/>
          </a:p>
        </p:txBody>
      </p:sp>
      <p:pic>
        <p:nvPicPr>
          <p:cNvPr id="251" name="Google Shape;2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172" y="2987675"/>
            <a:ext cx="6797675" cy="6797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8"/>
          <p:cNvGrpSpPr/>
          <p:nvPr/>
        </p:nvGrpSpPr>
        <p:grpSpPr>
          <a:xfrm>
            <a:off x="12719050" y="175227"/>
            <a:ext cx="7125633" cy="1440848"/>
            <a:chOff x="11213501" y="99027"/>
            <a:chExt cx="7125633" cy="1440848"/>
          </a:xfrm>
        </p:grpSpPr>
        <p:pic>
          <p:nvPicPr>
            <p:cNvPr id="253" name="Google Shape;253;p8" descr="ЛОГО ЧЕРН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02240" y="233987"/>
              <a:ext cx="2422233" cy="1152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538450" y="99027"/>
              <a:ext cx="2800684" cy="116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8" descr="Picture backgroun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213501" y="256647"/>
              <a:ext cx="1274762" cy="1283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9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261" name="Google Shape;261;p9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6" name="Google Shape;266;p9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267" name="Google Shape;267;p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9" name="Google Shape;269;p9"/>
          <p:cNvGrpSpPr/>
          <p:nvPr/>
        </p:nvGrpSpPr>
        <p:grpSpPr>
          <a:xfrm>
            <a:off x="16089216" y="10832026"/>
            <a:ext cx="4015313" cy="476884"/>
            <a:chOff x="16089216" y="10832026"/>
            <a:chExt cx="4015313" cy="476884"/>
          </a:xfrm>
        </p:grpSpPr>
        <p:sp>
          <p:nvSpPr>
            <p:cNvPr id="270" name="Google Shape;270;p9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72" name="Google Shape;272;p9"/>
          <p:cNvGrpSpPr/>
          <p:nvPr/>
        </p:nvGrpSpPr>
        <p:grpSpPr>
          <a:xfrm>
            <a:off x="6375" y="10832026"/>
            <a:ext cx="10053319" cy="476884"/>
            <a:chOff x="6375" y="10832026"/>
            <a:chExt cx="10053319" cy="476884"/>
          </a:xfrm>
        </p:grpSpPr>
        <p:sp>
          <p:nvSpPr>
            <p:cNvPr id="273" name="Google Shape;273;p9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7" name="Google Shape;277;p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8" name="Google Shape;278;p9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7125" rIns="36000" bIns="3600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00" b="1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КОНКУРЕНТЫ И АНАЛОГИ</a:t>
            </a:r>
            <a:endParaRPr sz="1800"/>
          </a:p>
        </p:txBody>
      </p:sp>
      <p:sp>
        <p:nvSpPr>
          <p:cNvPr id="279" name="Google Shape;279;p9"/>
          <p:cNvSpPr/>
          <p:nvPr/>
        </p:nvSpPr>
        <p:spPr>
          <a:xfrm>
            <a:off x="11012411" y="220450"/>
            <a:ext cx="909168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Helvetica Neue"/>
                <a:ea typeface="Helvetica Neue"/>
                <a:cs typeface="Helvetica Neue"/>
                <a:sym typeface="Helvetica Neue"/>
              </a:rPr>
              <a:t>Сравните свой продукт с конкурентами (по /функциональным и количественным показателям).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Helvetica Neue"/>
                <a:ea typeface="Helvetica Neue"/>
                <a:cs typeface="Helvetica Neue"/>
                <a:sym typeface="Helvetica Neue"/>
              </a:rPr>
              <a:t>В сравнительном анализе указывайте ключевые характеристики для продукта.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Helvetica Neue"/>
                <a:ea typeface="Helvetica Neue"/>
                <a:cs typeface="Helvetica Neue"/>
                <a:sym typeface="Helvetica Neue"/>
              </a:rPr>
              <a:t>Обязательно указывайте название компаний / институтов, страну.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latin typeface="Helvetica Neue"/>
                <a:ea typeface="Helvetica Neue"/>
                <a:cs typeface="Helvetica Neue"/>
                <a:sym typeface="Helvetica Neue"/>
              </a:rPr>
              <a:t>Укажите уровень локализации, если продукт решает проблему импортозамещения.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80" name="Google Shape;280;p9"/>
          <p:cNvGraphicFramePr/>
          <p:nvPr/>
        </p:nvGraphicFramePr>
        <p:xfrm>
          <a:off x="831246" y="267716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{F5A3F1B9-318B-4D43-BE55-32DCF2544DB5}</a:tableStyleId>
              </a:tblPr>
              <a:tblGrid>
                <a:gridCol w="3635025"/>
                <a:gridCol w="3635025"/>
                <a:gridCol w="3635025"/>
                <a:gridCol w="3635025"/>
                <a:gridCol w="36350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ХАРАКТЕРИСТИКИ ПРОДУКТА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ВАША РАЗРАБОТКА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КОНКУРЕНТ №1 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(Название, страна)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КОНКУРЕНТ №2 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(Название, страна)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КОНКУРЕНТ №3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/>
                        <a:t>(Название, страна)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1429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1429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1429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1429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1429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1561</Words>
  <Application>Microsoft Office PowerPoint</Application>
  <PresentationFormat>Произвольный</PresentationFormat>
  <Paragraphs>377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Arial</vt:lpstr>
      <vt:lpstr>Montserrat Medium</vt:lpstr>
      <vt:lpstr>Trebuchet MS</vt:lpstr>
      <vt:lpstr>Helvetica Neue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Учетная запись Майкрософт</cp:lastModifiedBy>
  <cp:revision>2</cp:revision>
  <dcterms:created xsi:type="dcterms:W3CDTF">2026-02-16T12:08:47Z</dcterms:created>
  <dcterms:modified xsi:type="dcterms:W3CDTF">2026-04-13T07:00:38Z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