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  <p:sldMasterId id="2147483660" r:id="rId2"/>
  </p:sldMasterIdLst>
  <p:notesMasterIdLst>
    <p:notesMasterId r:id="rId26"/>
  </p:notesMasterIdLst>
  <p:sldIdLst>
    <p:sldId id="256" r:id="rId3"/>
    <p:sldId id="257" r:id="rId4"/>
    <p:sldId id="258" r:id="rId5"/>
    <p:sldId id="271" r:id="rId6"/>
    <p:sldId id="272" r:id="rId7"/>
    <p:sldId id="286" r:id="rId8"/>
    <p:sldId id="273" r:id="rId9"/>
    <p:sldId id="275" r:id="rId10"/>
    <p:sldId id="290" r:id="rId11"/>
    <p:sldId id="276" r:id="rId12"/>
    <p:sldId id="277" r:id="rId13"/>
    <p:sldId id="287" r:id="rId14"/>
    <p:sldId id="279" r:id="rId15"/>
    <p:sldId id="294" r:id="rId16"/>
    <p:sldId id="295" r:id="rId17"/>
    <p:sldId id="289" r:id="rId18"/>
    <p:sldId id="293" r:id="rId19"/>
    <p:sldId id="282" r:id="rId20"/>
    <p:sldId id="285" r:id="rId21"/>
    <p:sldId id="292" r:id="rId22"/>
    <p:sldId id="296" r:id="rId23"/>
    <p:sldId id="288" r:id="rId24"/>
    <p:sldId id="270" r:id="rId25"/>
  </p:sldIdLst>
  <p:sldSz cx="15119350" cy="10691813"/>
  <p:notesSz cx="9928225" cy="14357350"/>
  <p:embeddedFontLst>
    <p:embeddedFont>
      <p:font typeface="Arial Black" panose="020B0A04020102020204" pitchFamily="34" charset="0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Century Gothic" panose="020B050202020202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FFFFFF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3957" autoAdjust="0"/>
  </p:normalViewPr>
  <p:slideViewPr>
    <p:cSldViewPr snapToGrid="0">
      <p:cViewPr varScale="1">
        <p:scale>
          <a:sx n="43" d="100"/>
          <a:sy n="43" d="100"/>
        </p:scale>
        <p:origin x="558" y="84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6B4A81-8785-41B9-A8D7-FA2FEA23F449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0F47842-C927-4C6C-A372-14B327DAA9DD}">
      <dgm:prSet custT="1"/>
      <dgm:spPr>
        <a:xfrm>
          <a:off x="-452" y="221008"/>
          <a:ext cx="4309207" cy="641206"/>
        </a:xfrm>
        <a:solidFill>
          <a:schemeClr val="accent4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pPr rtl="0"/>
          <a:r>
            <a:rPr lang="ru-RU" sz="24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 </a:t>
          </a:r>
          <a:r>
            <a:rPr lang="ru-RU" sz="3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12 СКФ в день</a:t>
          </a:r>
          <a:endParaRPr lang="ru-RU" sz="32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7B1B5C99-24D8-4F85-949D-B2716FA3EDD7}" type="parTrans" cxnId="{6A99B07D-6E7D-4829-9500-9F22391B7253}">
      <dgm:prSet/>
      <dgm:spPr/>
      <dgm:t>
        <a:bodyPr/>
        <a:lstStyle/>
        <a:p>
          <a:endParaRPr lang="ru-RU"/>
        </a:p>
      </dgm:t>
    </dgm:pt>
    <dgm:pt modelId="{FF9197C8-5B72-4062-A749-3CD6F32BD2C6}" type="sibTrans" cxnId="{6A99B07D-6E7D-4829-9500-9F22391B7253}">
      <dgm:prSet/>
      <dgm:spPr>
        <a:xfrm>
          <a:off x="-5974945" y="-890084"/>
          <a:ext cx="6923680" cy="6923680"/>
        </a:xfrm>
        <a:prstGeom prst="blockArc">
          <a:avLst>
            <a:gd name="adj1" fmla="val 18900000"/>
            <a:gd name="adj2" fmla="val 2700000"/>
            <a:gd name="adj3" fmla="val 312"/>
          </a:avLst>
        </a:prstGeom>
      </dgm:spPr>
      <dgm:t>
        <a:bodyPr/>
        <a:lstStyle/>
        <a:p>
          <a:endParaRPr lang="ru-RU"/>
        </a:p>
      </dgm:t>
    </dgm:pt>
    <dgm:pt modelId="{B0D65DE5-778A-4D45-BAE7-95B4260D5FC8}">
      <dgm:prSet custT="1"/>
      <dgm:spPr>
        <a:xfrm>
          <a:off x="429332" y="1004596"/>
          <a:ext cx="3895065" cy="698351"/>
        </a:xfrm>
        <a:solidFill>
          <a:schemeClr val="accent4">
            <a:hueOff val="464206"/>
            <a:satOff val="-14103"/>
            <a:lumOff val="4657"/>
            <a:alpha val="50000"/>
          </a:schemeClr>
        </a:solidFill>
      </dgm:spPr>
      <dgm:t>
        <a:bodyPr/>
        <a:lstStyle/>
        <a:p>
          <a:pPr rtl="0"/>
          <a:r>
            <a:rPr lang="ru-RU" sz="3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3120 СКФ в год</a:t>
          </a:r>
          <a:endParaRPr lang="ru-RU" sz="32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380C6178-7C45-47E1-B318-708B415EB2D3}" type="parTrans" cxnId="{488E2C03-E8AD-4440-B152-A69A3E8488AB}">
      <dgm:prSet/>
      <dgm:spPr/>
      <dgm:t>
        <a:bodyPr/>
        <a:lstStyle/>
        <a:p>
          <a:endParaRPr lang="ru-RU"/>
        </a:p>
      </dgm:t>
    </dgm:pt>
    <dgm:pt modelId="{5C595BB0-63DA-4738-B7DA-8F363E185DD8}" type="sibTrans" cxnId="{488E2C03-E8AD-4440-B152-A69A3E8488AB}">
      <dgm:prSet/>
      <dgm:spPr/>
      <dgm:t>
        <a:bodyPr/>
        <a:lstStyle/>
        <a:p>
          <a:endParaRPr lang="ru-RU"/>
        </a:p>
      </dgm:t>
    </dgm:pt>
    <dgm:pt modelId="{A22509EE-773F-4157-ADC0-52A5AA9A0B65}">
      <dgm:prSet custT="1"/>
      <dgm:spPr>
        <a:xfrm>
          <a:off x="625029" y="1788184"/>
          <a:ext cx="3707352" cy="755497"/>
        </a:xfrm>
        <a:solidFill>
          <a:schemeClr val="accent4">
            <a:hueOff val="928412"/>
            <a:satOff val="-28205"/>
            <a:lumOff val="9314"/>
            <a:alpha val="50000"/>
          </a:schemeClr>
        </a:solidFill>
      </dgm:spPr>
      <dgm:t>
        <a:bodyPr/>
        <a:lstStyle/>
        <a:p>
          <a:pPr rtl="0"/>
          <a:r>
            <a:rPr lang="en-US" sz="3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</a:t>
          </a:r>
          <a:r>
            <a:rPr lang="ru-RU" sz="3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 общ =125 тыс.кв.м. в год</a:t>
          </a:r>
          <a:endParaRPr lang="ru-RU" sz="32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A1CC001D-DCD9-4257-96D4-0A9FD624FCF8}" type="parTrans" cxnId="{4749C27B-D890-488D-83B2-CDA0B1030B18}">
      <dgm:prSet/>
      <dgm:spPr/>
      <dgm:t>
        <a:bodyPr/>
        <a:lstStyle/>
        <a:p>
          <a:endParaRPr lang="ru-RU"/>
        </a:p>
      </dgm:t>
    </dgm:pt>
    <dgm:pt modelId="{F2B2011F-B919-445E-AFBF-BBAC31EF76DD}" type="sibTrans" cxnId="{4749C27B-D890-488D-83B2-CDA0B1030B18}">
      <dgm:prSet/>
      <dgm:spPr/>
      <dgm:t>
        <a:bodyPr/>
        <a:lstStyle/>
        <a:p>
          <a:endParaRPr lang="ru-RU"/>
        </a:p>
      </dgm:t>
    </dgm:pt>
    <dgm:pt modelId="{F9D62FC7-B5B3-4C3A-8E8C-D736BF809F0F}">
      <dgm:prSet custT="1"/>
      <dgm:spPr>
        <a:xfrm>
          <a:off x="584099" y="2657495"/>
          <a:ext cx="3789213" cy="640166"/>
        </a:xfrm>
        <a:solidFill>
          <a:schemeClr val="accent4">
            <a:hueOff val="1392617"/>
            <a:satOff val="-42308"/>
            <a:lumOff val="13971"/>
            <a:alpha val="50000"/>
          </a:schemeClr>
        </a:solidFill>
      </dgm:spPr>
      <dgm:t>
        <a:bodyPr/>
        <a:lstStyle/>
        <a:p>
          <a:pPr algn="ctr" rtl="0"/>
          <a:r>
            <a:rPr lang="ru-RU" sz="20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 </a:t>
          </a:r>
          <a:r>
            <a:rPr lang="ru-RU" sz="3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Строительство двенадцати  9-ти </a:t>
          </a:r>
          <a:r>
            <a:rPr lang="ru-RU" sz="3200" dirty="0" err="1" smtClean="0">
              <a:solidFill>
                <a:schemeClr val="tx1"/>
              </a:solidFill>
              <a:latin typeface="Calibri"/>
              <a:ea typeface="+mn-ea"/>
              <a:cs typeface="+mn-cs"/>
            </a:rPr>
            <a:t>эт</a:t>
          </a:r>
          <a:r>
            <a:rPr lang="ru-RU" sz="3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. домов – 6 домов в год</a:t>
          </a:r>
          <a:endParaRPr lang="ru-RU" sz="32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6A8A52F5-1FBD-4504-B971-7EDA7D15BE2B}" type="parTrans" cxnId="{828980CA-931F-484C-9A80-E509F19FBEE8}">
      <dgm:prSet/>
      <dgm:spPr/>
      <dgm:t>
        <a:bodyPr/>
        <a:lstStyle/>
        <a:p>
          <a:endParaRPr lang="ru-RU"/>
        </a:p>
      </dgm:t>
    </dgm:pt>
    <dgm:pt modelId="{A1A199A7-A6A6-4605-9EC1-A2A4BAE53BCD}" type="sibTrans" cxnId="{828980CA-931F-484C-9A80-E509F19FBEE8}">
      <dgm:prSet/>
      <dgm:spPr/>
      <dgm:t>
        <a:bodyPr/>
        <a:lstStyle/>
        <a:p>
          <a:endParaRPr lang="ru-RU"/>
        </a:p>
      </dgm:t>
    </dgm:pt>
    <dgm:pt modelId="{D5E46AB8-10AB-4C96-A998-34AE0864916E}">
      <dgm:prSet custT="1"/>
      <dgm:spPr>
        <a:xfrm>
          <a:off x="625029" y="1788184"/>
          <a:ext cx="3707352" cy="755497"/>
        </a:xfrm>
        <a:solidFill>
          <a:schemeClr val="accent4">
            <a:hueOff val="928412"/>
            <a:satOff val="-28205"/>
            <a:lumOff val="9314"/>
            <a:alpha val="50000"/>
          </a:schemeClr>
        </a:solidFill>
      </dgm:spPr>
      <dgm:t>
        <a:bodyPr/>
        <a:lstStyle/>
        <a:p>
          <a:pPr algn="l" rtl="0"/>
          <a:r>
            <a:rPr lang="ru-RU" sz="3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Стоимостью 1 м2 жилья  на 40 % ниже рыночных </a:t>
          </a:r>
          <a:endParaRPr lang="ru-RU" sz="32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1613736D-D6A3-41CD-A2A6-7C75CBA71201}" type="parTrans" cxnId="{2EB621C6-79EB-4D40-9CDD-56C634E7212B}">
      <dgm:prSet/>
      <dgm:spPr/>
      <dgm:t>
        <a:bodyPr/>
        <a:lstStyle/>
        <a:p>
          <a:endParaRPr lang="ru-RU"/>
        </a:p>
      </dgm:t>
    </dgm:pt>
    <dgm:pt modelId="{CF7DB28E-2EA2-45EB-B8FD-D4BEDB6182D7}" type="sibTrans" cxnId="{2EB621C6-79EB-4D40-9CDD-56C634E7212B}">
      <dgm:prSet/>
      <dgm:spPr/>
      <dgm:t>
        <a:bodyPr/>
        <a:lstStyle/>
        <a:p>
          <a:endParaRPr lang="ru-RU"/>
        </a:p>
      </dgm:t>
    </dgm:pt>
    <dgm:pt modelId="{CD851E42-4667-4CBD-8434-B60C484969B2}" type="pres">
      <dgm:prSet presAssocID="{FA6B4A81-8785-41B9-A8D7-FA2FEA23F44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0F57B35-3EEB-440E-A606-67A31E6EA368}" type="pres">
      <dgm:prSet presAssocID="{B0F47842-C927-4C6C-A372-14B327DAA9DD}" presName="linNode" presStyleCnt="0"/>
      <dgm:spPr/>
    </dgm:pt>
    <dgm:pt modelId="{8EBAF1DD-6CA1-4ED3-A5EC-A3559A660FE7}" type="pres">
      <dgm:prSet presAssocID="{B0F47842-C927-4C6C-A372-14B327DAA9DD}" presName="parentText" presStyleLbl="node1" presStyleIdx="0" presStyleCnt="5" custScaleX="270062" custScaleY="42237" custLinFactNeighborX="-375" custLinFactNeighborY="9269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2965D2B6-9E72-4E72-9A6E-257AFC3E1826}" type="pres">
      <dgm:prSet presAssocID="{FF9197C8-5B72-4062-A749-3CD6F32BD2C6}" presName="sp" presStyleCnt="0"/>
      <dgm:spPr/>
    </dgm:pt>
    <dgm:pt modelId="{CF0357B1-9040-49BB-BAAB-1F5A1EEAB0EA}" type="pres">
      <dgm:prSet presAssocID="{B0D65DE5-778A-4D45-BAE7-95B4260D5FC8}" presName="linNode" presStyleCnt="0"/>
      <dgm:spPr/>
    </dgm:pt>
    <dgm:pt modelId="{1AABC25A-8A4F-48E2-9B14-C09ED7F7A693}" type="pres">
      <dgm:prSet presAssocID="{B0D65DE5-778A-4D45-BAE7-95B4260D5FC8}" presName="parentText" presStyleLbl="node1" presStyleIdx="1" presStyleCnt="5" custScaleX="269753" custScaleY="45843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EAA9624E-70F5-4BD6-AD35-7E5F3B3A5163}" type="pres">
      <dgm:prSet presAssocID="{5C595BB0-63DA-4738-B7DA-8F363E185DD8}" presName="sp" presStyleCnt="0"/>
      <dgm:spPr/>
    </dgm:pt>
    <dgm:pt modelId="{64EF5683-C873-4A9C-AB2F-0A10F698F266}" type="pres">
      <dgm:prSet presAssocID="{A22509EE-773F-4157-ADC0-52A5AA9A0B65}" presName="linNode" presStyleCnt="0"/>
      <dgm:spPr/>
    </dgm:pt>
    <dgm:pt modelId="{D94D2C5A-1C17-445E-9F4A-2B1383F08666}" type="pres">
      <dgm:prSet presAssocID="{A22509EE-773F-4157-ADC0-52A5AA9A0B65}" presName="parentText" presStyleLbl="node1" presStyleIdx="2" presStyleCnt="5" custScaleX="269753" custScaleY="46229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CBFBC79A-2DC6-48C5-B6B9-CD3A04C97A31}" type="pres">
      <dgm:prSet presAssocID="{F2B2011F-B919-445E-AFBF-BBAC31EF76DD}" presName="sp" presStyleCnt="0"/>
      <dgm:spPr/>
    </dgm:pt>
    <dgm:pt modelId="{201A13FD-C4C8-4B0F-AAB7-B48033D2E35C}" type="pres">
      <dgm:prSet presAssocID="{F9D62FC7-B5B3-4C3A-8E8C-D736BF809F0F}" presName="linNode" presStyleCnt="0"/>
      <dgm:spPr/>
    </dgm:pt>
    <dgm:pt modelId="{37201477-2577-4625-9FA1-6481056FD65F}" type="pres">
      <dgm:prSet presAssocID="{F9D62FC7-B5B3-4C3A-8E8C-D736BF809F0F}" presName="parentText" presStyleLbl="node1" presStyleIdx="3" presStyleCnt="5" custScaleX="270062" custScaleY="65980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5E029EC-33F9-4DE4-9295-529C18BA9DBE}" type="pres">
      <dgm:prSet presAssocID="{A1A199A7-A6A6-4605-9EC1-A2A4BAE53BCD}" presName="sp" presStyleCnt="0"/>
      <dgm:spPr/>
    </dgm:pt>
    <dgm:pt modelId="{BD367F77-1206-48B1-BBA4-699F81C5B7EF}" type="pres">
      <dgm:prSet presAssocID="{D5E46AB8-10AB-4C96-A998-34AE0864916E}" presName="linNode" presStyleCnt="0"/>
      <dgm:spPr/>
    </dgm:pt>
    <dgm:pt modelId="{7B233B22-42F2-4002-BDF8-98D0E4B17ECA}" type="pres">
      <dgm:prSet presAssocID="{D5E46AB8-10AB-4C96-A998-34AE0864916E}" presName="parentText" presStyleLbl="node1" presStyleIdx="4" presStyleCnt="5" custScaleX="272379" custScaleY="66015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97AC81B3-EFF0-4619-88E4-E16CC4B52090}" type="presOf" srcId="{F9D62FC7-B5B3-4C3A-8E8C-D736BF809F0F}" destId="{37201477-2577-4625-9FA1-6481056FD65F}" srcOrd="0" destOrd="0" presId="urn:microsoft.com/office/officeart/2005/8/layout/vList5"/>
    <dgm:cxn modelId="{6A99B07D-6E7D-4829-9500-9F22391B7253}" srcId="{FA6B4A81-8785-41B9-A8D7-FA2FEA23F449}" destId="{B0F47842-C927-4C6C-A372-14B327DAA9DD}" srcOrd="0" destOrd="0" parTransId="{7B1B5C99-24D8-4F85-949D-B2716FA3EDD7}" sibTransId="{FF9197C8-5B72-4062-A749-3CD6F32BD2C6}"/>
    <dgm:cxn modelId="{828980CA-931F-484C-9A80-E509F19FBEE8}" srcId="{FA6B4A81-8785-41B9-A8D7-FA2FEA23F449}" destId="{F9D62FC7-B5B3-4C3A-8E8C-D736BF809F0F}" srcOrd="3" destOrd="0" parTransId="{6A8A52F5-1FBD-4504-B971-7EDA7D15BE2B}" sibTransId="{A1A199A7-A6A6-4605-9EC1-A2A4BAE53BCD}"/>
    <dgm:cxn modelId="{4749C27B-D890-488D-83B2-CDA0B1030B18}" srcId="{FA6B4A81-8785-41B9-A8D7-FA2FEA23F449}" destId="{A22509EE-773F-4157-ADC0-52A5AA9A0B65}" srcOrd="2" destOrd="0" parTransId="{A1CC001D-DCD9-4257-96D4-0A9FD624FCF8}" sibTransId="{F2B2011F-B919-445E-AFBF-BBAC31EF76DD}"/>
    <dgm:cxn modelId="{2EB621C6-79EB-4D40-9CDD-56C634E7212B}" srcId="{FA6B4A81-8785-41B9-A8D7-FA2FEA23F449}" destId="{D5E46AB8-10AB-4C96-A998-34AE0864916E}" srcOrd="4" destOrd="0" parTransId="{1613736D-D6A3-41CD-A2A6-7C75CBA71201}" sibTransId="{CF7DB28E-2EA2-45EB-B8FD-D4BEDB6182D7}"/>
    <dgm:cxn modelId="{ADF61CE0-A8D1-4092-96BD-AD81923BF183}" type="presOf" srcId="{D5E46AB8-10AB-4C96-A998-34AE0864916E}" destId="{7B233B22-42F2-4002-BDF8-98D0E4B17ECA}" srcOrd="0" destOrd="0" presId="urn:microsoft.com/office/officeart/2005/8/layout/vList5"/>
    <dgm:cxn modelId="{14260B64-774E-4F4C-8AC6-CFB3ABE6FD23}" type="presOf" srcId="{B0F47842-C927-4C6C-A372-14B327DAA9DD}" destId="{8EBAF1DD-6CA1-4ED3-A5EC-A3559A660FE7}" srcOrd="0" destOrd="0" presId="urn:microsoft.com/office/officeart/2005/8/layout/vList5"/>
    <dgm:cxn modelId="{06509E74-5BCE-4A0A-85D1-D90408092D39}" type="presOf" srcId="{B0D65DE5-778A-4D45-BAE7-95B4260D5FC8}" destId="{1AABC25A-8A4F-48E2-9B14-C09ED7F7A693}" srcOrd="0" destOrd="0" presId="urn:microsoft.com/office/officeart/2005/8/layout/vList5"/>
    <dgm:cxn modelId="{E8A63D39-B3D4-4742-9A3C-C01037661759}" type="presOf" srcId="{FA6B4A81-8785-41B9-A8D7-FA2FEA23F449}" destId="{CD851E42-4667-4CBD-8434-B60C484969B2}" srcOrd="0" destOrd="0" presId="urn:microsoft.com/office/officeart/2005/8/layout/vList5"/>
    <dgm:cxn modelId="{68D058A7-A358-497D-B737-37AB7D0B4F5C}" type="presOf" srcId="{A22509EE-773F-4157-ADC0-52A5AA9A0B65}" destId="{D94D2C5A-1C17-445E-9F4A-2B1383F08666}" srcOrd="0" destOrd="0" presId="urn:microsoft.com/office/officeart/2005/8/layout/vList5"/>
    <dgm:cxn modelId="{488E2C03-E8AD-4440-B152-A69A3E8488AB}" srcId="{FA6B4A81-8785-41B9-A8D7-FA2FEA23F449}" destId="{B0D65DE5-778A-4D45-BAE7-95B4260D5FC8}" srcOrd="1" destOrd="0" parTransId="{380C6178-7C45-47E1-B318-708B415EB2D3}" sibTransId="{5C595BB0-63DA-4738-B7DA-8F363E185DD8}"/>
    <dgm:cxn modelId="{BCCD8446-BDB0-41FB-BA9C-5229C7BB765E}" type="presParOf" srcId="{CD851E42-4667-4CBD-8434-B60C484969B2}" destId="{00F57B35-3EEB-440E-A606-67A31E6EA368}" srcOrd="0" destOrd="0" presId="urn:microsoft.com/office/officeart/2005/8/layout/vList5"/>
    <dgm:cxn modelId="{F087EA62-D192-45B5-8CDA-F92AA7D43C8D}" type="presParOf" srcId="{00F57B35-3EEB-440E-A606-67A31E6EA368}" destId="{8EBAF1DD-6CA1-4ED3-A5EC-A3559A660FE7}" srcOrd="0" destOrd="0" presId="urn:microsoft.com/office/officeart/2005/8/layout/vList5"/>
    <dgm:cxn modelId="{58808650-E3CA-43BD-963A-7E8F0EAC2897}" type="presParOf" srcId="{CD851E42-4667-4CBD-8434-B60C484969B2}" destId="{2965D2B6-9E72-4E72-9A6E-257AFC3E1826}" srcOrd="1" destOrd="0" presId="urn:microsoft.com/office/officeart/2005/8/layout/vList5"/>
    <dgm:cxn modelId="{B4B348AD-BF03-471A-9C0C-13E74A4A374C}" type="presParOf" srcId="{CD851E42-4667-4CBD-8434-B60C484969B2}" destId="{CF0357B1-9040-49BB-BAAB-1F5A1EEAB0EA}" srcOrd="2" destOrd="0" presId="urn:microsoft.com/office/officeart/2005/8/layout/vList5"/>
    <dgm:cxn modelId="{A4198471-5A63-47D0-90B9-4567BA70A5E1}" type="presParOf" srcId="{CF0357B1-9040-49BB-BAAB-1F5A1EEAB0EA}" destId="{1AABC25A-8A4F-48E2-9B14-C09ED7F7A693}" srcOrd="0" destOrd="0" presId="urn:microsoft.com/office/officeart/2005/8/layout/vList5"/>
    <dgm:cxn modelId="{E38FF712-41EA-4E9A-AC69-08EE4AFF3702}" type="presParOf" srcId="{CD851E42-4667-4CBD-8434-B60C484969B2}" destId="{EAA9624E-70F5-4BD6-AD35-7E5F3B3A5163}" srcOrd="3" destOrd="0" presId="urn:microsoft.com/office/officeart/2005/8/layout/vList5"/>
    <dgm:cxn modelId="{5DD19354-CCE9-4269-8C8D-A5BF9CBD62E3}" type="presParOf" srcId="{CD851E42-4667-4CBD-8434-B60C484969B2}" destId="{64EF5683-C873-4A9C-AB2F-0A10F698F266}" srcOrd="4" destOrd="0" presId="urn:microsoft.com/office/officeart/2005/8/layout/vList5"/>
    <dgm:cxn modelId="{5663D176-845A-40A5-A38C-E3162ED79D9D}" type="presParOf" srcId="{64EF5683-C873-4A9C-AB2F-0A10F698F266}" destId="{D94D2C5A-1C17-445E-9F4A-2B1383F08666}" srcOrd="0" destOrd="0" presId="urn:microsoft.com/office/officeart/2005/8/layout/vList5"/>
    <dgm:cxn modelId="{BB69923D-872D-4D01-9AC1-E79FE2542B38}" type="presParOf" srcId="{CD851E42-4667-4CBD-8434-B60C484969B2}" destId="{CBFBC79A-2DC6-48C5-B6B9-CD3A04C97A31}" srcOrd="5" destOrd="0" presId="urn:microsoft.com/office/officeart/2005/8/layout/vList5"/>
    <dgm:cxn modelId="{22AB7BB1-85CD-4B43-AB54-333D2F430529}" type="presParOf" srcId="{CD851E42-4667-4CBD-8434-B60C484969B2}" destId="{201A13FD-C4C8-4B0F-AAB7-B48033D2E35C}" srcOrd="6" destOrd="0" presId="urn:microsoft.com/office/officeart/2005/8/layout/vList5"/>
    <dgm:cxn modelId="{6F0D6ECA-B533-4252-90CB-6ED8487ABC0B}" type="presParOf" srcId="{201A13FD-C4C8-4B0F-AAB7-B48033D2E35C}" destId="{37201477-2577-4625-9FA1-6481056FD65F}" srcOrd="0" destOrd="0" presId="urn:microsoft.com/office/officeart/2005/8/layout/vList5"/>
    <dgm:cxn modelId="{7C142844-0346-4E38-8826-7545CBFEDB48}" type="presParOf" srcId="{CD851E42-4667-4CBD-8434-B60C484969B2}" destId="{75E029EC-33F9-4DE4-9295-529C18BA9DBE}" srcOrd="7" destOrd="0" presId="urn:microsoft.com/office/officeart/2005/8/layout/vList5"/>
    <dgm:cxn modelId="{57D05E13-0E02-45B9-A904-7045A0BAFF8E}" type="presParOf" srcId="{CD851E42-4667-4CBD-8434-B60C484969B2}" destId="{BD367F77-1206-48B1-BBA4-699F81C5B7EF}" srcOrd="8" destOrd="0" presId="urn:microsoft.com/office/officeart/2005/8/layout/vList5"/>
    <dgm:cxn modelId="{4C7A0FB5-A4D9-45F4-A849-2F1D84F30640}" type="presParOf" srcId="{BD367F77-1206-48B1-BBA4-699F81C5B7EF}" destId="{7B233B22-42F2-4002-BDF8-98D0E4B17EC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A7234B-C560-4C25-A3DF-862984E96450}" type="doc">
      <dgm:prSet loTypeId="urn:microsoft.com/office/officeart/2005/8/layout/arrow2" loCatId="process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381F100C-387B-44CD-9D9B-95604177154C}">
      <dgm:prSet custT="1"/>
      <dgm:spPr>
        <a:solidFill>
          <a:srgbClr val="FFFF00"/>
        </a:solidFill>
      </dgm:spPr>
      <dgm:t>
        <a:bodyPr/>
        <a:lstStyle/>
        <a:p>
          <a:pPr rtl="0"/>
          <a:r>
            <a:rPr lang="ru-RU" sz="2000" b="1" dirty="0" smtClean="0">
              <a:solidFill>
                <a:schemeClr val="tx1"/>
              </a:solidFill>
              <a:effectLst/>
            </a:rPr>
            <a:t>3-4 кв. 2022 г</a:t>
          </a:r>
        </a:p>
        <a:p>
          <a:pPr rtl="0"/>
          <a:r>
            <a:rPr lang="ru-RU" sz="2000" dirty="0" smtClean="0">
              <a:solidFill>
                <a:schemeClr val="tx1"/>
              </a:solidFill>
              <a:effectLst/>
            </a:rPr>
            <a:t>40 млн. </a:t>
          </a:r>
          <a:r>
            <a:rPr lang="ru-RU" sz="2000" dirty="0" err="1" smtClean="0">
              <a:solidFill>
                <a:schemeClr val="tx1"/>
              </a:solidFill>
              <a:effectLst/>
            </a:rPr>
            <a:t>руб</a:t>
          </a:r>
          <a:endParaRPr lang="ru-RU" sz="2000" dirty="0" smtClean="0">
            <a:solidFill>
              <a:schemeClr val="tx1"/>
            </a:solidFill>
            <a:effectLst/>
          </a:endParaRPr>
        </a:p>
        <a:p>
          <a:pPr rtl="0"/>
          <a:r>
            <a:rPr lang="ru-RU" sz="2000" dirty="0" smtClean="0">
              <a:solidFill>
                <a:schemeClr val="tx1"/>
              </a:solidFill>
              <a:effectLst/>
            </a:rPr>
            <a:t>Производство форм для плит перекрытий и СКФ, по   технологии СБК-СКФ .  Закупка форм СБК фирмы ГЕТО  и форм  лестничных маршей, комплектующих , магнитных демпферов,  для  строительства фрагмента  9-ти этажного дома </a:t>
          </a:r>
          <a:r>
            <a:rPr lang="ru-RU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ru-RU" sz="2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4658B2A-E069-489D-9357-3336B74D710E}" type="parTrans" cxnId="{3237611F-8313-41F4-A8F5-22458F7F73AC}">
      <dgm:prSet/>
      <dgm:spPr/>
      <dgm:t>
        <a:bodyPr/>
        <a:lstStyle/>
        <a:p>
          <a:endParaRPr lang="ru-RU"/>
        </a:p>
      </dgm:t>
    </dgm:pt>
    <dgm:pt modelId="{B42380B4-3FF7-4C80-A92D-4BDF24D43BF9}" type="sibTrans" cxnId="{3237611F-8313-41F4-A8F5-22458F7F73AC}">
      <dgm:prSet/>
      <dgm:spPr/>
      <dgm:t>
        <a:bodyPr/>
        <a:lstStyle/>
        <a:p>
          <a:endParaRPr lang="ru-RU"/>
        </a:p>
      </dgm:t>
    </dgm:pt>
    <dgm:pt modelId="{784B7F20-2EBB-442F-89EB-98DAFF902B1C}">
      <dgm:prSet custT="1"/>
      <dgm:spPr>
        <a:solidFill>
          <a:srgbClr val="FFFF00"/>
        </a:solidFill>
      </dgm:spPr>
      <dgm:t>
        <a:bodyPr/>
        <a:lstStyle/>
        <a:p>
          <a:pPr algn="l" rtl="0"/>
          <a:endParaRPr lang="ru-RU" sz="1400" b="1" dirty="0" smtClean="0">
            <a:solidFill>
              <a:schemeClr val="tx1"/>
            </a:solidFill>
            <a:effectLst/>
          </a:endParaRPr>
        </a:p>
        <a:p>
          <a:pPr algn="l" rtl="0"/>
          <a:r>
            <a:rPr lang="ru-RU" sz="2400" b="1" dirty="0" smtClean="0">
              <a:solidFill>
                <a:schemeClr val="tx1"/>
              </a:solidFill>
              <a:effectLst/>
            </a:rPr>
            <a:t>1 квартал 2023 г  </a:t>
          </a:r>
        </a:p>
        <a:p>
          <a:pPr algn="l" rtl="0"/>
          <a:r>
            <a:rPr lang="ru-RU" sz="2400" b="1" dirty="0" smtClean="0">
              <a:solidFill>
                <a:schemeClr val="tx1"/>
              </a:solidFill>
              <a:effectLst/>
            </a:rPr>
            <a:t> 2 квартал 2023</a:t>
          </a:r>
        </a:p>
        <a:p>
          <a:pPr algn="l" rtl="0"/>
          <a:r>
            <a:rPr lang="ru-RU" sz="2400" dirty="0" smtClean="0">
              <a:solidFill>
                <a:schemeClr val="tx1"/>
              </a:solidFill>
              <a:effectLst/>
            </a:rPr>
            <a:t>26  млн. руб.</a:t>
          </a:r>
        </a:p>
        <a:p>
          <a:pPr algn="l" rtl="0"/>
          <a:r>
            <a:rPr lang="ru-RU" sz="2400" dirty="0" smtClean="0">
              <a:solidFill>
                <a:schemeClr val="tx1"/>
              </a:solidFill>
              <a:effectLst/>
            </a:rPr>
            <a:t>Производство и монтаж конструкций   СБК-СКФ фрагмента  9-ти этажного дома </a:t>
          </a:r>
          <a:r>
            <a: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ru-RU" sz="2400" dirty="0">
            <a:solidFill>
              <a:schemeClr val="tx1"/>
            </a:solidFill>
            <a:effectLst/>
          </a:endParaRPr>
        </a:p>
      </dgm:t>
    </dgm:pt>
    <dgm:pt modelId="{EC1827AB-DFC1-4405-A5DE-9561CBE3A04B}" type="parTrans" cxnId="{1FA5A6F8-39B0-4EF7-BC5D-5CE499345339}">
      <dgm:prSet/>
      <dgm:spPr/>
      <dgm:t>
        <a:bodyPr/>
        <a:lstStyle/>
        <a:p>
          <a:endParaRPr lang="ru-RU"/>
        </a:p>
      </dgm:t>
    </dgm:pt>
    <dgm:pt modelId="{CF12292F-BEFF-44A7-9A52-2F50A889C85E}" type="sibTrans" cxnId="{1FA5A6F8-39B0-4EF7-BC5D-5CE499345339}">
      <dgm:prSet/>
      <dgm:spPr/>
      <dgm:t>
        <a:bodyPr/>
        <a:lstStyle/>
        <a:p>
          <a:endParaRPr lang="ru-RU"/>
        </a:p>
      </dgm:t>
    </dgm:pt>
    <dgm:pt modelId="{ACEA9676-6510-4D15-B7F6-8B36AABC7A9A}" type="pres">
      <dgm:prSet presAssocID="{93A7234B-C560-4C25-A3DF-862984E96450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C49F3C-16F8-458D-99BB-F8AFA71A1B07}" type="pres">
      <dgm:prSet presAssocID="{93A7234B-C560-4C25-A3DF-862984E96450}" presName="arrow" presStyleLbl="bgShp" presStyleIdx="0" presStyleCnt="1" custAng="1379731" custScaleX="109690" custScaleY="48329" custLinFactNeighborX="-3439" custLinFactNeighborY="728"/>
      <dgm:spPr>
        <a:solidFill>
          <a:srgbClr val="EE6464">
            <a:alpha val="70000"/>
          </a:srgbClr>
        </a:solidFill>
      </dgm:spPr>
      <dgm:t>
        <a:bodyPr/>
        <a:lstStyle/>
        <a:p>
          <a:endParaRPr lang="ru-RU"/>
        </a:p>
      </dgm:t>
    </dgm:pt>
    <dgm:pt modelId="{5D94AEF8-4C2B-4316-BFFB-14D9F57B3340}" type="pres">
      <dgm:prSet presAssocID="{93A7234B-C560-4C25-A3DF-862984E96450}" presName="arrowDiagram2" presStyleCnt="0"/>
      <dgm:spPr/>
    </dgm:pt>
    <dgm:pt modelId="{BFD06321-A507-4B7A-890E-B6EA8A0EAF7C}" type="pres">
      <dgm:prSet presAssocID="{381F100C-387B-44CD-9D9B-95604177154C}" presName="bullet2a" presStyleLbl="node1" presStyleIdx="0" presStyleCnt="2" custLinFactX="-118863" custLinFactY="-170998" custLinFactNeighborX="-200000" custLinFactNeighborY="-200000"/>
      <dgm:spPr/>
    </dgm:pt>
    <dgm:pt modelId="{F01A97DF-7122-4CC6-ADDC-73A81D7262CE}" type="pres">
      <dgm:prSet presAssocID="{381F100C-387B-44CD-9D9B-95604177154C}" presName="textBox2a" presStyleLbl="revTx" presStyleIdx="0" presStyleCnt="2" custScaleX="72846" custScaleY="128207" custLinFactX="-14548" custLinFactNeighborX="-100000" custLinFactNeighborY="-134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9751BE-99AF-40CC-ACC9-D4BA0B7A35E8}" type="pres">
      <dgm:prSet presAssocID="{784B7F20-2EBB-442F-89EB-98DAFF902B1C}" presName="bullet2b" presStyleLbl="node1" presStyleIdx="1" presStyleCnt="2" custScaleX="77966" custScaleY="71176" custLinFactX="-147396" custLinFactNeighborX="-200000" custLinFactNeighborY="93337"/>
      <dgm:spPr/>
      <dgm:t>
        <a:bodyPr/>
        <a:lstStyle/>
        <a:p>
          <a:endParaRPr lang="ru-RU"/>
        </a:p>
      </dgm:t>
    </dgm:pt>
    <dgm:pt modelId="{57F66D41-50D3-4F71-8DD8-10A89A56BC7B}" type="pres">
      <dgm:prSet presAssocID="{784B7F20-2EBB-442F-89EB-98DAFF902B1C}" presName="textBox2b" presStyleLbl="revTx" presStyleIdx="1" presStyleCnt="2" custScaleX="69922" custScaleY="74363" custLinFactX="-40926" custLinFactNeighborX="-100000" custLinFactNeighborY="167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7A3BC8-5EDF-430C-9484-3FA6304EDD8D}" type="presOf" srcId="{93A7234B-C560-4C25-A3DF-862984E96450}" destId="{ACEA9676-6510-4D15-B7F6-8B36AABC7A9A}" srcOrd="0" destOrd="0" presId="urn:microsoft.com/office/officeart/2005/8/layout/arrow2"/>
    <dgm:cxn modelId="{06CC923D-88D9-4765-BA9E-CBFD16C62C5B}" type="presOf" srcId="{784B7F20-2EBB-442F-89EB-98DAFF902B1C}" destId="{57F66D41-50D3-4F71-8DD8-10A89A56BC7B}" srcOrd="0" destOrd="0" presId="urn:microsoft.com/office/officeart/2005/8/layout/arrow2"/>
    <dgm:cxn modelId="{B15FE05B-137B-401B-A232-7B20DE80ABB1}" type="presOf" srcId="{381F100C-387B-44CD-9D9B-95604177154C}" destId="{F01A97DF-7122-4CC6-ADDC-73A81D7262CE}" srcOrd="0" destOrd="0" presId="urn:microsoft.com/office/officeart/2005/8/layout/arrow2"/>
    <dgm:cxn modelId="{3237611F-8313-41F4-A8F5-22458F7F73AC}" srcId="{93A7234B-C560-4C25-A3DF-862984E96450}" destId="{381F100C-387B-44CD-9D9B-95604177154C}" srcOrd="0" destOrd="0" parTransId="{B4658B2A-E069-489D-9357-3336B74D710E}" sibTransId="{B42380B4-3FF7-4C80-A92D-4BDF24D43BF9}"/>
    <dgm:cxn modelId="{1FA5A6F8-39B0-4EF7-BC5D-5CE499345339}" srcId="{93A7234B-C560-4C25-A3DF-862984E96450}" destId="{784B7F20-2EBB-442F-89EB-98DAFF902B1C}" srcOrd="1" destOrd="0" parTransId="{EC1827AB-DFC1-4405-A5DE-9561CBE3A04B}" sibTransId="{CF12292F-BEFF-44A7-9A52-2F50A889C85E}"/>
    <dgm:cxn modelId="{EA56B6C0-F74B-4C65-9B0B-B10A6ED30DEB}" type="presParOf" srcId="{ACEA9676-6510-4D15-B7F6-8B36AABC7A9A}" destId="{93C49F3C-16F8-458D-99BB-F8AFA71A1B07}" srcOrd="0" destOrd="0" presId="urn:microsoft.com/office/officeart/2005/8/layout/arrow2"/>
    <dgm:cxn modelId="{E9174494-491A-47A5-863A-09EF05A52FA9}" type="presParOf" srcId="{ACEA9676-6510-4D15-B7F6-8B36AABC7A9A}" destId="{5D94AEF8-4C2B-4316-BFFB-14D9F57B3340}" srcOrd="1" destOrd="0" presId="urn:microsoft.com/office/officeart/2005/8/layout/arrow2"/>
    <dgm:cxn modelId="{1EACC057-967E-4CDB-82B8-AA6792EF3F2B}" type="presParOf" srcId="{5D94AEF8-4C2B-4316-BFFB-14D9F57B3340}" destId="{BFD06321-A507-4B7A-890E-B6EA8A0EAF7C}" srcOrd="0" destOrd="0" presId="urn:microsoft.com/office/officeart/2005/8/layout/arrow2"/>
    <dgm:cxn modelId="{0DC273AF-A814-4C02-9471-47CA1024E89A}" type="presParOf" srcId="{5D94AEF8-4C2B-4316-BFFB-14D9F57B3340}" destId="{F01A97DF-7122-4CC6-ADDC-73A81D7262CE}" srcOrd="1" destOrd="0" presId="urn:microsoft.com/office/officeart/2005/8/layout/arrow2"/>
    <dgm:cxn modelId="{66F1BF71-DB43-48B3-822E-F5A106DC8322}" type="presParOf" srcId="{5D94AEF8-4C2B-4316-BFFB-14D9F57B3340}" destId="{6C9751BE-99AF-40CC-ACC9-D4BA0B7A35E8}" srcOrd="2" destOrd="0" presId="urn:microsoft.com/office/officeart/2005/8/layout/arrow2"/>
    <dgm:cxn modelId="{13E05A0D-59E5-4ABC-9174-49CE71AF92BD}" type="presParOf" srcId="{5D94AEF8-4C2B-4316-BFFB-14D9F57B3340}" destId="{57F66D41-50D3-4F71-8DD8-10A89A56BC7B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BAF1DD-6CA1-4ED3-A5EC-A3559A660FE7}">
      <dsp:nvSpPr>
        <dsp:cNvPr id="0" name=""/>
        <dsp:cNvSpPr/>
      </dsp:nvSpPr>
      <dsp:spPr>
        <a:xfrm>
          <a:off x="48696" y="202703"/>
          <a:ext cx="5657840" cy="917268"/>
        </a:xfrm>
        <a:prstGeom prst="rect">
          <a:avLst/>
        </a:prstGeom>
        <a:solidFill>
          <a:schemeClr val="accent4">
            <a:hueOff val="0"/>
            <a:satOff val="0"/>
            <a:lumOff val="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 </a:t>
          </a:r>
          <a:r>
            <a:rPr lang="ru-RU" sz="3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12 СКФ в день</a:t>
          </a:r>
          <a:endParaRPr lang="ru-RU" sz="32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48696" y="202703"/>
        <a:ext cx="5657840" cy="917268"/>
      </dsp:txXfrm>
    </dsp:sp>
    <dsp:sp modelId="{1AABC25A-8A4F-48E2-9B14-C09ED7F7A693}">
      <dsp:nvSpPr>
        <dsp:cNvPr id="0" name=""/>
        <dsp:cNvSpPr/>
      </dsp:nvSpPr>
      <dsp:spPr>
        <a:xfrm>
          <a:off x="56552" y="1027261"/>
          <a:ext cx="5651366" cy="995580"/>
        </a:xfrm>
        <a:prstGeom prst="rect">
          <a:avLst/>
        </a:prstGeom>
        <a:solidFill>
          <a:schemeClr val="accent4">
            <a:hueOff val="464206"/>
            <a:satOff val="-14103"/>
            <a:lumOff val="4657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3120 СКФ в год</a:t>
          </a:r>
          <a:endParaRPr lang="ru-RU" sz="32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56552" y="1027261"/>
        <a:ext cx="5651366" cy="995580"/>
      </dsp:txXfrm>
    </dsp:sp>
    <dsp:sp modelId="{D94D2C5A-1C17-445E-9F4A-2B1383F08666}">
      <dsp:nvSpPr>
        <dsp:cNvPr id="0" name=""/>
        <dsp:cNvSpPr/>
      </dsp:nvSpPr>
      <dsp:spPr>
        <a:xfrm>
          <a:off x="56552" y="2131428"/>
          <a:ext cx="5651366" cy="1003963"/>
        </a:xfrm>
        <a:prstGeom prst="rect">
          <a:avLst/>
        </a:prstGeom>
        <a:solidFill>
          <a:schemeClr val="accent4">
            <a:hueOff val="928412"/>
            <a:satOff val="-28205"/>
            <a:lumOff val="9314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</a:t>
          </a:r>
          <a:r>
            <a:rPr lang="ru-RU" sz="3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 общ =125 тыс.кв.м. в год</a:t>
          </a:r>
          <a:endParaRPr lang="ru-RU" sz="32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56552" y="2131428"/>
        <a:ext cx="5651366" cy="1003963"/>
      </dsp:txXfrm>
    </dsp:sp>
    <dsp:sp modelId="{37201477-2577-4625-9FA1-6481056FD65F}">
      <dsp:nvSpPr>
        <dsp:cNvPr id="0" name=""/>
        <dsp:cNvSpPr/>
      </dsp:nvSpPr>
      <dsp:spPr>
        <a:xfrm>
          <a:off x="56552" y="3243977"/>
          <a:ext cx="5657840" cy="1432899"/>
        </a:xfrm>
        <a:prstGeom prst="rect">
          <a:avLst/>
        </a:prstGeom>
        <a:solidFill>
          <a:schemeClr val="accent4">
            <a:hueOff val="1392617"/>
            <a:satOff val="-42308"/>
            <a:lumOff val="13971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 </a:t>
          </a:r>
          <a:r>
            <a:rPr lang="ru-RU" sz="3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Строительство двенадцати  9-ти </a:t>
          </a:r>
          <a:r>
            <a:rPr lang="ru-RU" sz="3200" kern="1200" dirty="0" err="1" smtClean="0">
              <a:solidFill>
                <a:schemeClr val="tx1"/>
              </a:solidFill>
              <a:latin typeface="Calibri"/>
              <a:ea typeface="+mn-ea"/>
              <a:cs typeface="+mn-cs"/>
            </a:rPr>
            <a:t>эт</a:t>
          </a:r>
          <a:r>
            <a:rPr lang="ru-RU" sz="3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. домов – 6 домов в год</a:t>
          </a:r>
          <a:endParaRPr lang="ru-RU" sz="32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56552" y="3243977"/>
        <a:ext cx="5657840" cy="1432899"/>
      </dsp:txXfrm>
    </dsp:sp>
    <dsp:sp modelId="{7B233B22-42F2-4002-BDF8-98D0E4B17ECA}">
      <dsp:nvSpPr>
        <dsp:cNvPr id="0" name=""/>
        <dsp:cNvSpPr/>
      </dsp:nvSpPr>
      <dsp:spPr>
        <a:xfrm>
          <a:off x="56552" y="4785463"/>
          <a:ext cx="5706381" cy="1433659"/>
        </a:xfrm>
        <a:prstGeom prst="rect">
          <a:avLst/>
        </a:prstGeom>
        <a:solidFill>
          <a:schemeClr val="accent4">
            <a:hueOff val="928412"/>
            <a:satOff val="-28205"/>
            <a:lumOff val="9314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Стоимостью 1 м2 жилья  на 40 % ниже рыночных </a:t>
          </a:r>
          <a:endParaRPr lang="ru-RU" sz="32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56552" y="4785463"/>
        <a:ext cx="5706381" cy="14336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49F3C-16F8-458D-99BB-F8AFA71A1B07}">
      <dsp:nvSpPr>
        <dsp:cNvPr id="0" name=""/>
        <dsp:cNvSpPr/>
      </dsp:nvSpPr>
      <dsp:spPr>
        <a:xfrm rot="1379731">
          <a:off x="-122756" y="876161"/>
          <a:ext cx="14459320" cy="3981701"/>
        </a:xfrm>
        <a:prstGeom prst="swooshArrow">
          <a:avLst>
            <a:gd name="adj1" fmla="val 25000"/>
            <a:gd name="adj2" fmla="val 25000"/>
          </a:avLst>
        </a:prstGeom>
        <a:solidFill>
          <a:srgbClr val="EE6464">
            <a:alpha val="7000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D06321-A507-4B7A-890E-B6EA8A0EAF7C}">
      <dsp:nvSpPr>
        <dsp:cNvPr id="0" name=""/>
        <dsp:cNvSpPr/>
      </dsp:nvSpPr>
      <dsp:spPr>
        <a:xfrm>
          <a:off x="2562914" y="1466105"/>
          <a:ext cx="461369" cy="461369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A97DF-7122-4CC6-ADDC-73A81D7262CE}">
      <dsp:nvSpPr>
        <dsp:cNvPr id="0" name=""/>
        <dsp:cNvSpPr/>
      </dsp:nvSpPr>
      <dsp:spPr>
        <a:xfrm>
          <a:off x="0" y="2437914"/>
          <a:ext cx="3120828" cy="4510248"/>
        </a:xfrm>
        <a:prstGeom prst="rect">
          <a:avLst/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470" tIns="0" rIns="0" bIns="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effectLst/>
            </a:rPr>
            <a:t>3-4 кв. 2022 г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effectLst/>
            </a:rPr>
            <a:t>40 млн. </a:t>
          </a:r>
          <a:r>
            <a:rPr lang="ru-RU" sz="2000" kern="1200" dirty="0" err="1" smtClean="0">
              <a:solidFill>
                <a:schemeClr val="tx1"/>
              </a:solidFill>
              <a:effectLst/>
            </a:rPr>
            <a:t>руб</a:t>
          </a:r>
          <a:endParaRPr lang="ru-RU" sz="2000" kern="1200" dirty="0" smtClean="0">
            <a:solidFill>
              <a:schemeClr val="tx1"/>
            </a:solidFill>
            <a:effectLst/>
          </a:endParaRP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effectLst/>
            </a:rPr>
            <a:t>Производство форм для плит перекрытий и СКФ, по   технологии СБК-СКФ .  Закупка форм СБК фирмы ГЕТО  и форм  лестничных маршей, комплектующих , магнитных демпферов,  для  строительства фрагмента  9-ти этажного дома </a:t>
          </a:r>
          <a:r>
            <a:rPr lang="ru-RU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ru-RU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2437914"/>
        <a:ext cx="3120828" cy="4510248"/>
      </dsp:txXfrm>
    </dsp:sp>
    <dsp:sp modelId="{6C9751BE-99AF-40CC-ACC9-D4BA0B7A35E8}">
      <dsp:nvSpPr>
        <dsp:cNvPr id="0" name=""/>
        <dsp:cNvSpPr/>
      </dsp:nvSpPr>
      <dsp:spPr>
        <a:xfrm>
          <a:off x="5624755" y="1929105"/>
          <a:ext cx="616648" cy="562944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F66D41-50D3-4F71-8DD8-10A89A56BC7B}">
      <dsp:nvSpPr>
        <dsp:cNvPr id="0" name=""/>
        <dsp:cNvSpPr/>
      </dsp:nvSpPr>
      <dsp:spPr>
        <a:xfrm>
          <a:off x="3287518" y="3085910"/>
          <a:ext cx="2995560" cy="4055792"/>
        </a:xfrm>
        <a:prstGeom prst="rect">
          <a:avLst/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092" tIns="0" rIns="0" bIns="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tx1"/>
            </a:solidFill>
            <a:effectLst/>
          </a:endParaRP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effectLst/>
            </a:rPr>
            <a:t>1 квартал 2023 г  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effectLst/>
            </a:rPr>
            <a:t> 2 квартал 2023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effectLst/>
            </a:rPr>
            <a:t>26  млн. руб.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effectLst/>
            </a:rPr>
            <a:t>Производство и монтаж конструкций   СБК-СКФ фрагмента  9-ти этажного дома </a:t>
          </a:r>
          <a:r>
            <a:rPr lang="ru-RU" sz="24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ru-RU" sz="2400" kern="1200" dirty="0">
            <a:solidFill>
              <a:schemeClr val="tx1"/>
            </a:solidFill>
            <a:effectLst/>
          </a:endParaRPr>
        </a:p>
      </dsp:txBody>
      <dsp:txXfrm>
        <a:off x="3287518" y="3085910"/>
        <a:ext cx="2995560" cy="40557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908583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2939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8017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0592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59673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AEFB4-A80E-49F4-A2B8-5426C1C61D5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224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Shape 3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4178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599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05-Feb-18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Конфиденциально, запатентовано. Авторские права (c)  ТОО ССК-Проект.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D111-579C-4558-B760-25D5261F47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09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y - No city">
  <p:cSld name="Blank Day - No city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sldNum" idx="12"/>
          </p:nvPr>
        </p:nvSpPr>
        <p:spPr>
          <a:xfrm>
            <a:off x="14121146" y="1"/>
            <a:ext cx="907260" cy="818178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805106000"/>
      </p:ext>
    </p:extLst>
  </p:cSld>
  <p:clrMapOvr>
    <a:masterClrMapping/>
  </p:clrMapOvr>
  <p:transition advClick="0" advTm="4000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19" y="1749795"/>
            <a:ext cx="11339513" cy="3722335"/>
          </a:xfrm>
        </p:spPr>
        <p:txBody>
          <a:bodyPr anchor="b"/>
          <a:lstStyle>
            <a:lvl1pPr algn="ctr">
              <a:defRPr sz="744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55835"/>
            <a:ext cx="11339513" cy="2581379"/>
          </a:xfrm>
        </p:spPr>
        <p:txBody>
          <a:bodyPr>
            <a:normAutofit/>
          </a:bodyPr>
          <a:lstStyle>
            <a:lvl1pPr marL="0" indent="0" algn="ctr">
              <a:buNone/>
              <a:defRPr sz="4464"/>
            </a:lvl1pPr>
            <a:lvl2pPr marL="566974" indent="0" algn="ctr">
              <a:buNone/>
              <a:defRPr sz="2480"/>
            </a:lvl2pPr>
            <a:lvl3pPr marL="1133947" indent="0" algn="ctr">
              <a:buNone/>
              <a:defRPr sz="2232"/>
            </a:lvl3pPr>
            <a:lvl4pPr marL="1700921" indent="0" algn="ctr">
              <a:buNone/>
              <a:defRPr sz="1984"/>
            </a:lvl4pPr>
            <a:lvl5pPr marL="2267895" indent="0" algn="ctr">
              <a:buNone/>
              <a:defRPr sz="1984"/>
            </a:lvl5pPr>
            <a:lvl6pPr marL="2834869" indent="0" algn="ctr">
              <a:buNone/>
              <a:defRPr sz="1984"/>
            </a:lvl6pPr>
            <a:lvl7pPr marL="3401842" indent="0" algn="ctr">
              <a:buNone/>
              <a:defRPr sz="1984"/>
            </a:lvl7pPr>
            <a:lvl8pPr marL="3968816" indent="0" algn="ctr">
              <a:buNone/>
              <a:defRPr sz="1984"/>
            </a:lvl8pPr>
            <a:lvl9pPr marL="4535790" indent="0" algn="ctr">
              <a:buNone/>
              <a:defRPr sz="1984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33947">
              <a:buClrTx/>
            </a:pPr>
            <a:r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05-Feb-18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33947">
              <a:buClrTx/>
            </a:pPr>
            <a:r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Конфиденциально, запатентовано. Авторские права (c)  ТОО ССК-Проект.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133947">
              <a:buClrTx/>
            </a:pPr>
            <a:fld id="{6D02D111-579C-4558-B760-25D5261F4792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133947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039456" y="5565029"/>
            <a:ext cx="13040439" cy="0"/>
          </a:xfrm>
          <a:prstGeom prst="line">
            <a:avLst/>
          </a:prstGeom>
          <a:ln w="47625" cmpd="thickThin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025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33947">
              <a:buClrTx/>
            </a:pPr>
            <a:r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05-Feb-18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33947">
              <a:buClrTx/>
            </a:pPr>
            <a:r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Конфиденциально, запатентовано. Авторские права (c)  ТОО ССК-Проект.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133947">
              <a:buClrTx/>
            </a:pPr>
            <a:fld id="{6D02D111-579C-4558-B760-25D5261F4792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133947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680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1" y="1722454"/>
            <a:ext cx="13040439" cy="4447496"/>
          </a:xfrm>
        </p:spPr>
        <p:txBody>
          <a:bodyPr anchor="b"/>
          <a:lstStyle>
            <a:lvl1pPr>
              <a:defRPr sz="744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1" y="6277818"/>
            <a:ext cx="13040439" cy="2338833"/>
          </a:xfrm>
        </p:spPr>
        <p:txBody>
          <a:bodyPr/>
          <a:lstStyle>
            <a:lvl1pPr marL="0" indent="0">
              <a:buNone/>
              <a:defRPr sz="2976">
                <a:solidFill>
                  <a:schemeClr val="tx1">
                    <a:tint val="75000"/>
                  </a:schemeClr>
                </a:solidFill>
              </a:defRPr>
            </a:lvl1pPr>
            <a:lvl2pPr marL="566974" indent="0">
              <a:buNone/>
              <a:defRPr sz="2480">
                <a:solidFill>
                  <a:schemeClr val="tx1">
                    <a:tint val="75000"/>
                  </a:schemeClr>
                </a:solidFill>
              </a:defRPr>
            </a:lvl2pPr>
            <a:lvl3pPr marL="1133947" indent="0">
              <a:buNone/>
              <a:defRPr sz="2232">
                <a:solidFill>
                  <a:schemeClr val="tx1">
                    <a:tint val="75000"/>
                  </a:schemeClr>
                </a:solidFill>
              </a:defRPr>
            </a:lvl3pPr>
            <a:lvl4pPr marL="1700921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4pPr>
            <a:lvl5pPr marL="2267895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5pPr>
            <a:lvl6pPr marL="2834869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6pPr>
            <a:lvl7pPr marL="340184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7pPr>
            <a:lvl8pPr marL="3968816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8pPr>
            <a:lvl9pPr marL="4535790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33947">
              <a:buClrTx/>
            </a:pPr>
            <a:r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05-Feb-18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33947">
              <a:buClrTx/>
            </a:pPr>
            <a:r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Конфиденциально, запатентовано. Авторские права (c)  ТОО ССК-Проект.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133947">
              <a:buClrTx/>
            </a:pPr>
            <a:fld id="{6D02D111-579C-4558-B760-25D5261F4792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133947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2583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33947">
              <a:buClrTx/>
            </a:pPr>
            <a:r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05-Feb-18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33947">
              <a:buClrTx/>
            </a:pPr>
            <a:r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Конфиденциально, запатентовано. Авторские права (c)  ТОО ССК-Проект.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133947">
              <a:buClrTx/>
            </a:pPr>
            <a:fld id="{6D02D111-579C-4558-B760-25D5261F4792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133947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8828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437646"/>
            <a:ext cx="13040439" cy="114145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5" y="2620980"/>
            <a:ext cx="6396193" cy="1284502"/>
          </a:xfrm>
        </p:spPr>
        <p:txBody>
          <a:bodyPr anchor="b"/>
          <a:lstStyle>
            <a:lvl1pPr marL="0" indent="0">
              <a:buNone/>
              <a:defRPr sz="2976" b="1"/>
            </a:lvl1pPr>
            <a:lvl2pPr marL="566974" indent="0">
              <a:buNone/>
              <a:defRPr sz="2480" b="1"/>
            </a:lvl2pPr>
            <a:lvl3pPr marL="1133947" indent="0">
              <a:buNone/>
              <a:defRPr sz="2232" b="1"/>
            </a:lvl3pPr>
            <a:lvl4pPr marL="1700921" indent="0">
              <a:buNone/>
              <a:defRPr sz="1984" b="1"/>
            </a:lvl4pPr>
            <a:lvl5pPr marL="2267895" indent="0">
              <a:buNone/>
              <a:defRPr sz="1984" b="1"/>
            </a:lvl5pPr>
            <a:lvl6pPr marL="2834869" indent="0">
              <a:buNone/>
              <a:defRPr sz="1984" b="1"/>
            </a:lvl6pPr>
            <a:lvl7pPr marL="3401842" indent="0">
              <a:buNone/>
              <a:defRPr sz="1984" b="1"/>
            </a:lvl7pPr>
            <a:lvl8pPr marL="3968816" indent="0">
              <a:buNone/>
              <a:defRPr sz="1984" b="1"/>
            </a:lvl8pPr>
            <a:lvl9pPr marL="4535790" indent="0">
              <a:buNone/>
              <a:defRPr sz="1984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5" y="3905482"/>
            <a:ext cx="6396193" cy="574437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1" y="2620980"/>
            <a:ext cx="6427693" cy="1284502"/>
          </a:xfrm>
        </p:spPr>
        <p:txBody>
          <a:bodyPr anchor="b"/>
          <a:lstStyle>
            <a:lvl1pPr marL="0" indent="0">
              <a:buNone/>
              <a:defRPr sz="2976" b="1"/>
            </a:lvl1pPr>
            <a:lvl2pPr marL="566974" indent="0">
              <a:buNone/>
              <a:defRPr sz="2480" b="1"/>
            </a:lvl2pPr>
            <a:lvl3pPr marL="1133947" indent="0">
              <a:buNone/>
              <a:defRPr sz="2232" b="1"/>
            </a:lvl3pPr>
            <a:lvl4pPr marL="1700921" indent="0">
              <a:buNone/>
              <a:defRPr sz="1984" b="1"/>
            </a:lvl4pPr>
            <a:lvl5pPr marL="2267895" indent="0">
              <a:buNone/>
              <a:defRPr sz="1984" b="1"/>
            </a:lvl5pPr>
            <a:lvl6pPr marL="2834869" indent="0">
              <a:buNone/>
              <a:defRPr sz="1984" b="1"/>
            </a:lvl6pPr>
            <a:lvl7pPr marL="3401842" indent="0">
              <a:buNone/>
              <a:defRPr sz="1984" b="1"/>
            </a:lvl7pPr>
            <a:lvl8pPr marL="3968816" indent="0">
              <a:buNone/>
              <a:defRPr sz="1984" b="1"/>
            </a:lvl8pPr>
            <a:lvl9pPr marL="4535790" indent="0">
              <a:buNone/>
              <a:defRPr sz="1984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1" y="3905482"/>
            <a:ext cx="6427693" cy="574437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33947">
              <a:buClrTx/>
            </a:pPr>
            <a:r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05-Feb-18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33947">
              <a:buClrTx/>
            </a:pPr>
            <a:r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Конфиденциально, запатентовано. Авторские права (c)  ТОО ССК-Проект.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133947">
              <a:buClrTx/>
            </a:pPr>
            <a:fld id="{6D02D111-579C-4558-B760-25D5261F4792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133947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4849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33947">
              <a:buClrTx/>
            </a:pPr>
            <a:r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05-Feb-18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33947">
              <a:buClrTx/>
            </a:pPr>
            <a:r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Конфиденциально, запатентовано. Авторские права (c)  ТОО ССК-Проект.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133947">
              <a:buClrTx/>
            </a:pPr>
            <a:fld id="{6D02D111-579C-4558-B760-25D5261F4792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133947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913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33947">
              <a:buClrTx/>
            </a:pPr>
            <a:r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05-Feb-18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33947">
              <a:buClrTx/>
            </a:pPr>
            <a:r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Конфиденциально, запатентовано. Авторские права (c)  ТОО ССК-Проект.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133947">
              <a:buClrTx/>
            </a:pPr>
            <a:fld id="{6D02D111-579C-4558-B760-25D5261F4792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133947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9328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820349"/>
            <a:ext cx="4876383" cy="1387195"/>
          </a:xfrm>
        </p:spPr>
        <p:txBody>
          <a:bodyPr anchor="b"/>
          <a:lstStyle>
            <a:lvl1pPr>
              <a:defRPr sz="396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820349"/>
            <a:ext cx="7654171" cy="7317191"/>
          </a:xfrm>
        </p:spPr>
        <p:txBody>
          <a:bodyPr/>
          <a:lstStyle>
            <a:lvl1pPr>
              <a:defRPr sz="3968"/>
            </a:lvl1pPr>
            <a:lvl2pPr>
              <a:defRPr sz="3472"/>
            </a:lvl2pPr>
            <a:lvl3pPr>
              <a:defRPr sz="2976"/>
            </a:lvl3pPr>
            <a:lvl4pPr>
              <a:defRPr sz="2480"/>
            </a:lvl4pPr>
            <a:lvl5pPr>
              <a:defRPr sz="2480"/>
            </a:lvl5pPr>
            <a:lvl6pPr>
              <a:defRPr sz="2480"/>
            </a:lvl6pPr>
            <a:lvl7pPr>
              <a:defRPr sz="2480"/>
            </a:lvl7pPr>
            <a:lvl8pPr>
              <a:defRPr sz="2480"/>
            </a:lvl8pPr>
            <a:lvl9pPr>
              <a:defRPr sz="248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3" cy="5942372"/>
          </a:xfrm>
        </p:spPr>
        <p:txBody>
          <a:bodyPr/>
          <a:lstStyle>
            <a:lvl1pPr marL="0" indent="0">
              <a:buNone/>
              <a:defRPr sz="1984"/>
            </a:lvl1pPr>
            <a:lvl2pPr marL="566974" indent="0">
              <a:buNone/>
              <a:defRPr sz="1736"/>
            </a:lvl2pPr>
            <a:lvl3pPr marL="1133947" indent="0">
              <a:buNone/>
              <a:defRPr sz="1488"/>
            </a:lvl3pPr>
            <a:lvl4pPr marL="1700921" indent="0">
              <a:buNone/>
              <a:defRPr sz="1240"/>
            </a:lvl4pPr>
            <a:lvl5pPr marL="2267895" indent="0">
              <a:buNone/>
              <a:defRPr sz="1240"/>
            </a:lvl5pPr>
            <a:lvl6pPr marL="2834869" indent="0">
              <a:buNone/>
              <a:defRPr sz="1240"/>
            </a:lvl6pPr>
            <a:lvl7pPr marL="3401842" indent="0">
              <a:buNone/>
              <a:defRPr sz="1240"/>
            </a:lvl7pPr>
            <a:lvl8pPr marL="3968816" indent="0">
              <a:buNone/>
              <a:defRPr sz="1240"/>
            </a:lvl8pPr>
            <a:lvl9pPr marL="4535790" indent="0">
              <a:buNone/>
              <a:defRPr sz="124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33947">
              <a:buClrTx/>
            </a:pPr>
            <a:r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05-Feb-18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33947">
              <a:buClrTx/>
            </a:pPr>
            <a:r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Конфиденциально, запатентовано. Авторские права (c)  ТОО ССК-Проект.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133947">
              <a:buClrTx/>
            </a:pPr>
            <a:fld id="{6D02D111-579C-4558-B760-25D5261F4792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133947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532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754552"/>
            <a:ext cx="4876383" cy="1452991"/>
          </a:xfrm>
        </p:spPr>
        <p:txBody>
          <a:bodyPr anchor="b"/>
          <a:lstStyle>
            <a:lvl1pPr>
              <a:defRPr sz="396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27693" y="1539424"/>
            <a:ext cx="7654171" cy="7598117"/>
          </a:xfrm>
        </p:spPr>
        <p:txBody>
          <a:bodyPr/>
          <a:lstStyle>
            <a:lvl1pPr marL="0" indent="0">
              <a:buNone/>
              <a:defRPr sz="3968"/>
            </a:lvl1pPr>
            <a:lvl2pPr marL="566974" indent="0">
              <a:buNone/>
              <a:defRPr sz="3472"/>
            </a:lvl2pPr>
            <a:lvl3pPr marL="1133947" indent="0">
              <a:buNone/>
              <a:defRPr sz="2976"/>
            </a:lvl3pPr>
            <a:lvl4pPr marL="1700921" indent="0">
              <a:buNone/>
              <a:defRPr sz="2480"/>
            </a:lvl4pPr>
            <a:lvl5pPr marL="2267895" indent="0">
              <a:buNone/>
              <a:defRPr sz="2480"/>
            </a:lvl5pPr>
            <a:lvl6pPr marL="2834869" indent="0">
              <a:buNone/>
              <a:defRPr sz="2480"/>
            </a:lvl6pPr>
            <a:lvl7pPr marL="3401842" indent="0">
              <a:buNone/>
              <a:defRPr sz="2480"/>
            </a:lvl7pPr>
            <a:lvl8pPr marL="3968816" indent="0">
              <a:buNone/>
              <a:defRPr sz="2480"/>
            </a:lvl8pPr>
            <a:lvl9pPr marL="4535790" indent="0">
              <a:buNone/>
              <a:defRPr sz="248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3" cy="5942372"/>
          </a:xfrm>
        </p:spPr>
        <p:txBody>
          <a:bodyPr/>
          <a:lstStyle>
            <a:lvl1pPr marL="0" indent="0">
              <a:buNone/>
              <a:defRPr sz="1984"/>
            </a:lvl1pPr>
            <a:lvl2pPr marL="566974" indent="0">
              <a:buNone/>
              <a:defRPr sz="1736"/>
            </a:lvl2pPr>
            <a:lvl3pPr marL="1133947" indent="0">
              <a:buNone/>
              <a:defRPr sz="1488"/>
            </a:lvl3pPr>
            <a:lvl4pPr marL="1700921" indent="0">
              <a:buNone/>
              <a:defRPr sz="1240"/>
            </a:lvl4pPr>
            <a:lvl5pPr marL="2267895" indent="0">
              <a:buNone/>
              <a:defRPr sz="1240"/>
            </a:lvl5pPr>
            <a:lvl6pPr marL="2834869" indent="0">
              <a:buNone/>
              <a:defRPr sz="1240"/>
            </a:lvl6pPr>
            <a:lvl7pPr marL="3401842" indent="0">
              <a:buNone/>
              <a:defRPr sz="1240"/>
            </a:lvl7pPr>
            <a:lvl8pPr marL="3968816" indent="0">
              <a:buNone/>
              <a:defRPr sz="1240"/>
            </a:lvl8pPr>
            <a:lvl9pPr marL="4535790" indent="0">
              <a:buNone/>
              <a:defRPr sz="124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33947">
              <a:buClrTx/>
            </a:pPr>
            <a:r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05-Feb-18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33947">
              <a:buClrTx/>
            </a:pPr>
            <a:r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Конфиденциально, запатентовано. Авторские права (c)  ТОО ССК-Проект.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133947">
              <a:buClrTx/>
            </a:pPr>
            <a:fld id="{6D02D111-579C-4558-B760-25D5261F4792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133947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1977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33947">
              <a:buClrTx/>
            </a:pPr>
            <a:r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05-Feb-18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33947">
              <a:buClrTx/>
            </a:pPr>
            <a:r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Конфиденциально, запатентовано. Авторские права (c)  ТОО ССК-Проект.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133947">
              <a:buClrTx/>
            </a:pPr>
            <a:fld id="{6D02D111-579C-4558-B760-25D5261F4792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133947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828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5" y="569240"/>
            <a:ext cx="3260110" cy="90608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5" y="569240"/>
            <a:ext cx="9591338" cy="9060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33947">
              <a:buClrTx/>
            </a:pPr>
            <a:r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05-Feb-18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33947">
              <a:buClrTx/>
            </a:pPr>
            <a:r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Конфиденциально, запатентовано. Авторские права (c)  ТОО ССК-Проект.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133947">
              <a:buClrTx/>
            </a:pPr>
            <a:fld id="{6D02D111-579C-4558-B760-25D5261F4792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133947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297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y - No city">
  <p:cSld name="Blank Day - No city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sldNum" idx="12"/>
          </p:nvPr>
        </p:nvSpPr>
        <p:spPr>
          <a:xfrm>
            <a:off x="14121146" y="1"/>
            <a:ext cx="907260" cy="818178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defTabSz="1133947">
              <a:buClrTx/>
            </a:pPr>
            <a:fld id="{00000000-1234-1234-1234-123412341234}" type="slidenum">
              <a:rPr lang="en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133947">
                <a:buClrTx/>
              </a:pPr>
              <a:t>‹#›</a:t>
            </a:fld>
            <a:endParaRPr lang="en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308041"/>
      </p:ext>
    </p:extLst>
  </p:cSld>
  <p:clrMapOvr>
    <a:masterClrMapping/>
  </p:clrMapOvr>
  <p:transition advClick="0" advTm="4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1"/>
            <a:ext cx="13040439" cy="976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1890170"/>
            <a:ext cx="13040439" cy="7529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7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33947">
              <a:buClrTx/>
            </a:pPr>
            <a:r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05-Feb-18</a:t>
            </a: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7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33947">
              <a:buClrTx/>
            </a:pPr>
            <a:r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Конфиденциально, запатентовано. Авторские права (c)  ТОО ССК-Проект.</a:t>
            </a:r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7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33947">
              <a:buClrTx/>
            </a:pPr>
            <a:fld id="{6D02D111-579C-4558-B760-25D5261F4792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133947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039456" y="1669795"/>
            <a:ext cx="13040439" cy="0"/>
          </a:xfrm>
          <a:prstGeom prst="line">
            <a:avLst/>
          </a:prstGeom>
          <a:ln w="47625" cmpd="thickThin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2873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hdr="0"/>
  <p:txStyles>
    <p:titleStyle>
      <a:lvl1pPr algn="l" defTabSz="1133947" rtl="0" eaLnBrk="1" latinLnBrk="0" hangingPunct="1">
        <a:lnSpc>
          <a:spcPct val="90000"/>
        </a:lnSpc>
        <a:spcBef>
          <a:spcPct val="0"/>
        </a:spcBef>
        <a:buNone/>
        <a:defRPr sz="4464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487" indent="-283487" algn="l" defTabSz="1133947" rtl="0" eaLnBrk="1" latinLnBrk="0" hangingPunct="1">
        <a:lnSpc>
          <a:spcPct val="90000"/>
        </a:lnSpc>
        <a:spcBef>
          <a:spcPts val="1240"/>
        </a:spcBef>
        <a:buFont typeface="Arial" panose="020B0604020202020204" pitchFamily="34" charset="0"/>
        <a:buChar char="•"/>
        <a:defRPr sz="3472" kern="1200">
          <a:solidFill>
            <a:schemeClr val="tx1"/>
          </a:solidFill>
          <a:latin typeface="+mn-lt"/>
          <a:ea typeface="+mn-ea"/>
          <a:cs typeface="+mn-cs"/>
        </a:defRPr>
      </a:lvl1pPr>
      <a:lvl2pPr marL="850461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417434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3pPr>
      <a:lvl4pPr marL="1984408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4pPr>
      <a:lvl5pPr marL="2551382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5pPr>
      <a:lvl6pPr marL="3118355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6pPr>
      <a:lvl7pPr marL="3685329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7pPr>
      <a:lvl8pPr marL="4252303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8pPr>
      <a:lvl9pPr marL="4819277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1pPr>
      <a:lvl2pPr marL="566974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2pPr>
      <a:lvl3pPr marL="1133947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3pPr>
      <a:lvl4pPr marL="1700921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4pPr>
      <a:lvl5pPr marL="2267895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5pPr>
      <a:lvl6pPr marL="2834869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6pPr>
      <a:lvl7pPr marL="3401842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7pPr>
      <a:lvl8pPr marL="3968816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8pPr>
      <a:lvl9pPr marL="4535790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23kvartiri.ru/vozmozhno-li-snizhen" TargetMode="Externa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8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10" Type="http://schemas.openxmlformats.org/officeDocument/2006/relationships/image" Target="../media/image30.JPG"/><Relationship Id="rId4" Type="http://schemas.openxmlformats.org/officeDocument/2006/relationships/image" Target="../media/image26.jpe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png"/><Relationship Id="rId5" Type="http://schemas.openxmlformats.org/officeDocument/2006/relationships/image" Target="../media/image18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18.pn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3.jpeg"/><Relationship Id="rId7" Type="http://schemas.openxmlformats.org/officeDocument/2006/relationships/image" Target="../media/image46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54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atentscope.wipo.int/search/ru/detail.jsf?docId=WO2019235909&amp;_fid=EA280374239" TargetMode="External"/><Relationship Id="rId2" Type="http://schemas.openxmlformats.org/officeDocument/2006/relationships/hyperlink" Target="https://patentscope.wipo.int/search/ru/detail.jsf?docId=KZ320873871&amp;_fid=EA280374239" TargetMode="Externa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png"/><Relationship Id="rId5" Type="http://schemas.openxmlformats.org/officeDocument/2006/relationships/image" Target="../media/image18.png"/><Relationship Id="rId4" Type="http://schemas.openxmlformats.org/officeDocument/2006/relationships/hyperlink" Target="https://patentscope.wipo.int/search/ru/detail.jsf?docId=EP323759588&amp;_fid=EA280374239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6.jpeg"/><Relationship Id="rId7" Type="http://schemas.openxmlformats.org/officeDocument/2006/relationships/image" Target="../media/image59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8.jpeg"/><Relationship Id="rId5" Type="http://schemas.openxmlformats.org/officeDocument/2006/relationships/image" Target="../media/image25.png"/><Relationship Id="rId4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18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hyperlink" Target="mailto:ssk-proekt@yandex.com" TargetMode="External"/><Relationship Id="rId4" Type="http://schemas.openxmlformats.org/officeDocument/2006/relationships/hyperlink" Target="https://www.youtube.com/watch?v=WD36vGLl2Q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1409" y="1334686"/>
            <a:ext cx="9935100" cy="1687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 dirty="0" smtClean="0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</a:t>
            </a:r>
            <a:r>
              <a:rPr lang="en-US" sz="5700" i="0" u="none" strike="noStrike" cap="none" dirty="0" smtClean="0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ru-RU" sz="5700" i="0" u="none" strike="noStrike" cap="none" dirty="0" smtClean="0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Будущее</a:t>
            </a:r>
            <a:endParaRPr sz="8500" i="0" u="none" strike="noStrike" cap="none" dirty="0">
              <a:solidFill>
                <a:schemeClr val="accent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742890" y="3330230"/>
            <a:ext cx="7126976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“</a:t>
            </a:r>
            <a:r>
              <a:rPr lang="ru-RU" sz="2000" b="1" i="1" dirty="0">
                <a:solidFill>
                  <a:srgbClr val="FF0000"/>
                </a:solidFill>
              </a:rPr>
              <a:t>Комфортное жилье с 40 % экономией  финансовых средств и со 100 % защитой от землетрясений </a:t>
            </a:r>
            <a:r>
              <a:rPr lang="en-US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”</a:t>
            </a: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700340"/>
            <a:ext cx="7821000" cy="11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0" dirty="0">
              <a:solidFill>
                <a:schemeClr val="accent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261610" y="9129285"/>
            <a:ext cx="11141242" cy="484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i="1" dirty="0">
                <a:solidFill>
                  <a:schemeClr val="dk1"/>
                </a:solidFill>
              </a:rPr>
              <a:t>https://pt.2035.university/project/tehnologia-sbk-skf-sbornogo-bezrigelnogo-karkasa-s-sejsmoizoliruusimi-kinematiceskimi-fundamentami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261610" y="5047820"/>
            <a:ext cx="9681536" cy="2789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ru-RU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ru-RU" sz="32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ТЕХНОЛОГИЯ  «СБК-СКФ»  </a:t>
            </a:r>
            <a:r>
              <a:rPr lang="en-US" sz="32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“</a:t>
            </a:r>
            <a:r>
              <a:rPr lang="ru-RU" sz="32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СБОРНОГО </a:t>
            </a:r>
            <a:r>
              <a:rPr lang="ru-RU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БЕЗРИГЕЛЬНОГО КАРКАСА С СЕСМОИЗОЛИРУЮЩИМИ КИНЕМАТИЧЕСКИМИ </a:t>
            </a:r>
            <a:r>
              <a:rPr lang="ru-RU" sz="32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ФУНДАМЕНТАМИ</a:t>
            </a:r>
            <a:r>
              <a:rPr lang="en-US" sz="36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“</a:t>
            </a:r>
            <a:endParaRPr sz="3600" dirty="0">
              <a:solidFill>
                <a:schemeClr val="tx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14550" y="2667812"/>
            <a:ext cx="6490679" cy="621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458549" y="1622637"/>
            <a:ext cx="13898700" cy="45719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632721" y="1776072"/>
            <a:ext cx="13234200" cy="6825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u="sng" dirty="0">
                <a:solidFill>
                  <a:schemeClr val="tx1"/>
                </a:solidFill>
              </a:rPr>
              <a:t>Высокие цены на </a:t>
            </a:r>
            <a:r>
              <a:rPr lang="ru-RU" sz="3600" b="1" u="sng" dirty="0" smtClean="0">
                <a:solidFill>
                  <a:schemeClr val="tx1"/>
                </a:solidFill>
              </a:rPr>
              <a:t>жилье</a:t>
            </a:r>
            <a:r>
              <a:rPr lang="ru-RU" sz="3600" b="1" dirty="0" smtClean="0">
                <a:solidFill>
                  <a:schemeClr val="tx1"/>
                </a:solidFill>
              </a:rPr>
              <a:t>:</a:t>
            </a:r>
          </a:p>
          <a:p>
            <a:pPr>
              <a:lnSpc>
                <a:spcPct val="110000"/>
              </a:lnSpc>
            </a:pP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 В Краснодаре в 2021г.  от 85 до 120 тыс. руб.      </a:t>
            </a:r>
          </a:p>
          <a:p>
            <a:pPr>
              <a:lnSpc>
                <a:spcPct val="110000"/>
              </a:lnSpc>
            </a:pPr>
            <a:r>
              <a:rPr lang="ru-RU" sz="2800" dirty="0" smtClean="0">
                <a:solidFill>
                  <a:schemeClr val="tx1"/>
                </a:solidFill>
              </a:rPr>
              <a:t>Во </a:t>
            </a:r>
            <a:r>
              <a:rPr lang="ru-RU" sz="2800" dirty="0">
                <a:solidFill>
                  <a:schemeClr val="tx1"/>
                </a:solidFill>
              </a:rPr>
              <a:t>Владивостоке – 150 тыс. руб./м2.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  <a:hlinkClick r:id="rId5"/>
              </a:rPr>
              <a:t>https://</a:t>
            </a:r>
            <a:r>
              <a:rPr lang="en-US" sz="2800" dirty="0" smtClean="0">
                <a:solidFill>
                  <a:schemeClr val="tx1"/>
                </a:solidFill>
                <a:hlinkClick r:id="rId5"/>
              </a:rPr>
              <a:t>23kvartiri.ru/vozmozhno-li-snizhen</a:t>
            </a:r>
            <a:r>
              <a:rPr lang="ru-RU" sz="2800" dirty="0" smtClean="0">
                <a:solidFill>
                  <a:schemeClr val="tx1"/>
                </a:solidFill>
              </a:rPr>
              <a:t>    </a:t>
            </a:r>
          </a:p>
          <a:p>
            <a:pPr>
              <a:lnSpc>
                <a:spcPct val="110000"/>
              </a:lnSpc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 В </a:t>
            </a:r>
            <a:r>
              <a:rPr lang="ru-RU" sz="2800" dirty="0">
                <a:solidFill>
                  <a:schemeClr val="tx1"/>
                </a:solidFill>
              </a:rPr>
              <a:t>Сочи 324 тыс. руб./м2</a:t>
            </a: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ru-RU" sz="3600" b="1" u="sng" dirty="0" smtClean="0">
                <a:solidFill>
                  <a:schemeClr val="tx1"/>
                </a:solidFill>
              </a:rPr>
              <a:t>Длительные сроки </a:t>
            </a:r>
            <a:r>
              <a:rPr lang="ru-RU" sz="3600" b="1" u="sng" dirty="0">
                <a:solidFill>
                  <a:schemeClr val="tx1"/>
                </a:solidFill>
              </a:rPr>
              <a:t>строительства </a:t>
            </a:r>
            <a:r>
              <a:rPr lang="ru-RU" sz="3600" b="1" dirty="0" smtClean="0">
                <a:solidFill>
                  <a:schemeClr val="tx1"/>
                </a:solidFill>
              </a:rPr>
              <a:t>:</a:t>
            </a:r>
            <a:endParaRPr lang="ru-RU" sz="3600" b="1" dirty="0">
              <a:solidFill>
                <a:schemeClr val="tx1"/>
              </a:solidFill>
            </a:endParaRPr>
          </a:p>
          <a:p>
            <a:pPr lvl="0"/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монолитных </a:t>
            </a:r>
            <a:r>
              <a:rPr lang="ru-RU" sz="2800" dirty="0">
                <a:solidFill>
                  <a:schemeClr val="tx1"/>
                </a:solidFill>
              </a:rPr>
              <a:t>зданий с 20 квартирами в среднем занимает </a:t>
            </a:r>
            <a:r>
              <a:rPr lang="ru-RU" sz="2800" dirty="0" smtClean="0">
                <a:solidFill>
                  <a:schemeClr val="tx1"/>
                </a:solidFill>
              </a:rPr>
              <a:t>1</a:t>
            </a:r>
            <a:r>
              <a:rPr lang="ru-RU" sz="2800" dirty="0">
                <a:solidFill>
                  <a:schemeClr val="tx1"/>
                </a:solidFill>
              </a:rPr>
              <a:t>5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мес</a:t>
            </a:r>
            <a:r>
              <a:rPr lang="ru-RU" sz="2800" dirty="0">
                <a:solidFill>
                  <a:schemeClr val="tx1"/>
                </a:solidFill>
              </a:rPr>
              <a:t>  </a:t>
            </a:r>
          </a:p>
          <a:p>
            <a:pPr lvl="0"/>
            <a:r>
              <a:rPr lang="ru-RU" sz="36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( Источник : национальная ассоциация строителей США) </a:t>
            </a:r>
          </a:p>
          <a:p>
            <a:pPr marL="571500" indent="-571500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ru-RU" sz="3600" b="1" u="sng" dirty="0" smtClean="0">
                <a:solidFill>
                  <a:schemeClr val="tx1"/>
                </a:solidFill>
              </a:rPr>
              <a:t>Нейтрализация землетрясений, безопасность жильцов </a:t>
            </a:r>
            <a:r>
              <a:rPr lang="ru-RU" sz="3600" b="1" u="sng" dirty="0">
                <a:solidFill>
                  <a:schemeClr val="tx1"/>
                </a:solidFill>
              </a:rPr>
              <a:t>при </a:t>
            </a:r>
            <a:r>
              <a:rPr lang="ru-RU" sz="3600" b="1" u="sng" dirty="0" smtClean="0">
                <a:solidFill>
                  <a:schemeClr val="tx1"/>
                </a:solidFill>
              </a:rPr>
              <a:t>землетрясении</a:t>
            </a:r>
            <a:r>
              <a:rPr lang="ru-RU" sz="3600" b="1" dirty="0" smtClean="0">
                <a:solidFill>
                  <a:schemeClr val="tx1"/>
                </a:solidFill>
              </a:rPr>
              <a:t>: </a:t>
            </a:r>
            <a:endParaRPr lang="ru-RU" sz="3600" dirty="0">
              <a:solidFill>
                <a:schemeClr val="tx1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22.06.22. в Афганистане от землетрясения силой 6,1 баллов погибли  1500 чел. Ранены 2000 чел. </a:t>
            </a:r>
            <a:r>
              <a:rPr lang="ru-RU" sz="2800" dirty="0" err="1" smtClean="0">
                <a:solidFill>
                  <a:schemeClr val="tx1"/>
                </a:solidFill>
              </a:rPr>
              <a:t>Афтершоки</a:t>
            </a:r>
            <a:r>
              <a:rPr lang="ru-RU" sz="2800" dirty="0" smtClean="0">
                <a:solidFill>
                  <a:schemeClr val="tx1"/>
                </a:solidFill>
              </a:rPr>
              <a:t> продолжались в течении 4 дней. Многоэтажные здания разрушены.                                </a:t>
            </a:r>
            <a:endParaRPr lang="ru-RU" sz="280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ru-RU" sz="2800" dirty="0">
                <a:solidFill>
                  <a:schemeClr val="tx1"/>
                </a:solidFill>
              </a:rPr>
              <a:t> На Кубани 1 раз в 10 лет происходит </a:t>
            </a:r>
            <a:r>
              <a:rPr lang="ru-RU" sz="2800" dirty="0"/>
              <a:t>землетрясение силой </a:t>
            </a:r>
            <a:r>
              <a:rPr lang="ru-RU" sz="2800" dirty="0" smtClean="0"/>
              <a:t>7 баллов</a:t>
            </a:r>
            <a:r>
              <a:rPr lang="ru-RU" sz="2800" dirty="0"/>
              <a:t>.</a:t>
            </a:r>
            <a:r>
              <a:rPr lang="en-US" sz="2800" dirty="0"/>
              <a:t> </a:t>
            </a:r>
            <a:r>
              <a:rPr lang="ru-RU" sz="2800" dirty="0"/>
              <a:t>                                                           </a:t>
            </a: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 flipV="1">
            <a:off x="567292" y="1695369"/>
            <a:ext cx="13898700" cy="45719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456925" y="1386562"/>
            <a:ext cx="14009067" cy="7665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rgbClr val="FFFFFF"/>
                </a:solidFill>
              </a:rPr>
              <a:t>Технология   </a:t>
            </a:r>
            <a:r>
              <a:rPr lang="ru-RU" sz="2800" b="1" dirty="0">
                <a:solidFill>
                  <a:srgbClr val="FFFFFF"/>
                </a:solidFill>
              </a:rPr>
              <a:t>СБК-СКФ</a:t>
            </a:r>
            <a:r>
              <a:rPr lang="ru-RU" sz="2800" dirty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ru-RU" sz="2800" dirty="0">
                <a:solidFill>
                  <a:srgbClr val="FFFFFF"/>
                </a:solidFill>
              </a:rPr>
              <a:t>решает проблемы  состоит из 2 частей, каждую из которых можно использовать независимо друг от друга</a:t>
            </a:r>
            <a:r>
              <a:rPr lang="en-US" sz="2800" dirty="0">
                <a:solidFill>
                  <a:srgbClr val="FFFFFF"/>
                </a:solidFill>
              </a:rPr>
              <a:t>:</a:t>
            </a:r>
            <a:endParaRPr lang="ru-RU" sz="28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Технология СБК-СКФ состоит из 2-х независимых частей :</a:t>
            </a:r>
            <a:endParaRPr lang="ru-RU" sz="36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3600" b="1" dirty="0">
                <a:solidFill>
                  <a:schemeClr val="tx1"/>
                </a:solidFill>
              </a:rPr>
              <a:t>          </a:t>
            </a:r>
            <a:r>
              <a:rPr lang="ru-RU" sz="3600" b="1" u="sng" dirty="0">
                <a:solidFill>
                  <a:schemeClr val="tx1"/>
                </a:solidFill>
              </a:rPr>
              <a:t>СБК</a:t>
            </a:r>
            <a:r>
              <a:rPr lang="ru-RU" sz="3600" u="sng" dirty="0">
                <a:solidFill>
                  <a:schemeClr val="tx1"/>
                </a:solidFill>
              </a:rPr>
              <a:t>-Сборный </a:t>
            </a:r>
            <a:r>
              <a:rPr lang="ru-RU" sz="3600" u="sng" dirty="0" err="1">
                <a:solidFill>
                  <a:schemeClr val="tx1"/>
                </a:solidFill>
              </a:rPr>
              <a:t>Безригельный</a:t>
            </a:r>
            <a:r>
              <a:rPr lang="ru-RU" sz="3600" u="sng" dirty="0">
                <a:solidFill>
                  <a:schemeClr val="tx1"/>
                </a:solidFill>
              </a:rPr>
              <a:t> Каркас: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600" dirty="0">
                <a:solidFill>
                  <a:schemeClr val="tx1"/>
                </a:solidFill>
              </a:rPr>
              <a:t> Снижает  стоимость1 м2 жилья на 40 </a:t>
            </a:r>
            <a:r>
              <a:rPr lang="ru-RU" sz="3600" dirty="0" smtClean="0">
                <a:solidFill>
                  <a:schemeClr val="tx1"/>
                </a:solidFill>
              </a:rPr>
              <a:t>%  и не превышает </a:t>
            </a:r>
          </a:p>
          <a:p>
            <a:r>
              <a:rPr lang="ru-RU" sz="3600" dirty="0">
                <a:solidFill>
                  <a:schemeClr val="tx1"/>
                </a:solidFill>
              </a:rPr>
              <a:t> </a:t>
            </a:r>
            <a:r>
              <a:rPr lang="ru-RU" sz="3600" dirty="0" smtClean="0">
                <a:solidFill>
                  <a:schemeClr val="tx1"/>
                </a:solidFill>
              </a:rPr>
              <a:t>      50 000  рублей за 1 м2 жилья .</a:t>
            </a:r>
            <a:endParaRPr lang="ru-RU" sz="36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600" dirty="0">
                <a:solidFill>
                  <a:schemeClr val="tx1"/>
                </a:solidFill>
              </a:rPr>
              <a:t>Уменьшает сроки </a:t>
            </a:r>
            <a:r>
              <a:rPr lang="ru-RU" sz="3600" dirty="0" smtClean="0">
                <a:solidFill>
                  <a:schemeClr val="tx1"/>
                </a:solidFill>
              </a:rPr>
              <a:t>строительства  </a:t>
            </a:r>
            <a:r>
              <a:rPr lang="ru-RU" sz="3600" dirty="0">
                <a:solidFill>
                  <a:schemeClr val="tx1"/>
                </a:solidFill>
              </a:rPr>
              <a:t>в 3-4 раза</a:t>
            </a:r>
          </a:p>
          <a:p>
            <a:endParaRPr lang="ru-RU" sz="3600" dirty="0">
              <a:solidFill>
                <a:schemeClr val="tx1"/>
              </a:solidFill>
            </a:endParaRPr>
          </a:p>
          <a:p>
            <a:r>
              <a:rPr lang="ru-RU" sz="3600" b="1" dirty="0" smtClean="0">
                <a:solidFill>
                  <a:schemeClr val="tx1"/>
                </a:solidFill>
              </a:rPr>
              <a:t>    </a:t>
            </a:r>
            <a:r>
              <a:rPr lang="ru-RU" sz="3600" b="1" u="sng" dirty="0" smtClean="0">
                <a:solidFill>
                  <a:schemeClr val="tx1"/>
                </a:solidFill>
              </a:rPr>
              <a:t> СКФ</a:t>
            </a:r>
            <a:r>
              <a:rPr lang="ru-RU" sz="3600" u="sng" dirty="0" smtClean="0">
                <a:solidFill>
                  <a:schemeClr val="tx1"/>
                </a:solidFill>
              </a:rPr>
              <a:t>- </a:t>
            </a:r>
            <a:r>
              <a:rPr lang="ru-RU" sz="3600" u="sng" dirty="0" err="1">
                <a:solidFill>
                  <a:schemeClr val="tx1"/>
                </a:solidFill>
              </a:rPr>
              <a:t>Сейсмоизолирующий</a:t>
            </a:r>
            <a:r>
              <a:rPr lang="ru-RU" sz="3600" u="sng" dirty="0">
                <a:solidFill>
                  <a:schemeClr val="tx1"/>
                </a:solidFill>
              </a:rPr>
              <a:t> Кинематический Фундамент :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600" dirty="0">
                <a:solidFill>
                  <a:schemeClr val="tx1"/>
                </a:solidFill>
              </a:rPr>
              <a:t>Снижает сейсмические воздействия с 10 до 6 баллов, и не допускает повреждения </a:t>
            </a:r>
            <a:r>
              <a:rPr lang="ru-RU" sz="3600" dirty="0" smtClean="0">
                <a:solidFill>
                  <a:schemeClr val="tx1"/>
                </a:solidFill>
              </a:rPr>
              <a:t>зданий</a:t>
            </a:r>
            <a:r>
              <a:rPr lang="ru-RU" sz="3600" dirty="0">
                <a:solidFill>
                  <a:schemeClr val="tx1"/>
                </a:solidFill>
              </a:rPr>
              <a:t>, </a:t>
            </a:r>
            <a:r>
              <a:rPr lang="ru-RU" sz="3600" dirty="0" smtClean="0">
                <a:solidFill>
                  <a:schemeClr val="tx1"/>
                </a:solidFill>
              </a:rPr>
              <a:t>через </a:t>
            </a:r>
            <a:r>
              <a:rPr lang="ru-RU" sz="3600" dirty="0">
                <a:solidFill>
                  <a:schemeClr val="tx1"/>
                </a:solidFill>
              </a:rPr>
              <a:t>18 секунд  после 1-го </a:t>
            </a:r>
            <a:r>
              <a:rPr lang="ru-RU" sz="3600" dirty="0" err="1">
                <a:solidFill>
                  <a:schemeClr val="tx1"/>
                </a:solidFill>
              </a:rPr>
              <a:t>сейсмоудара</a:t>
            </a:r>
            <a:r>
              <a:rPr lang="ru-RU" sz="3600" dirty="0">
                <a:solidFill>
                  <a:schemeClr val="tx1"/>
                </a:solidFill>
              </a:rPr>
              <a:t> становится готовым к повторным толчкам- </a:t>
            </a:r>
            <a:r>
              <a:rPr lang="ru-RU" sz="3600" dirty="0" err="1">
                <a:solidFill>
                  <a:schemeClr val="tx1"/>
                </a:solidFill>
              </a:rPr>
              <a:t>афтершокам</a:t>
            </a:r>
            <a:r>
              <a:rPr lang="ru-RU" sz="3600" dirty="0">
                <a:solidFill>
                  <a:schemeClr val="tx1"/>
                </a:solidFill>
              </a:rPr>
              <a:t>.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 i="0" u="none" strike="noStrike" cap="none" dirty="0">
              <a:solidFill>
                <a:schemeClr val="tx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172" y="4156505"/>
            <a:ext cx="3543598" cy="3543598"/>
          </a:xfrm>
          <a:prstGeom prst="rect">
            <a:avLst/>
          </a:prstGeom>
        </p:spPr>
      </p:pic>
      <p:pic>
        <p:nvPicPr>
          <p:cNvPr id="21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90" y="4287596"/>
            <a:ext cx="3543598" cy="3543598"/>
          </a:xfrm>
          <a:prstGeom prst="rect">
            <a:avLst/>
          </a:prstGeom>
        </p:spPr>
      </p:pic>
      <p:pic>
        <p:nvPicPr>
          <p:cNvPr id="22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167" y="4220493"/>
            <a:ext cx="3543598" cy="3543598"/>
          </a:xfrm>
          <a:prstGeom prst="rect">
            <a:avLst/>
          </a:prstGeom>
        </p:spPr>
      </p:pic>
      <p:pic>
        <p:nvPicPr>
          <p:cNvPr id="23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627" y="4181728"/>
            <a:ext cx="3543598" cy="354359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flipH="1">
            <a:off x="8884595" y="7495090"/>
            <a:ext cx="1226470" cy="3594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736" b="1" dirty="0">
                <a:latin typeface="Century Gothic" panose="020B0502020202020204" pitchFamily="34" charset="0"/>
              </a:rPr>
              <a:t>Этап</a:t>
            </a:r>
            <a:r>
              <a:rPr lang="en-US" sz="1736" b="1" dirty="0">
                <a:latin typeface="Century Gothic" panose="020B0502020202020204" pitchFamily="34" charset="0"/>
              </a:rPr>
              <a:t> 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1340" y="502700"/>
            <a:ext cx="9490571" cy="776985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Продукт система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СБК 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Запатентовано. Авторские права (c) </a:t>
            </a:r>
          </a:p>
          <a:p>
            <a:r>
              <a:rPr lang="ru-RU" dirty="0" smtClean="0"/>
              <a:t> ТОО ССК-Проект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D111-579C-4558-B760-25D5261F47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 flipH="1">
            <a:off x="1891303" y="7549112"/>
            <a:ext cx="1471794" cy="3594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736" b="1" dirty="0">
                <a:latin typeface="Century Gothic" panose="020B0502020202020204" pitchFamily="34" charset="0"/>
              </a:rPr>
              <a:t>Этап</a:t>
            </a:r>
            <a:r>
              <a:rPr lang="en-US" sz="1736" b="1" dirty="0">
                <a:latin typeface="Century Gothic" panose="020B0502020202020204" pitchFamily="34" charset="0"/>
              </a:rPr>
              <a:t> 1</a:t>
            </a:r>
          </a:p>
        </p:txBody>
      </p:sp>
      <p:sp>
        <p:nvSpPr>
          <p:cNvPr id="16" name="TextBox 15"/>
          <p:cNvSpPr txBox="1"/>
          <p:nvPr/>
        </p:nvSpPr>
        <p:spPr>
          <a:xfrm flipH="1">
            <a:off x="5501411" y="7549112"/>
            <a:ext cx="1360146" cy="3594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736" b="1" dirty="0">
                <a:latin typeface="Century Gothic" panose="020B0502020202020204" pitchFamily="34" charset="0"/>
              </a:rPr>
              <a:t>Этап</a:t>
            </a:r>
            <a:r>
              <a:rPr lang="en-US" sz="1736" b="1" dirty="0">
                <a:latin typeface="Century Gothic" panose="020B0502020202020204" pitchFamily="34" charset="0"/>
              </a:rPr>
              <a:t> 2</a:t>
            </a:r>
          </a:p>
        </p:txBody>
      </p:sp>
      <p:sp>
        <p:nvSpPr>
          <p:cNvPr id="18" name="TextBox 17"/>
          <p:cNvSpPr txBox="1"/>
          <p:nvPr/>
        </p:nvSpPr>
        <p:spPr>
          <a:xfrm flipH="1">
            <a:off x="12134103" y="7471097"/>
            <a:ext cx="1318682" cy="3594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736" b="1" dirty="0">
                <a:latin typeface="Century Gothic" panose="020B0502020202020204" pitchFamily="34" charset="0"/>
              </a:rPr>
              <a:t>Этап </a:t>
            </a:r>
            <a:r>
              <a:rPr lang="en-US" sz="1736" b="1" dirty="0"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946407" y="2377518"/>
            <a:ext cx="13040439" cy="190850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2800" dirty="0">
                <a:latin typeface="Century Gothic" panose="020B0502020202020204" pitchFamily="34" charset="0"/>
              </a:rPr>
              <a:t>Состоит из колонны СБК и плит . Отсутствие ригелей, диафрагм жесткостей  и наличие пустот в плитах уменьшают вес здания, сокращают сроки строительства , снижают стоимость жилья.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10"/>
          </p:nvPr>
        </p:nvSpPr>
        <p:spPr>
          <a:xfrm>
            <a:off x="2099557" y="9718728"/>
            <a:ext cx="3401854" cy="569240"/>
          </a:xfrm>
        </p:spPr>
        <p:txBody>
          <a:bodyPr/>
          <a:lstStyle/>
          <a:p>
            <a:pPr lvl="0">
              <a:defRPr/>
            </a:pPr>
            <a:r>
              <a:rPr lang="ru-RU" dirty="0" smtClean="0"/>
              <a:t>26 06 22</a:t>
            </a:r>
            <a:endParaRPr lang="en-US" dirty="0"/>
          </a:p>
        </p:txBody>
      </p:sp>
      <p:pic>
        <p:nvPicPr>
          <p:cNvPr id="2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20" y="4287595"/>
            <a:ext cx="3539173" cy="3261517"/>
          </a:xfrm>
          <a:prstGeom prst="rect">
            <a:avLst/>
          </a:prstGeom>
        </p:spPr>
      </p:pic>
      <p:pic>
        <p:nvPicPr>
          <p:cNvPr id="25" name="Google Shape;111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168077" y="0"/>
            <a:ext cx="1399693" cy="1411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79" y="332042"/>
            <a:ext cx="2453321" cy="734473"/>
          </a:xfrm>
          <a:prstGeom prst="rect">
            <a:avLst/>
          </a:prstGeom>
        </p:spPr>
      </p:pic>
      <p:pic>
        <p:nvPicPr>
          <p:cNvPr id="26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19" y="351274"/>
            <a:ext cx="2453321" cy="73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6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4621" y="-4187"/>
            <a:ext cx="10491875" cy="98058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Century Gothic" panose="020B0502020202020204" pitchFamily="34" charset="0"/>
              </a:rPr>
              <a:t>Продукт </a:t>
            </a:r>
            <a:r>
              <a:rPr lang="ru-RU" sz="6700" b="1" dirty="0" smtClean="0">
                <a:latin typeface="Century Gothic" panose="020B0502020202020204" pitchFamily="34" charset="0"/>
              </a:rPr>
              <a:t>система </a:t>
            </a:r>
            <a:r>
              <a:rPr lang="ru-RU" sz="6700" b="1" dirty="0">
                <a:latin typeface="Century Gothic" panose="020B0502020202020204" pitchFamily="34" charset="0"/>
              </a:rPr>
              <a:t>СКФ</a:t>
            </a:r>
            <a:endParaRPr lang="en-US" sz="6700" b="1" dirty="0">
              <a:latin typeface="Century Gothic" panose="020B0502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98500" y="9870307"/>
            <a:ext cx="5102781" cy="569240"/>
          </a:xfrm>
        </p:spPr>
        <p:txBody>
          <a:bodyPr/>
          <a:lstStyle/>
          <a:p>
            <a:r>
              <a:rPr lang="ru-RU" dirty="0" smtClean="0"/>
              <a:t>Запатентовано. Авторские права (c)  </a:t>
            </a:r>
          </a:p>
          <a:p>
            <a:r>
              <a:rPr lang="ru-RU" dirty="0" smtClean="0"/>
              <a:t>ТОО ССК-Проект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D111-579C-4558-B760-25D5261F47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590662" y="594923"/>
            <a:ext cx="13040439" cy="2159879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7000" dirty="0">
                <a:latin typeface="Century Gothic" panose="020B0502020202020204" pitchFamily="34" charset="0"/>
              </a:rPr>
              <a:t>Сейсмоизолирующий кинематический фундамент работает по принципу </a:t>
            </a:r>
            <a:r>
              <a:rPr lang="en-US" sz="7000" dirty="0" smtClean="0">
                <a:latin typeface="Century Gothic" panose="020B0502020202020204" pitchFamily="34" charset="0"/>
              </a:rPr>
              <a:t>“</a:t>
            </a:r>
            <a:r>
              <a:rPr lang="ru-RU" sz="7000" dirty="0" smtClean="0">
                <a:latin typeface="Century Gothic" panose="020B0502020202020204" pitchFamily="34" charset="0"/>
              </a:rPr>
              <a:t>Ваньки-Встаньки</a:t>
            </a:r>
            <a:r>
              <a:rPr lang="en-US" sz="7000" dirty="0" smtClean="0">
                <a:latin typeface="Century Gothic" panose="020B0502020202020204" pitchFamily="34" charset="0"/>
              </a:rPr>
              <a:t>”. </a:t>
            </a:r>
            <a:r>
              <a:rPr lang="ru-RU" sz="7000" dirty="0">
                <a:latin typeface="Century Gothic" panose="020B0502020202020204" pitchFamily="34" charset="0"/>
              </a:rPr>
              <a:t>В отличие от </a:t>
            </a:r>
            <a:r>
              <a:rPr lang="ru-RU" sz="7000" dirty="0" smtClean="0">
                <a:latin typeface="Century Gothic" panose="020B0502020202020204" pitchFamily="34" charset="0"/>
              </a:rPr>
              <a:t>РМО, </a:t>
            </a:r>
            <a:r>
              <a:rPr lang="ru-RU" sz="7000" dirty="0">
                <a:latin typeface="Century Gothic" panose="020B0502020202020204" pitchFamily="34" charset="0"/>
              </a:rPr>
              <a:t>система СКФ</a:t>
            </a:r>
            <a:r>
              <a:rPr lang="en-US" sz="7000" dirty="0">
                <a:latin typeface="Century Gothic" panose="020B0502020202020204" pitchFamily="34" charset="0"/>
              </a:rPr>
              <a:t> </a:t>
            </a:r>
            <a:r>
              <a:rPr lang="ru-RU" sz="7000" dirty="0">
                <a:latin typeface="Century Gothic" panose="020B0502020202020204" pitchFamily="34" charset="0"/>
              </a:rPr>
              <a:t>не нуждается в регулярном обслуживании (замена через каждые 25 лет) и  дешевле в 4 раза.</a:t>
            </a:r>
            <a:endParaRPr lang="en-US" sz="7000" i="1" dirty="0">
              <a:latin typeface="Century Gothic" panose="020B0502020202020204" pitchFamily="34" charset="0"/>
            </a:endParaRPr>
          </a:p>
          <a:p>
            <a:pPr marL="0" indent="0" algn="r">
              <a:lnSpc>
                <a:spcPct val="120000"/>
              </a:lnSpc>
              <a:buNone/>
            </a:pPr>
            <a:endParaRPr lang="en-US" sz="7000" dirty="0">
              <a:latin typeface="Century Gothic" panose="020B0502020202020204" pitchFamily="34" charset="0"/>
            </a:endParaRPr>
          </a:p>
          <a:p>
            <a:pPr marL="0" indent="0" algn="r">
              <a:buNone/>
            </a:pP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r>
              <a:rPr lang="ru-RU" dirty="0" smtClean="0"/>
              <a:t>26 06 22</a:t>
            </a:r>
            <a:endParaRPr lang="en-US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6" y="2770621"/>
            <a:ext cx="3621273" cy="5807721"/>
          </a:xfrm>
          <a:prstGeom prst="rect">
            <a:avLst/>
          </a:prstGeom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" t="16235" r="3754" b="15868"/>
          <a:stretch/>
        </p:blipFill>
        <p:spPr bwMode="auto">
          <a:xfrm>
            <a:off x="8201517" y="7486927"/>
            <a:ext cx="2605028" cy="3069302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Рисунок 28" descr="C:\Users\ТОО-ССК-Проект\Desktop\КФ 4 вида\Кф 2 видjpg_Page1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" t="14027" r="3173" b="9060"/>
          <a:stretch/>
        </p:blipFill>
        <p:spPr bwMode="auto">
          <a:xfrm>
            <a:off x="4834368" y="7518508"/>
            <a:ext cx="2434004" cy="3037721"/>
          </a:xfrm>
          <a:prstGeom prst="rect">
            <a:avLst/>
          </a:prstGeom>
          <a:noFill/>
          <a:ln w="25400">
            <a:solidFill>
              <a:schemeClr val="bg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Google Shape;111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354828" y="37298"/>
            <a:ext cx="1429181" cy="140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42" y="167971"/>
            <a:ext cx="2619947" cy="784357"/>
          </a:xfrm>
          <a:prstGeom prst="rect">
            <a:avLst/>
          </a:prstGeom>
        </p:spPr>
      </p:pic>
      <p:pic>
        <p:nvPicPr>
          <p:cNvPr id="7" name="часть 2 У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73165" y="2770622"/>
            <a:ext cx="7228819" cy="45675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8236" y="2754802"/>
            <a:ext cx="3367669" cy="580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05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. Запатентовано. Авторские права (c)  </a:t>
            </a:r>
          </a:p>
          <a:p>
            <a:r>
              <a:rPr lang="ru-RU" dirty="0" smtClean="0"/>
              <a:t>ТОО ССК-Проект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D111-579C-4558-B760-25D5261F47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6" y="10029378"/>
            <a:ext cx="3401854" cy="569240"/>
          </a:xfrm>
        </p:spPr>
        <p:txBody>
          <a:bodyPr/>
          <a:lstStyle/>
          <a:p>
            <a:r>
              <a:rPr lang="ru-RU" dirty="0" smtClean="0"/>
              <a:t>26.06 22</a:t>
            </a:r>
            <a:endParaRPr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208813" y="-153350"/>
            <a:ext cx="6758599" cy="129780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</a:t>
            </a:r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КОНКУРЕНТЫ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20"/>
          <a:stretch/>
        </p:blipFill>
        <p:spPr>
          <a:xfrm>
            <a:off x="700775" y="2704129"/>
            <a:ext cx="2547751" cy="2146019"/>
          </a:xfrm>
          <a:prstGeom prst="rect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" r="7484"/>
          <a:stretch/>
        </p:blipFill>
        <p:spPr>
          <a:xfrm>
            <a:off x="3453728" y="2742623"/>
            <a:ext cx="2662793" cy="2146019"/>
          </a:xfrm>
          <a:prstGeom prst="rect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</p:pic>
      <p:grpSp>
        <p:nvGrpSpPr>
          <p:cNvPr id="2" name="Группа 15"/>
          <p:cNvGrpSpPr/>
          <p:nvPr/>
        </p:nvGrpSpPr>
        <p:grpSpPr>
          <a:xfrm>
            <a:off x="700775" y="5083685"/>
            <a:ext cx="6014683" cy="1316514"/>
            <a:chOff x="80726" y="103066"/>
            <a:chExt cx="2484358" cy="838258"/>
          </a:xfrm>
          <a:solidFill>
            <a:schemeClr val="accent1"/>
          </a:solidFill>
        </p:grpSpPr>
        <p:sp>
          <p:nvSpPr>
            <p:cNvPr id="17" name="Прямоугольник 16"/>
            <p:cNvSpPr/>
            <p:nvPr/>
          </p:nvSpPr>
          <p:spPr>
            <a:xfrm>
              <a:off x="80726" y="103066"/>
              <a:ext cx="2484358" cy="838258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4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4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Прямоугольник 17"/>
            <p:cNvSpPr/>
            <p:nvPr/>
          </p:nvSpPr>
          <p:spPr>
            <a:xfrm>
              <a:off x="80726" y="513031"/>
              <a:ext cx="2476559" cy="243686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1114" tIns="80637" rIns="141114" bIns="80637" numCol="1" spcCol="1270" anchor="ctr" anchorCtr="0">
              <a:noAutofit/>
            </a:bodyPr>
            <a:lstStyle/>
            <a:p>
              <a:pPr algn="ctr" defTabSz="88195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>
                  <a:solidFill>
                    <a:srgbClr val="FFFFFF"/>
                  </a:solidFill>
                </a:rPr>
                <a:t>Резинометаллические опоры </a:t>
              </a:r>
              <a:r>
                <a:rPr lang="en-US" sz="2000" kern="1200" dirty="0">
                  <a:solidFill>
                    <a:srgbClr val="FFFFFF"/>
                  </a:solidFill>
                </a:rPr>
                <a:t>“FIP INDUSTRIALE”</a:t>
              </a:r>
              <a:r>
                <a:rPr lang="ru-RU" sz="2000" kern="1200" dirty="0">
                  <a:solidFill>
                    <a:srgbClr val="FFFFFF"/>
                  </a:solidFill>
                </a:rPr>
                <a:t>  Италия </a:t>
              </a:r>
              <a:r>
                <a:rPr lang="ru-RU" sz="2000" kern="1200" dirty="0" smtClean="0">
                  <a:solidFill>
                    <a:srgbClr val="FFFFFF"/>
                  </a:solidFill>
                </a:rPr>
                <a:t>  </a:t>
              </a:r>
              <a:r>
                <a:rPr lang="en-US" sz="2000" kern="1200" dirty="0">
                  <a:solidFill>
                    <a:srgbClr val="FFFFFF"/>
                  </a:solidFill>
                </a:rPr>
                <a:t>E </a:t>
              </a:r>
              <a:r>
                <a:rPr lang="ru-RU" sz="2000" kern="1200" dirty="0">
                  <a:solidFill>
                    <a:srgbClr val="FFFFFF"/>
                  </a:solidFill>
                </a:rPr>
                <a:t>8200 за </a:t>
              </a:r>
              <a:r>
                <a:rPr lang="ru-RU" sz="2000" kern="1200" dirty="0" smtClean="0">
                  <a:solidFill>
                    <a:srgbClr val="FFFFFF"/>
                  </a:solidFill>
                </a:rPr>
                <a:t>единицу</a:t>
              </a:r>
            </a:p>
            <a:p>
              <a:pPr algn="ctr" defTabSz="88195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 smtClean="0">
                  <a:solidFill>
                    <a:srgbClr val="FFFFFF"/>
                  </a:solidFill>
                </a:rPr>
                <a:t>Япония </a:t>
              </a:r>
              <a:r>
                <a:rPr lang="ru-RU" sz="2400" kern="1200" dirty="0">
                  <a:solidFill>
                    <a:srgbClr val="FFFFFF"/>
                  </a:solidFill>
                </a:rPr>
                <a:t>ТАК</a:t>
              </a:r>
              <a:r>
                <a:rPr lang="en-US" sz="2400" kern="1200" dirty="0">
                  <a:solidFill>
                    <a:srgbClr val="FFFFFF"/>
                  </a:solidFill>
                </a:rPr>
                <a:t>EN</a:t>
              </a:r>
              <a:r>
                <a:rPr lang="ru-RU" sz="2400" kern="1200" dirty="0">
                  <a:solidFill>
                    <a:srgbClr val="FFFFFF"/>
                  </a:solidFill>
                </a:rPr>
                <a:t>АКА</a:t>
              </a:r>
              <a:r>
                <a:rPr lang="en-US" sz="2400" dirty="0">
                  <a:solidFill>
                    <a:srgbClr val="FFFFFF"/>
                  </a:solidFill>
                </a:rPr>
                <a:t>  $ </a:t>
              </a:r>
              <a:r>
                <a:rPr lang="en-US" sz="2400" kern="1200" dirty="0">
                  <a:solidFill>
                    <a:srgbClr val="FFFFFF"/>
                  </a:solidFill>
                </a:rPr>
                <a:t>10200</a:t>
              </a:r>
              <a:endParaRPr lang="ru-RU" sz="2400" kern="12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540866" y="5083685"/>
            <a:ext cx="6491779" cy="131651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</a:rPr>
              <a:t>Трубобетонные кинематические фундаменты СМУ-5 Россия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ru-RU" sz="2400" dirty="0" smtClean="0">
                <a:solidFill>
                  <a:srgbClr val="FFFFFF"/>
                </a:solidFill>
              </a:rPr>
              <a:t>   </a:t>
            </a:r>
            <a:r>
              <a:rPr lang="en-US" sz="2400" dirty="0" smtClean="0">
                <a:solidFill>
                  <a:srgbClr val="FFFFFF"/>
                </a:solidFill>
              </a:rPr>
              <a:t>$ </a:t>
            </a:r>
            <a:r>
              <a:rPr lang="en-US" sz="2400" dirty="0">
                <a:solidFill>
                  <a:srgbClr val="FFFFFF"/>
                </a:solidFill>
              </a:rPr>
              <a:t>4500</a:t>
            </a:r>
          </a:p>
          <a:p>
            <a:pPr algn="ctr"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1449254" y="6305311"/>
            <a:ext cx="11037855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472" b="1" dirty="0">
                <a:latin typeface="Century Gothic" panose="020B0502020202020204" pitchFamily="34" charset="0"/>
              </a:rPr>
              <a:t>                       В чем наши преимущества</a:t>
            </a:r>
            <a:endParaRPr lang="en-US" sz="3472" b="1" dirty="0">
              <a:latin typeface="Century Gothic" panose="020B0502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23970" y="7494434"/>
            <a:ext cx="6337473" cy="8556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80" dirty="0">
                <a:solidFill>
                  <a:srgbClr val="FFFFFF"/>
                </a:solidFill>
              </a:rPr>
              <a:t>В 4-5 раз дешевле</a:t>
            </a:r>
            <a:r>
              <a:rPr lang="en-US" sz="2480" dirty="0">
                <a:solidFill>
                  <a:srgbClr val="FFFFFF"/>
                </a:solidFill>
              </a:rPr>
              <a:t>  $ 1500</a:t>
            </a:r>
            <a:r>
              <a:rPr lang="ru-RU" sz="2480" dirty="0">
                <a:solidFill>
                  <a:srgbClr val="FFFFFF"/>
                </a:solidFill>
              </a:rPr>
              <a:t> -</a:t>
            </a:r>
            <a:r>
              <a:rPr lang="en-US" sz="2480" dirty="0">
                <a:solidFill>
                  <a:srgbClr val="FFFFFF"/>
                </a:solidFill>
              </a:rPr>
              <a:t>$ </a:t>
            </a:r>
            <a:r>
              <a:rPr lang="ru-RU" sz="2480" dirty="0">
                <a:solidFill>
                  <a:srgbClr val="FFFFFF"/>
                </a:solidFill>
              </a:rPr>
              <a:t>2500</a:t>
            </a:r>
          </a:p>
          <a:p>
            <a:r>
              <a:rPr lang="ru-RU" sz="2480" dirty="0">
                <a:solidFill>
                  <a:srgbClr val="FFFFFF"/>
                </a:solidFill>
              </a:rPr>
              <a:t>Срок эксплуатации неограниченный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88113" y="7441277"/>
            <a:ext cx="6444532" cy="8556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80" dirty="0">
                <a:solidFill>
                  <a:srgbClr val="FFFFFF"/>
                </a:solidFill>
              </a:rPr>
              <a:t>Амплитуда колебаний при испытаниях достигнута  60 см, то есть в 5 раз больше.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23"/>
          <a:stretch/>
        </p:blipFill>
        <p:spPr>
          <a:xfrm>
            <a:off x="10028012" y="519159"/>
            <a:ext cx="1878800" cy="4330990"/>
          </a:xfrm>
          <a:prstGeom prst="rect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</p:pic>
      <p:pic>
        <p:nvPicPr>
          <p:cNvPr id="20" name="Google Shape;111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95101" y="1216"/>
            <a:ext cx="2071707" cy="161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02" y="519158"/>
            <a:ext cx="2682524" cy="80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8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4880" y="427298"/>
            <a:ext cx="7149590" cy="637910"/>
          </a:xfrm>
        </p:spPr>
        <p:txBody>
          <a:bodyPr/>
          <a:lstStyle/>
          <a:p>
            <a:r>
              <a:rPr lang="ru-RU" dirty="0" smtClean="0">
                <a:latin typeface="Century Gothic" panose="020B0502020202020204" pitchFamily="34" charset="0"/>
              </a:rPr>
              <a:t>    </a:t>
            </a:r>
            <a:r>
              <a:rPr lang="ru-RU" sz="3600" b="1" dirty="0">
                <a:latin typeface="Century Gothic" panose="020B0502020202020204" pitchFamily="34" charset="0"/>
              </a:rPr>
              <a:t>Выгодоприобретатели :</a:t>
            </a:r>
            <a:endParaRPr lang="en-US" sz="3600" b="1" dirty="0">
              <a:latin typeface="Century Gothic" panose="020B0502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61887" y="9909729"/>
            <a:ext cx="5102781" cy="569240"/>
          </a:xfrm>
        </p:spPr>
        <p:txBody>
          <a:bodyPr/>
          <a:lstStyle/>
          <a:p>
            <a:r>
              <a:rPr lang="ru-RU" dirty="0" smtClean="0"/>
              <a:t>Запатентовано. Авторские права (c) </a:t>
            </a:r>
          </a:p>
          <a:p>
            <a:r>
              <a:rPr lang="ru-RU" dirty="0" smtClean="0"/>
              <a:t> ТОО ССК-Проект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D111-579C-4558-B760-25D5261F479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81535" y="6896385"/>
            <a:ext cx="4020373" cy="18867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28" b="1" dirty="0">
                <a:latin typeface="Century Gothic" panose="020B0502020202020204" pitchFamily="34" charset="0"/>
              </a:rPr>
              <a:t>СОХРАНЯЕТ ЖИЗНИ</a:t>
            </a:r>
            <a:endParaRPr lang="en-US" sz="2728" dirty="0">
              <a:latin typeface="Century Gothic" panose="020B0502020202020204" pitchFamily="34" charset="0"/>
            </a:endParaRPr>
          </a:p>
          <a:p>
            <a:pPr algn="ctr"/>
            <a:r>
              <a:rPr lang="en-US" sz="2728" dirty="0">
                <a:latin typeface="Century Gothic" panose="020B0502020202020204" pitchFamily="34" charset="0"/>
              </a:rPr>
              <a:t> </a:t>
            </a:r>
            <a:r>
              <a:rPr lang="ru-RU" sz="1736" dirty="0">
                <a:latin typeface="Century Gothic" panose="020B0502020202020204" pitchFamily="34" charset="0"/>
              </a:rPr>
              <a:t>Здания не разрушаются</a:t>
            </a:r>
            <a:endParaRPr lang="en-US" sz="1736" dirty="0">
              <a:latin typeface="Century Gothic" panose="020B0502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1536" y="2656930"/>
            <a:ext cx="4020373" cy="18867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28" b="1" dirty="0">
                <a:latin typeface="Century Gothic" panose="020B0502020202020204" pitchFamily="34" charset="0"/>
              </a:rPr>
              <a:t>ДОСТУПНОЕ ЖИЛЬЕ </a:t>
            </a:r>
            <a:r>
              <a:rPr lang="ru-RU" sz="1736" b="1" dirty="0">
                <a:latin typeface="Century Gothic" panose="020B0502020202020204" pitchFamily="34" charset="0"/>
              </a:rPr>
              <a:t>  </a:t>
            </a:r>
            <a:r>
              <a:rPr lang="ru-RU" sz="1736" b="1" dirty="0" smtClean="0">
                <a:latin typeface="Century Gothic" panose="020B0502020202020204" pitchFamily="34" charset="0"/>
              </a:rPr>
              <a:t>доступен </a:t>
            </a:r>
            <a:r>
              <a:rPr lang="ru-RU" sz="1736" b="1" dirty="0">
                <a:latin typeface="Century Gothic" panose="020B0502020202020204" pitchFamily="34" charset="0"/>
              </a:rPr>
              <a:t>более широким слоям населения</a:t>
            </a:r>
            <a:endParaRPr lang="en-US" sz="1736" dirty="0">
              <a:latin typeface="Century Gothic" panose="020B0502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61887" y="2617658"/>
            <a:ext cx="4020373" cy="18518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36" b="1" dirty="0">
                <a:latin typeface="Century Gothic" panose="020B0502020202020204" pitchFamily="34" charset="0"/>
                <a:cs typeface="Times New Roman" pitchFamily="18" charset="0"/>
              </a:rPr>
              <a:t>СНИЖАЕТ  СТОИМОСТЬ</a:t>
            </a:r>
            <a:endParaRPr lang="en-US" sz="1736" dirty="0"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/>
            <a:r>
              <a:rPr lang="ru-RU" sz="1736" dirty="0">
                <a:latin typeface="Century Gothic" panose="020B0502020202020204" pitchFamily="34" charset="0"/>
              </a:rPr>
              <a:t>до </a:t>
            </a:r>
            <a:r>
              <a:rPr lang="en-US" sz="1736" dirty="0">
                <a:latin typeface="Century Gothic" panose="020B0502020202020204" pitchFamily="34" charset="0"/>
              </a:rPr>
              <a:t>40% </a:t>
            </a:r>
            <a:r>
              <a:rPr lang="ru-RU" sz="1736" dirty="0">
                <a:latin typeface="Century Gothic" panose="020B0502020202020204" pitchFamily="34" charset="0"/>
              </a:rPr>
              <a:t>на кв.м.</a:t>
            </a:r>
            <a:endParaRPr lang="en-US" sz="1736" dirty="0">
              <a:latin typeface="Century Gothic" panose="020B0502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942238" y="2554916"/>
            <a:ext cx="4020373" cy="18867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28" b="1" dirty="0">
                <a:latin typeface="Century Gothic" panose="020B0502020202020204" pitchFamily="34" charset="0"/>
              </a:rPr>
              <a:t>МЕНЬШЕ РАБОЧИХ  </a:t>
            </a:r>
            <a:endParaRPr lang="en-US" sz="2728" dirty="0">
              <a:latin typeface="Century Gothic" panose="020B0502020202020204" pitchFamily="34" charset="0"/>
            </a:endParaRPr>
          </a:p>
          <a:p>
            <a:pPr algn="ctr"/>
            <a:r>
              <a:rPr lang="ru-RU" sz="1736" dirty="0">
                <a:latin typeface="Century Gothic" panose="020B0502020202020204" pitchFamily="34" charset="0"/>
              </a:rPr>
              <a:t>Сокращают размер бригады на</a:t>
            </a:r>
            <a:r>
              <a:rPr lang="en-US" sz="1736" dirty="0">
                <a:latin typeface="Century Gothic" panose="020B0502020202020204" pitchFamily="34" charset="0"/>
              </a:rPr>
              <a:t> </a:t>
            </a:r>
            <a:r>
              <a:rPr lang="ru-RU" sz="1736" dirty="0">
                <a:latin typeface="Century Gothic" panose="020B0502020202020204" pitchFamily="34" charset="0"/>
              </a:rPr>
              <a:t>в 5 раз</a:t>
            </a:r>
            <a:endParaRPr lang="en-US" sz="1736" dirty="0"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16466" y="6845700"/>
            <a:ext cx="4020373" cy="18867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28" b="1" dirty="0">
                <a:latin typeface="Century Gothic" panose="020B0502020202020204" pitchFamily="34" charset="0"/>
              </a:rPr>
              <a:t>НЕ НУЖДАЕТСЯ В ОБСЛУЖИВАНИИ</a:t>
            </a:r>
            <a:endParaRPr lang="en-US" sz="2728" dirty="0">
              <a:latin typeface="Century Gothic" panose="020B0502020202020204" pitchFamily="34" charset="0"/>
            </a:endParaRPr>
          </a:p>
          <a:p>
            <a:pPr algn="ctr"/>
            <a:r>
              <a:rPr lang="ru-RU" sz="1736" dirty="0">
                <a:latin typeface="Century Gothic" panose="020B0502020202020204" pitchFamily="34" charset="0"/>
              </a:rPr>
              <a:t>Снижают эксплуатационные расходы</a:t>
            </a:r>
            <a:r>
              <a:rPr lang="en-US" sz="1736" dirty="0">
                <a:latin typeface="Century Gothic" panose="020B0502020202020204" pitchFamily="34" charset="0"/>
              </a:rPr>
              <a:t>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61887" y="4660916"/>
            <a:ext cx="4020373" cy="18867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28" b="1" dirty="0">
                <a:latin typeface="Century Gothic" panose="020B0502020202020204" pitchFamily="34" charset="0"/>
              </a:rPr>
              <a:t>БЫСТРЫЕ СРОКИ СТРОИТЕЛЬСТВА</a:t>
            </a:r>
            <a:endParaRPr lang="en-US" sz="2728" dirty="0">
              <a:latin typeface="Century Gothic" panose="020B0502020202020204" pitchFamily="34" charset="0"/>
            </a:endParaRPr>
          </a:p>
          <a:p>
            <a:pPr algn="ctr"/>
            <a:r>
              <a:rPr lang="ru-RU" sz="1736" dirty="0">
                <a:latin typeface="Century Gothic" panose="020B0502020202020204" pitchFamily="34" charset="0"/>
              </a:rPr>
              <a:t>СБК сокращают срок </a:t>
            </a:r>
            <a:r>
              <a:rPr lang="en-US" sz="1736" dirty="0">
                <a:latin typeface="Century Gothic" panose="020B0502020202020204" pitchFamily="34" charset="0"/>
              </a:rPr>
              <a:t> </a:t>
            </a:r>
            <a:r>
              <a:rPr lang="ru-RU" sz="1736" dirty="0">
                <a:latin typeface="Century Gothic" panose="020B0502020202020204" pitchFamily="34" charset="0"/>
              </a:rPr>
              <a:t>в 4 раза</a:t>
            </a:r>
            <a:endParaRPr lang="en-US" sz="1736" dirty="0">
              <a:latin typeface="Century Gothic" panose="020B0502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9633" y="4694709"/>
            <a:ext cx="4020373" cy="18867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28" b="1" dirty="0">
                <a:latin typeface="Century Gothic" panose="020B0502020202020204" pitchFamily="34" charset="0"/>
              </a:rPr>
              <a:t>ОБОРОТ ИНВЕСТИЦИЙ</a:t>
            </a:r>
            <a:endParaRPr lang="en-US" sz="2728" dirty="0">
              <a:latin typeface="Century Gothic" panose="020B0502020202020204" pitchFamily="34" charset="0"/>
            </a:endParaRPr>
          </a:p>
          <a:p>
            <a:pPr algn="ctr"/>
            <a:r>
              <a:rPr lang="ru-RU" sz="1736" dirty="0">
                <a:latin typeface="Century Gothic" panose="020B0502020202020204" pitchFamily="34" charset="0"/>
              </a:rPr>
              <a:t>Увеличивает оборот инвестиций в </a:t>
            </a:r>
            <a:r>
              <a:rPr lang="ru-RU" sz="1736" dirty="0" smtClean="0">
                <a:latin typeface="Century Gothic" panose="020B0502020202020204" pitchFamily="34" charset="0"/>
              </a:rPr>
              <a:t>3  </a:t>
            </a:r>
            <a:r>
              <a:rPr lang="ru-RU" sz="1736" dirty="0">
                <a:latin typeface="Century Gothic" panose="020B0502020202020204" pitchFamily="34" charset="0"/>
              </a:rPr>
              <a:t>раза</a:t>
            </a:r>
            <a:endParaRPr lang="en-US" sz="1736" dirty="0">
              <a:latin typeface="Century Gothic" panose="020B0502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916466" y="4660917"/>
            <a:ext cx="4020373" cy="18867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28" b="1" dirty="0">
                <a:latin typeface="Century Gothic" panose="020B0502020202020204" pitchFamily="34" charset="0"/>
              </a:rPr>
              <a:t>УМЕНЬШАЕТ ОШИБКИ ПРИ СТРОИТЕЛЬСТВЕ</a:t>
            </a:r>
            <a:endParaRPr lang="en-US" sz="2728" dirty="0">
              <a:latin typeface="Century Gothic" panose="020B0502020202020204" pitchFamily="34" charset="0"/>
            </a:endParaRP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26.06 22</a:t>
            </a:r>
            <a:endParaRPr lang="en-US" dirty="0"/>
          </a:p>
        </p:txBody>
      </p:sp>
      <p:sp>
        <p:nvSpPr>
          <p:cNvPr id="18" name="Rectangle 7"/>
          <p:cNvSpPr/>
          <p:nvPr/>
        </p:nvSpPr>
        <p:spPr>
          <a:xfrm>
            <a:off x="5261887" y="6882073"/>
            <a:ext cx="4020373" cy="18867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28" b="1" dirty="0" err="1">
                <a:latin typeface="Century Gothic" panose="020B0502020202020204" pitchFamily="34" charset="0"/>
              </a:rPr>
              <a:t>Сейсмоизоляция</a:t>
            </a:r>
            <a:endParaRPr lang="en-US" sz="2728" dirty="0">
              <a:latin typeface="Century Gothic" panose="020B0502020202020204" pitchFamily="34" charset="0"/>
            </a:endParaRPr>
          </a:p>
          <a:p>
            <a:pPr algn="ctr"/>
            <a:r>
              <a:rPr lang="ru-RU" sz="1736" dirty="0">
                <a:latin typeface="Century Gothic" panose="020B0502020202020204" pitchFamily="34" charset="0"/>
              </a:rPr>
              <a:t>до 10 баллов при амплитуде колебаний до 85 см</a:t>
            </a:r>
            <a:endParaRPr lang="en-US" sz="1736" dirty="0">
              <a:latin typeface="Century Gothic" panose="020B0502020202020204" pitchFamily="34" charset="0"/>
            </a:endParaRPr>
          </a:p>
        </p:txBody>
      </p:sp>
      <p:pic>
        <p:nvPicPr>
          <p:cNvPr id="17" name="Google Shape;111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021302" y="269647"/>
            <a:ext cx="1831074" cy="1629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9" y="396392"/>
            <a:ext cx="2668073" cy="79876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560000" y="1781385"/>
            <a:ext cx="323863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ru-RU" sz="2400" b="1" kern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Покупатели  </a:t>
            </a:r>
            <a:r>
              <a:rPr lang="ru-RU" sz="2400" b="1" kern="1200" dirty="0">
                <a:solidFill>
                  <a:schemeClr val="tx1"/>
                </a:solidFill>
                <a:latin typeface="Century Gothic" panose="020B0502020202020204" pitchFamily="34" charset="0"/>
              </a:rPr>
              <a:t>жилья</a:t>
            </a:r>
            <a:endParaRPr lang="en-US" sz="2400" b="1" kern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942238" y="1550777"/>
            <a:ext cx="4290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kern="1200" dirty="0">
                <a:latin typeface="Century Gothic" panose="020B0502020202020204" pitchFamily="34" charset="0"/>
              </a:rPr>
              <a:t>Застройщики </a:t>
            </a:r>
            <a:r>
              <a:rPr lang="ru-RU" sz="2400" b="1" kern="1200" dirty="0" smtClean="0">
                <a:latin typeface="Century Gothic" panose="020B0502020202020204" pitchFamily="34" charset="0"/>
              </a:rPr>
              <a:t>:</a:t>
            </a:r>
          </a:p>
          <a:p>
            <a:r>
              <a:rPr lang="ru-RU" sz="2400" b="1" kern="1200" dirty="0" smtClean="0">
                <a:latin typeface="Century Gothic" panose="020B0502020202020204" pitchFamily="34" charset="0"/>
              </a:rPr>
              <a:t>  Девелоперы, Строители</a:t>
            </a:r>
            <a:endParaRPr lang="ru-RU" sz="2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59524" y="1533973"/>
            <a:ext cx="416171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ru-RU" sz="2400" b="1" kern="1200" dirty="0">
                <a:solidFill>
                  <a:schemeClr val="tx1"/>
                </a:solidFill>
                <a:latin typeface="Century Gothic" panose="020B0502020202020204" pitchFamily="34" charset="0"/>
              </a:rPr>
              <a:t>Минстрой РФ ,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ru-RU" sz="2400" b="1" kern="1200" dirty="0">
                <a:solidFill>
                  <a:schemeClr val="tx1"/>
                </a:solidFill>
                <a:latin typeface="Century Gothic" panose="020B0502020202020204" pitchFamily="34" charset="0"/>
              </a:rPr>
              <a:t>Департаменты </a:t>
            </a:r>
            <a:r>
              <a:rPr lang="ru-RU" sz="2400" b="1" kern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стр-ва</a:t>
            </a:r>
            <a:r>
              <a:rPr lang="ru-RU" sz="2400" b="1" kern="1200" dirty="0">
                <a:solidFill>
                  <a:schemeClr val="tx1"/>
                </a:solidFill>
                <a:latin typeface="Century Gothic" panose="020B0502020202020204" pitchFamily="34" charset="0"/>
              </a:rPr>
              <a:t>  </a:t>
            </a:r>
            <a:endParaRPr lang="en-US" sz="2400" b="1" kern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71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7549" y="967937"/>
            <a:ext cx="11729263" cy="120387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Century Gothic" panose="020B0502020202020204" pitchFamily="34" charset="0"/>
              </a:rPr>
              <a:t>РЫНОК</a:t>
            </a:r>
            <a:r>
              <a:rPr lang="en-US" dirty="0" smtClean="0">
                <a:latin typeface="Century Gothic" panose="020B0502020202020204" pitchFamily="34" charset="0"/>
              </a:rPr>
              <a:t/>
            </a:r>
            <a:br>
              <a:rPr lang="en-US" dirty="0" smtClean="0">
                <a:latin typeface="Century Gothic" panose="020B0502020202020204" pitchFamily="34" charset="0"/>
              </a:rPr>
            </a:br>
            <a:r>
              <a:rPr lang="ru-RU" sz="3348" dirty="0">
                <a:latin typeface="Century Gothic" panose="020B0502020202020204" pitchFamily="34" charset="0"/>
              </a:rPr>
              <a:t>Объем жилищного строительства </a:t>
            </a:r>
            <a:r>
              <a:rPr lang="en-US" sz="3348" b="0" dirty="0"/>
              <a:t>Source: Statista.com</a:t>
            </a:r>
            <a:r>
              <a:rPr lang="en-US" sz="3348" dirty="0"/>
              <a:t> </a:t>
            </a:r>
            <a:endParaRPr lang="en-US" sz="3348" dirty="0">
              <a:latin typeface="Century Gothic" panose="020B0502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33947">
              <a:buClrTx/>
            </a:pPr>
            <a:r>
              <a:rPr lang="ru-RU" sz="2000" kern="1200" dirty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Запатентовано</a:t>
            </a:r>
            <a:r>
              <a:rPr lang="ru-RU" sz="2000" kern="1200" dirty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. Авторские права (c)  </a:t>
            </a:r>
            <a:endParaRPr lang="ru-RU" sz="2000" kern="1200" dirty="0" smtClean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  <a:p>
            <a:pPr defTabSz="1133947">
              <a:buClrTx/>
            </a:pPr>
            <a:r>
              <a:rPr lang="ru-RU" sz="2000" kern="1200" dirty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ТОО </a:t>
            </a:r>
            <a:r>
              <a:rPr lang="ru-RU" sz="2000" kern="1200" dirty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ССК-Проект</a:t>
            </a:r>
            <a:endParaRPr lang="en-US" sz="20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133947">
              <a:buClrTx/>
            </a:pPr>
            <a:fld id="{6D02D111-579C-4558-B760-25D5261F4792}" type="slidenum">
              <a:rPr lang="en-US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133947">
                <a:buClrTx/>
              </a:pPr>
              <a:t>8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2313030"/>
              </p:ext>
            </p:extLst>
          </p:nvPr>
        </p:nvGraphicFramePr>
        <p:xfrm>
          <a:off x="453056" y="2323495"/>
          <a:ext cx="10888247" cy="68925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403698">
                  <a:extLst>
                    <a:ext uri="{9D8B030D-6E8A-4147-A177-3AD203B41FA5}">
                      <a16:colId xmlns:a16="http://schemas.microsoft.com/office/drawing/2014/main" val="258078207"/>
                    </a:ext>
                  </a:extLst>
                </a:gridCol>
                <a:gridCol w="2537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7044">
                  <a:extLst>
                    <a:ext uri="{9D8B030D-6E8A-4147-A177-3AD203B41FA5}">
                      <a16:colId xmlns:a16="http://schemas.microsoft.com/office/drawing/2014/main" val="1689008300"/>
                    </a:ext>
                  </a:extLst>
                </a:gridCol>
              </a:tblGrid>
              <a:tr h="7953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СЕЙСМООПАСНЫЕ</a:t>
                      </a:r>
                      <a:r>
                        <a:rPr lang="ru-RU" sz="30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СТРАНЫ</a:t>
                      </a:r>
                      <a:endParaRPr lang="en-US" sz="30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20</a:t>
                      </a:r>
                      <a:r>
                        <a:rPr lang="ru-RU" sz="3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17</a:t>
                      </a:r>
                      <a:r>
                        <a:rPr lang="en-US" sz="3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ru-RU" sz="3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МЛРД </a:t>
                      </a:r>
                      <a:r>
                        <a:rPr lang="en-US" sz="3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$ </a:t>
                      </a:r>
                      <a:endParaRPr lang="en-US" sz="30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20</a:t>
                      </a:r>
                      <a:r>
                        <a:rPr lang="ru-RU" sz="3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  <a:r>
                        <a:rPr lang="en-US" sz="3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ru-RU" sz="3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МЛРД </a:t>
                      </a:r>
                      <a:r>
                        <a:rPr lang="en-US" sz="3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$ </a:t>
                      </a:r>
                      <a:endParaRPr lang="en-US" sz="30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639969"/>
                  </a:ext>
                </a:extLst>
              </a:tr>
              <a:tr h="4653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США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501.0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1,141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792747"/>
                  </a:ext>
                </a:extLst>
              </a:tr>
              <a:tr h="4653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Мексика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144.9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157.0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/>
                </a:tc>
                <a:extLst>
                  <a:ext uri="{0D108BD9-81ED-4DB2-BD59-A6C34878D82A}">
                    <a16:rowId xmlns:a16="http://schemas.microsoft.com/office/drawing/2014/main" val="1028566936"/>
                  </a:ext>
                </a:extLst>
              </a:tr>
              <a:tr h="4653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Япония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145.5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153.0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/>
                </a:tc>
                <a:extLst>
                  <a:ext uri="{0D108BD9-81ED-4DB2-BD59-A6C34878D82A}">
                    <a16:rowId xmlns:a16="http://schemas.microsoft.com/office/drawing/2014/main" val="3443748741"/>
                  </a:ext>
                </a:extLst>
              </a:tr>
              <a:tr h="4653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Италия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163.0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130.0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/>
                </a:tc>
                <a:extLst>
                  <a:ext uri="{0D108BD9-81ED-4DB2-BD59-A6C34878D82A}">
                    <a16:rowId xmlns:a16="http://schemas.microsoft.com/office/drawing/2014/main" val="1859722340"/>
                  </a:ext>
                </a:extLst>
              </a:tr>
              <a:tr h="4653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Россия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39.9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94.0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196408"/>
                  </a:ext>
                </a:extLst>
              </a:tr>
              <a:tr h="4653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Южная</a:t>
                      </a:r>
                      <a:r>
                        <a:rPr lang="ru-RU" sz="3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Корея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18.3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/>
                </a:tc>
                <a:extLst>
                  <a:ext uri="{0D108BD9-81ED-4DB2-BD59-A6C34878D82A}">
                    <a16:rowId xmlns:a16="http://schemas.microsoft.com/office/drawing/2014/main" val="2576016246"/>
                  </a:ext>
                </a:extLst>
              </a:tr>
              <a:tr h="4653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Турция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59.0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15.0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/>
                </a:tc>
                <a:extLst>
                  <a:ext uri="{0D108BD9-81ED-4DB2-BD59-A6C34878D82A}">
                    <a16:rowId xmlns:a16="http://schemas.microsoft.com/office/drawing/2014/main" val="4289724939"/>
                  </a:ext>
                </a:extLst>
              </a:tr>
              <a:tr h="4653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Казахстан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1.8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4.7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6543179"/>
                  </a:ext>
                </a:extLst>
              </a:tr>
              <a:tr h="4653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Греция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1.2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1.3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/>
                </a:tc>
                <a:extLst>
                  <a:ext uri="{0D108BD9-81ED-4DB2-BD59-A6C34878D82A}">
                    <a16:rowId xmlns:a16="http://schemas.microsoft.com/office/drawing/2014/main" val="1055582894"/>
                  </a:ext>
                </a:extLst>
              </a:tr>
              <a:tr h="4653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Узбекистан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 данных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0.55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/>
                </a:tc>
                <a:extLst>
                  <a:ext uri="{0D108BD9-81ED-4DB2-BD59-A6C34878D82A}">
                    <a16:rowId xmlns:a16="http://schemas.microsoft.com/office/drawing/2014/main" val="3133920756"/>
                  </a:ext>
                </a:extLst>
              </a:tr>
              <a:tr h="4653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Китай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 данных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 данных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/>
                </a:tc>
                <a:extLst>
                  <a:ext uri="{0D108BD9-81ED-4DB2-BD59-A6C34878D82A}">
                    <a16:rowId xmlns:a16="http://schemas.microsoft.com/office/drawing/2014/main" val="2029165872"/>
                  </a:ext>
                </a:extLst>
              </a:tr>
              <a:tr h="4653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Тайвань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 данных</a:t>
                      </a:r>
                      <a:endParaRPr lang="en-US" sz="3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нет данных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/>
                </a:tc>
                <a:extLst>
                  <a:ext uri="{0D108BD9-81ED-4DB2-BD59-A6C34878D82A}">
                    <a16:rowId xmlns:a16="http://schemas.microsoft.com/office/drawing/2014/main" val="1272231724"/>
                  </a:ext>
                </a:extLst>
              </a:tr>
              <a:tr h="4653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ВСЕГО</a:t>
                      </a:r>
                      <a:endParaRPr lang="en-US" sz="3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1,074</a:t>
                      </a:r>
                      <a:endParaRPr lang="en-US" sz="3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3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r>
                        <a:rPr lang="ru-RU" sz="3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</a:t>
                      </a:r>
                      <a:r>
                        <a:rPr lang="en-US" sz="3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716</a:t>
                      </a:r>
                      <a:endParaRPr lang="en-US" sz="3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812" marR="11812" marT="11812" marB="0" anchor="b"/>
                </a:tc>
                <a:extLst>
                  <a:ext uri="{0D108BD9-81ED-4DB2-BD59-A6C34878D82A}">
                    <a16:rowId xmlns:a16="http://schemas.microsoft.com/office/drawing/2014/main" val="2929330257"/>
                  </a:ext>
                </a:extLst>
              </a:tr>
            </a:tbl>
          </a:graphicData>
        </a:graphic>
      </p:graphicFrame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33947">
              <a:buClrTx/>
            </a:pPr>
            <a:r>
              <a:rPr lang="ru-RU" sz="2400" kern="1200" dirty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26.06 22</a:t>
            </a:r>
            <a:endParaRPr lang="en-US" sz="24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5" name="Рисунок 14" descr="https://pas-wordpress-media.s3.amazonaws.com/content/uploads/2016/09/tam-sam-som-300x29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63639" y="2323495"/>
            <a:ext cx="3427352" cy="405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одержимое 7"/>
          <p:cNvSpPr txBox="1">
            <a:spLocks/>
          </p:cNvSpPr>
          <p:nvPr/>
        </p:nvSpPr>
        <p:spPr>
          <a:xfrm>
            <a:off x="11790850" y="6605721"/>
            <a:ext cx="2962159" cy="330400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1133947">
              <a:lnSpc>
                <a:spcPct val="90000"/>
              </a:lnSpc>
              <a:spcBef>
                <a:spcPts val="1240"/>
              </a:spcBef>
              <a:buClrTx/>
              <a:defRPr/>
            </a:pPr>
            <a:endParaRPr lang="ru-RU" sz="2232" kern="1200" dirty="0">
              <a:solidFill>
                <a:srgbClr val="FF0000"/>
              </a:solidFill>
              <a:latin typeface="Calibri"/>
              <a:ea typeface="+mn-ea"/>
              <a:cs typeface="+mn-cs"/>
            </a:endParaRPr>
          </a:p>
          <a:p>
            <a:pPr marL="283487" indent="-283487" defTabSz="1133947">
              <a:lnSpc>
                <a:spcPct val="90000"/>
              </a:lnSpc>
              <a:spcBef>
                <a:spcPts val="1240"/>
              </a:spcBef>
              <a:buClrTx/>
              <a:defRPr/>
            </a:pPr>
            <a:r>
              <a:rPr lang="ru-RU" sz="2232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ТАМ -</a:t>
            </a:r>
            <a:r>
              <a:rPr lang="en-US" sz="2232" b="1" kern="1200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 $ </a:t>
            </a:r>
            <a:r>
              <a:rPr lang="ru-RU" sz="2232" b="1" kern="1200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   </a:t>
            </a:r>
            <a:r>
              <a:rPr lang="en-US" sz="2232" kern="1200" dirty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+mn-cs"/>
              </a:rPr>
              <a:t>$</a:t>
            </a:r>
            <a:r>
              <a:rPr lang="en-US" sz="2232" b="1" kern="1200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ru-RU" sz="2232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170 млрд.</a:t>
            </a:r>
          </a:p>
          <a:p>
            <a:pPr marL="283487" indent="-283487" defTabSz="1133947">
              <a:lnSpc>
                <a:spcPct val="90000"/>
              </a:lnSpc>
              <a:spcBef>
                <a:spcPts val="1240"/>
              </a:spcBef>
              <a:buClrTx/>
              <a:defRPr/>
            </a:pPr>
            <a:r>
              <a:rPr lang="ru-RU" sz="2232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1746178" y="7487603"/>
            <a:ext cx="2923621" cy="4014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3487" indent="-283487" defTabSz="1133947">
              <a:lnSpc>
                <a:spcPct val="90000"/>
              </a:lnSpc>
              <a:spcBef>
                <a:spcPts val="1240"/>
              </a:spcBef>
              <a:buClrTx/>
              <a:defRPr/>
            </a:pPr>
            <a:r>
              <a:rPr lang="en-US" sz="2232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 S</a:t>
            </a:r>
            <a:r>
              <a:rPr lang="ru-RU" sz="2232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АМ -</a:t>
            </a:r>
            <a:r>
              <a:rPr lang="en-US" sz="2232" b="1" kern="1200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 $    </a:t>
            </a:r>
            <a:r>
              <a:rPr lang="en-US" sz="2232" kern="1200" dirty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+mn-cs"/>
              </a:rPr>
              <a:t>$</a:t>
            </a:r>
            <a:r>
              <a:rPr lang="en-US" sz="2232" b="1" kern="1200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232" b="1" kern="1200" dirty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+mn-cs"/>
              </a:rPr>
              <a:t>17 </a:t>
            </a:r>
            <a:r>
              <a:rPr lang="ru-RU" sz="2232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млрд.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830873" y="8033761"/>
            <a:ext cx="2955681" cy="435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133947">
              <a:buClrTx/>
            </a:pPr>
            <a:r>
              <a:rPr lang="ru-RU" sz="2232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2232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SO</a:t>
            </a:r>
            <a:r>
              <a:rPr lang="ru-RU" sz="2232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М -</a:t>
            </a:r>
            <a:r>
              <a:rPr lang="en-US" sz="2232" b="1" kern="1200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 $    </a:t>
            </a:r>
            <a:r>
              <a:rPr lang="en-US" sz="2232" kern="1200" dirty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+mn-cs"/>
              </a:rPr>
              <a:t>$</a:t>
            </a:r>
            <a:r>
              <a:rPr lang="en-US" sz="2232" b="1" kern="1200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232" b="1" kern="1200" dirty="0" smtClean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+mn-cs"/>
              </a:rPr>
              <a:t>1</a:t>
            </a:r>
            <a:r>
              <a:rPr lang="ru-RU" sz="2232" b="1" kern="1200" dirty="0" smtClean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+mn-cs"/>
              </a:rPr>
              <a:t>,</a:t>
            </a:r>
            <a:r>
              <a:rPr lang="en-US" sz="2232" b="1" kern="1200" dirty="0" smtClean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+mn-cs"/>
              </a:rPr>
              <a:t>7 </a:t>
            </a:r>
            <a:r>
              <a:rPr lang="ru-RU" sz="2232" kern="12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млрд </a:t>
            </a:r>
            <a:endParaRPr lang="ru-RU" sz="2232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1" name="Google Shape;111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77315" y="87909"/>
            <a:ext cx="1675694" cy="157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57" y="507725"/>
            <a:ext cx="3074441" cy="92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12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2007599" y="2591136"/>
            <a:ext cx="11055503" cy="3636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72722" tIns="36351" rIns="72722" bIns="36351" anchor="ctr" anchorCtr="0">
            <a:noAutofit/>
          </a:bodyPr>
          <a:lstStyle/>
          <a:p>
            <a:pPr algn="ctr"/>
            <a:endParaRPr sz="1114">
              <a:solidFill>
                <a:schemeClr val="lt1"/>
              </a:solidFill>
            </a:endParaRPr>
          </a:p>
        </p:txBody>
      </p:sp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1849512" y="2996151"/>
            <a:ext cx="11371680" cy="2356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521304" y="1915899"/>
            <a:ext cx="4325414" cy="40507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202410" y="5875926"/>
            <a:ext cx="0" cy="2976913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0537626" y="9145432"/>
            <a:ext cx="2706067" cy="45268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2722" tIns="36351" rIns="72722" bIns="36351" rtlCol="0" anchor="ctr" anchorCtr="0">
            <a:noAutofit/>
          </a:bodyPr>
          <a:lstStyle/>
          <a:p>
            <a:pPr>
              <a:buSzPts val="1400"/>
            </a:pPr>
            <a:fld id="{00000000-1234-1234-1234-123412341234}" type="slidenum">
              <a:rPr lang="ru-RU"/>
              <a:pPr>
                <a:buSzPts val="1400"/>
              </a:pPr>
              <a:t>9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314987" y="2320970"/>
            <a:ext cx="14468378" cy="5964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8635" tIns="28635" rIns="28635" bIns="28635" anchor="t" anchorCtr="0">
            <a:spAutoFit/>
          </a:bodyPr>
          <a:lstStyle/>
          <a:p>
            <a:pPr>
              <a:lnSpc>
                <a:spcPct val="115000"/>
              </a:lnSpc>
            </a:pPr>
            <a:endParaRPr lang="ru-RU" sz="2227" dirty="0">
              <a:solidFill>
                <a:schemeClr val="lt1"/>
              </a:solidFill>
            </a:endParaRPr>
          </a:p>
          <a:p>
            <a:pPr>
              <a:lnSpc>
                <a:spcPct val="115000"/>
              </a:lnSpc>
            </a:pPr>
            <a:r>
              <a:rPr lang="ru-RU" sz="2227" dirty="0">
                <a:solidFill>
                  <a:schemeClr val="lt1"/>
                </a:solidFill>
              </a:rPr>
              <a:t> </a:t>
            </a:r>
            <a:r>
              <a:rPr lang="ru-RU" sz="2227" dirty="0"/>
              <a:t>1</a:t>
            </a:r>
            <a:r>
              <a:rPr lang="ru-RU" sz="2800" dirty="0"/>
              <a:t>. </a:t>
            </a:r>
            <a:r>
              <a:rPr lang="ru-RU" sz="2800" dirty="0" err="1"/>
              <a:t>Монетизируем</a:t>
            </a:r>
            <a:r>
              <a:rPr lang="ru-RU" sz="2800" dirty="0"/>
              <a:t> наши продукты за счет продажи технологии СКФ и СБК , на сумму от </a:t>
            </a:r>
            <a:r>
              <a:rPr lang="en-US" sz="2800" dirty="0"/>
              <a:t>$</a:t>
            </a:r>
            <a:r>
              <a:rPr lang="ru-RU" sz="2800" dirty="0"/>
              <a:t> 0 млн.</a:t>
            </a:r>
          </a:p>
          <a:p>
            <a:pPr>
              <a:lnSpc>
                <a:spcPct val="115000"/>
              </a:lnSpc>
            </a:pPr>
            <a:r>
              <a:rPr lang="ru-RU" sz="2800" dirty="0"/>
              <a:t> 2. При привязке РП -рабочего Заказчик оплачивает от 2 млн. рублей по гос. расценкам с 30 % скидкой.</a:t>
            </a:r>
          </a:p>
          <a:p>
            <a:pPr lvl="0">
              <a:lnSpc>
                <a:spcPct val="115000"/>
              </a:lnSpc>
            </a:pPr>
            <a:r>
              <a:rPr lang="ru-RU" sz="2800" dirty="0"/>
              <a:t> 3. За  сборные железобетонные конструкции платит Генподрядчик –строительная организация  в зависимости от цен на материалы :  СБК от 100 000 рублей</a:t>
            </a:r>
          </a:p>
          <a:p>
            <a:pPr>
              <a:lnSpc>
                <a:spcPct val="115000"/>
              </a:lnSpc>
            </a:pPr>
            <a:r>
              <a:rPr lang="ru-RU" sz="2800" dirty="0"/>
              <a:t>                                 СКФ от 70 000 рублей</a:t>
            </a:r>
          </a:p>
          <a:p>
            <a:pPr>
              <a:lnSpc>
                <a:spcPct val="115000"/>
              </a:lnSpc>
            </a:pPr>
            <a:r>
              <a:rPr lang="ru-RU" sz="2800" dirty="0"/>
              <a:t>                                 Плиты перекрытия от 6000 рублей </a:t>
            </a:r>
          </a:p>
          <a:p>
            <a:pPr>
              <a:lnSpc>
                <a:spcPct val="115000"/>
              </a:lnSpc>
            </a:pPr>
            <a:r>
              <a:rPr lang="ru-RU" sz="2800" dirty="0"/>
              <a:t>                                Лестничные марши от 50 000 рублей . </a:t>
            </a:r>
          </a:p>
          <a:p>
            <a:pPr>
              <a:lnSpc>
                <a:spcPct val="115000"/>
              </a:lnSpc>
            </a:pPr>
            <a:r>
              <a:rPr lang="ru-RU" sz="2227" dirty="0"/>
              <a:t>           </a:t>
            </a:r>
            <a:r>
              <a:rPr lang="ru-RU" sz="2976" dirty="0"/>
              <a:t>Себестоимость сборных железобетонных конструкций составляет до 50 %, в том числе </a:t>
            </a:r>
            <a:r>
              <a:rPr lang="ru-RU" sz="2976" dirty="0" err="1"/>
              <a:t>рояльти</a:t>
            </a:r>
            <a:r>
              <a:rPr lang="ru-RU" sz="2976" dirty="0"/>
              <a:t> от использования патентов на изобретения до 10 </a:t>
            </a:r>
            <a:r>
              <a:rPr lang="ru-RU" sz="2976" dirty="0" smtClean="0"/>
              <a:t>%.</a:t>
            </a:r>
            <a:endParaRPr sz="1989" b="1" dirty="0"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5367746" y="882638"/>
            <a:ext cx="6240182" cy="58058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algn="l">
              <a:spcBef>
                <a:spcPts val="0"/>
              </a:spcBef>
              <a:buClr>
                <a:schemeClr val="dk1"/>
              </a:buClr>
              <a:buSzPts val="9354"/>
            </a:pPr>
            <a:r>
              <a:rPr lang="ru-RU" sz="4800" b="0" dirty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48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247477" y="8740367"/>
            <a:ext cx="4325414" cy="4050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588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10</a:t>
            </a:fld>
            <a:endParaRPr lang="en" dirty="0"/>
          </a:p>
        </p:txBody>
      </p:sp>
      <p:pic>
        <p:nvPicPr>
          <p:cNvPr id="1026" name="Picture 2" descr="H:\фото 10 07 21\IMG_1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374" y="2365711"/>
            <a:ext cx="7419083" cy="603233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15397" y="1372265"/>
            <a:ext cx="12804455" cy="702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968" b="1" dirty="0" smtClean="0">
                <a:cs typeface="Times New Roman" pitchFamily="18" charset="0"/>
              </a:rPr>
              <a:t>ТЕКУЩИЕ РЕЗУЛЬТАТЫ НАТУРНЫХ </a:t>
            </a:r>
            <a:r>
              <a:rPr lang="ru-RU" sz="3968" b="1" dirty="0">
                <a:cs typeface="Times New Roman" pitchFamily="18" charset="0"/>
              </a:rPr>
              <a:t>ИСПЫТАНИЙ</a:t>
            </a:r>
          </a:p>
        </p:txBody>
      </p:sp>
      <p:pic>
        <p:nvPicPr>
          <p:cNvPr id="1028" name="Picture 4" descr="H:\фото 10 07 21\IMG_09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1" y="2474483"/>
            <a:ext cx="7256005" cy="603233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076613" y="8978604"/>
            <a:ext cx="70427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Century Gothic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Модель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 натурных испытаний СКФ-2-9,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СКФ-3 построена за счет ТОО «СИГРОСТ»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Проведение испытаний за счет ТОО «ССК-Проект»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8978605"/>
            <a:ext cx="80766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Фрагмент 3-х  эт. коттеджа для натурных испытаний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СБК.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Производство конструкций за счет ТОО «СИГРОСТ».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Производство форм для ЖБК за счет ТОО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Новапроект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Google Shape;111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83999" y="68623"/>
            <a:ext cx="2071707" cy="157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57" y="328209"/>
            <a:ext cx="2245122" cy="67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73400"/>
      </p:ext>
    </p:extLst>
  </p:cSld>
  <p:clrMapOvr>
    <a:masterClrMapping/>
  </p:clrMapOvr>
  <p:transition advClick="0" advTm="4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11</a:t>
            </a:fld>
            <a:endParaRPr lang="en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54589" y="420390"/>
            <a:ext cx="13520187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64" b="1" dirty="0" smtClean="0"/>
              <a:t>Достигнутые   результаты </a:t>
            </a:r>
            <a:endParaRPr lang="ru-RU" sz="4464" b="1" dirty="0"/>
          </a:p>
        </p:txBody>
      </p:sp>
      <p:sp>
        <p:nvSpPr>
          <p:cNvPr id="6" name="Прямоугольник 2"/>
          <p:cNvSpPr/>
          <p:nvPr/>
        </p:nvSpPr>
        <p:spPr>
          <a:xfrm>
            <a:off x="1054589" y="7962354"/>
            <a:ext cx="13520187" cy="2742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24" b="1" dirty="0"/>
              <a:t>   </a:t>
            </a:r>
            <a:r>
              <a:rPr lang="ru-RU" sz="2800" dirty="0"/>
              <a:t>В ноябре 2021 г проведены натурные испытания 3-х этажного каркасного здания по технологии </a:t>
            </a:r>
            <a:r>
              <a:rPr lang="ru-RU" sz="2800" dirty="0" smtClean="0"/>
              <a:t>СБК, и модели с нагрузкой 893 тонны.</a:t>
            </a:r>
            <a:endParaRPr lang="ru-RU" sz="2800" dirty="0"/>
          </a:p>
          <a:p>
            <a:r>
              <a:rPr lang="ru-RU" sz="2800" b="1" dirty="0"/>
              <a:t>25.02 2022 г получен научно-технический отчет АО «КАЗНИИССА» .</a:t>
            </a:r>
            <a:r>
              <a:rPr lang="ru-RU" sz="2800" dirty="0"/>
              <a:t> </a:t>
            </a:r>
          </a:p>
          <a:p>
            <a:r>
              <a:rPr lang="ru-RU" sz="2800" dirty="0"/>
              <a:t>СКФ -2   для зданий до 4 этажей - расчетная нагрузка 100 тонн.</a:t>
            </a:r>
          </a:p>
          <a:p>
            <a:r>
              <a:rPr lang="ru-RU" sz="2800" dirty="0"/>
              <a:t>СКФ 2-9 для зданий до 9 этажей - расчетная нагрузка 430 тонн.                                  </a:t>
            </a:r>
          </a:p>
          <a:p>
            <a:r>
              <a:rPr lang="ru-RU" sz="2800" b="1" dirty="0"/>
              <a:t>СКФ-3  для зданий до 13 этажей - расчетная  нагрузка 525 тонн.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337" y="1441412"/>
            <a:ext cx="6826438" cy="65209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61" y="1389354"/>
            <a:ext cx="6311507" cy="6573000"/>
          </a:xfrm>
          <a:prstGeom prst="rect">
            <a:avLst/>
          </a:prstGeom>
        </p:spPr>
      </p:pic>
      <p:pic>
        <p:nvPicPr>
          <p:cNvPr id="7" name="Google Shape;111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94597" y="-101001"/>
            <a:ext cx="2071707" cy="157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61" y="328209"/>
            <a:ext cx="2389213" cy="71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06231"/>
      </p:ext>
    </p:extLst>
  </p:cSld>
  <p:clrMapOvr>
    <a:masterClrMapping/>
  </p:clrMapOvr>
  <p:transition advClick="0" advTm="4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12</a:t>
            </a:fld>
            <a:endParaRPr lang="en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110845952"/>
              </p:ext>
            </p:extLst>
          </p:nvPr>
        </p:nvGraphicFramePr>
        <p:xfrm>
          <a:off x="364744" y="2665245"/>
          <a:ext cx="5819487" cy="6220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69030" y="1354091"/>
            <a:ext cx="11311006" cy="763281"/>
          </a:xfrm>
          <a:prstGeom prst="rect">
            <a:avLst/>
          </a:prstGeom>
          <a:noFill/>
        </p:spPr>
        <p:txBody>
          <a:bodyPr wrap="square" lIns="151190" tIns="75594" rIns="151190" bIns="75594" rtlCol="0">
            <a:spAutoFit/>
          </a:bodyPr>
          <a:lstStyle/>
          <a:p>
            <a:pPr algn="ctr"/>
            <a:r>
              <a:rPr lang="ru-RU" sz="3968" b="1" dirty="0" smtClean="0"/>
              <a:t>Планы   развития ( Производительность )</a:t>
            </a:r>
            <a:endParaRPr lang="ru-RU" sz="3968" b="1" dirty="0"/>
          </a:p>
        </p:txBody>
      </p:sp>
      <p:sp>
        <p:nvSpPr>
          <p:cNvPr id="8" name="Shape 358"/>
          <p:cNvSpPr txBox="1">
            <a:spLocks/>
          </p:cNvSpPr>
          <p:nvPr/>
        </p:nvSpPr>
        <p:spPr>
          <a:xfrm>
            <a:off x="7133968" y="9546157"/>
            <a:ext cx="6404954" cy="423673"/>
          </a:xfrm>
          <a:prstGeom prst="rect">
            <a:avLst/>
          </a:prstGeom>
        </p:spPr>
        <p:txBody>
          <a:bodyPr spcFirstLastPara="1" vert="horz" wrap="square" lIns="151165" tIns="151165" rIns="151165" bIns="151165" rtlCol="0" anchor="ctr" anchorCtr="0">
            <a:noAutofit/>
          </a:bodyPr>
          <a:lstStyle/>
          <a:p>
            <a:pPr algn="ctr" defTabSz="1133947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ru-RU" sz="3348" b="1" kern="1200" dirty="0">
                <a:latin typeface="Century Gothic"/>
                <a:ea typeface="+mj-ea"/>
                <a:cs typeface="+mj-cs"/>
              </a:rPr>
              <a:t>12-ти </a:t>
            </a:r>
            <a:r>
              <a:rPr lang="ru-RU" sz="3348" b="1" kern="1200" dirty="0" err="1">
                <a:latin typeface="Century Gothic"/>
                <a:ea typeface="+mj-ea"/>
                <a:cs typeface="+mj-cs"/>
              </a:rPr>
              <a:t>эт</a:t>
            </a:r>
            <a:r>
              <a:rPr lang="ru-RU" sz="3348" b="1" kern="1200" dirty="0">
                <a:latin typeface="Century Gothic"/>
                <a:ea typeface="+mj-ea"/>
                <a:cs typeface="+mj-cs"/>
              </a:rPr>
              <a:t>. 165 </a:t>
            </a:r>
            <a:r>
              <a:rPr lang="ru-RU" sz="3348" b="1" kern="1200" dirty="0" err="1">
                <a:latin typeface="Century Gothic"/>
                <a:ea typeface="+mj-ea"/>
                <a:cs typeface="+mj-cs"/>
              </a:rPr>
              <a:t>кв</a:t>
            </a:r>
            <a:r>
              <a:rPr lang="ru-RU" sz="3348" b="1" kern="1200" dirty="0">
                <a:latin typeface="Century Gothic"/>
                <a:ea typeface="+mj-ea"/>
                <a:cs typeface="+mj-cs"/>
              </a:rPr>
              <a:t> </a:t>
            </a:r>
            <a:r>
              <a:rPr lang="ru-RU" sz="3348" b="1" dirty="0">
                <a:latin typeface="Century Gothic"/>
                <a:ea typeface="+mj-ea"/>
                <a:cs typeface="+mj-cs"/>
              </a:rPr>
              <a:t>ж /дом</a:t>
            </a:r>
            <a:endParaRPr lang="ru-RU" sz="3348" b="1" kern="1200" dirty="0">
              <a:ea typeface="+mj-ea"/>
              <a:cs typeface="+mj-cs"/>
            </a:endParaRPr>
          </a:p>
        </p:txBody>
      </p:sp>
      <p:pic>
        <p:nvPicPr>
          <p:cNvPr id="10" name="Picture 2" descr="C:\Users\Нинель\Desktop\Презентация  КФ\13-22-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7962" y="2850103"/>
            <a:ext cx="8172754" cy="6035672"/>
          </a:xfrm>
          <a:prstGeom prst="rect">
            <a:avLst/>
          </a:prstGeom>
          <a:noFill/>
        </p:spPr>
      </p:pic>
      <p:pic>
        <p:nvPicPr>
          <p:cNvPr id="9" name="Google Shape;111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779022" y="200876"/>
            <a:ext cx="2071707" cy="157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45" y="328208"/>
            <a:ext cx="2811592" cy="84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140590"/>
      </p:ext>
    </p:extLst>
  </p:cSld>
  <p:clrMapOvr>
    <a:masterClrMapping/>
  </p:clrMapOvr>
  <p:transition advClick="0" advTm="29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13</a:t>
            </a:fld>
            <a:endParaRPr lang="en" dirty="0"/>
          </a:p>
        </p:txBody>
      </p:sp>
      <p:pic>
        <p:nvPicPr>
          <p:cNvPr id="3075" name="Picture 3" descr="H:\14.1таун хаус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144" y="2574758"/>
            <a:ext cx="6970434" cy="5712267"/>
          </a:xfrm>
          <a:prstGeom prst="rect">
            <a:avLst/>
          </a:prstGeom>
          <a:noFill/>
        </p:spPr>
      </p:pic>
      <p:sp>
        <p:nvSpPr>
          <p:cNvPr id="7" name="Shape 358"/>
          <p:cNvSpPr txBox="1">
            <a:spLocks/>
          </p:cNvSpPr>
          <p:nvPr/>
        </p:nvSpPr>
        <p:spPr>
          <a:xfrm>
            <a:off x="112495" y="1492852"/>
            <a:ext cx="14406651" cy="635511"/>
          </a:xfrm>
          <a:prstGeom prst="rect">
            <a:avLst/>
          </a:prstGeom>
        </p:spPr>
        <p:txBody>
          <a:bodyPr spcFirstLastPara="1" vert="horz" wrap="square" lIns="151165" tIns="151165" rIns="151165" bIns="151165" rtlCol="0" anchor="ctr" anchorCtr="0">
            <a:noAutofit/>
          </a:bodyPr>
          <a:lstStyle/>
          <a:p>
            <a:pPr algn="ctr" defTabSz="1133947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ru-RU" sz="3968" b="1" kern="1200" dirty="0">
                <a:latin typeface="Century Gothic"/>
                <a:ea typeface="+mj-ea"/>
                <a:cs typeface="+mj-cs"/>
              </a:rPr>
              <a:t>ПРОЕКТЫ ПО ТЕХНОЛОГИИ СБК-СКФ</a:t>
            </a:r>
            <a:endParaRPr lang="ru-RU" sz="3968" b="1" kern="1200" dirty="0">
              <a:ea typeface="+mj-ea"/>
              <a:cs typeface="+mj-cs"/>
            </a:endParaRPr>
          </a:p>
        </p:txBody>
      </p:sp>
      <p:sp>
        <p:nvSpPr>
          <p:cNvPr id="8" name="Shape 358"/>
          <p:cNvSpPr txBox="1">
            <a:spLocks/>
          </p:cNvSpPr>
          <p:nvPr/>
        </p:nvSpPr>
        <p:spPr>
          <a:xfrm>
            <a:off x="910866" y="9194854"/>
            <a:ext cx="6404954" cy="423673"/>
          </a:xfrm>
          <a:prstGeom prst="rect">
            <a:avLst/>
          </a:prstGeom>
        </p:spPr>
        <p:txBody>
          <a:bodyPr spcFirstLastPara="1" vert="horz" wrap="square" lIns="151165" tIns="151165" rIns="151165" bIns="151165" rtlCol="0" anchor="ctr" anchorCtr="0">
            <a:noAutofit/>
          </a:bodyPr>
          <a:lstStyle/>
          <a:p>
            <a:pPr algn="ctr" defTabSz="1133947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ru-RU" sz="3348" b="1" kern="1200" dirty="0">
                <a:latin typeface="Century Gothic"/>
                <a:ea typeface="+mj-ea"/>
                <a:cs typeface="+mj-cs"/>
              </a:rPr>
              <a:t>3-х </a:t>
            </a:r>
            <a:r>
              <a:rPr lang="ru-RU" sz="3348" b="1" kern="1200" dirty="0" err="1">
                <a:latin typeface="Century Gothic"/>
                <a:ea typeface="+mj-ea"/>
                <a:cs typeface="+mj-cs"/>
              </a:rPr>
              <a:t>эт</a:t>
            </a:r>
            <a:r>
              <a:rPr lang="ru-RU" sz="3348" b="1" kern="1200" dirty="0">
                <a:latin typeface="Century Gothic"/>
                <a:ea typeface="+mj-ea"/>
                <a:cs typeface="+mj-cs"/>
              </a:rPr>
              <a:t>. </a:t>
            </a:r>
            <a:r>
              <a:rPr lang="ru-RU" sz="3348" b="1" dirty="0">
                <a:latin typeface="Century Gothic"/>
                <a:ea typeface="+mj-ea"/>
                <a:cs typeface="+mj-cs"/>
              </a:rPr>
              <a:t>т</a:t>
            </a:r>
            <a:r>
              <a:rPr lang="ru-RU" sz="3348" b="1" kern="1200" dirty="0" err="1">
                <a:latin typeface="Century Gothic"/>
                <a:ea typeface="+mj-ea"/>
                <a:cs typeface="+mj-cs"/>
              </a:rPr>
              <a:t>аунхаус</a:t>
            </a:r>
            <a:r>
              <a:rPr lang="ru-RU" sz="3348" b="1" kern="1200" dirty="0">
                <a:latin typeface="Century Gothic"/>
                <a:ea typeface="+mj-ea"/>
                <a:cs typeface="+mj-cs"/>
              </a:rPr>
              <a:t> </a:t>
            </a:r>
            <a:endParaRPr lang="ru-RU" sz="3348" b="1" kern="1200" dirty="0">
              <a:ea typeface="+mj-ea"/>
              <a:cs typeface="+mj-cs"/>
            </a:endParaRPr>
          </a:p>
        </p:txBody>
      </p:sp>
      <p:sp>
        <p:nvSpPr>
          <p:cNvPr id="9" name="Shape 358"/>
          <p:cNvSpPr txBox="1">
            <a:spLocks/>
          </p:cNvSpPr>
          <p:nvPr/>
        </p:nvSpPr>
        <p:spPr>
          <a:xfrm>
            <a:off x="7987204" y="9201548"/>
            <a:ext cx="6404954" cy="423673"/>
          </a:xfrm>
          <a:prstGeom prst="rect">
            <a:avLst/>
          </a:prstGeom>
        </p:spPr>
        <p:txBody>
          <a:bodyPr spcFirstLastPara="1" vert="horz" wrap="square" lIns="151165" tIns="151165" rIns="151165" bIns="151165" rtlCol="0" anchor="ctr" anchorCtr="0">
            <a:noAutofit/>
          </a:bodyPr>
          <a:lstStyle/>
          <a:p>
            <a:pPr algn="ctr" defTabSz="1133947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ru-RU" sz="3348" b="1" dirty="0">
                <a:latin typeface="Century Gothic"/>
                <a:ea typeface="+mj-ea"/>
                <a:cs typeface="+mj-cs"/>
              </a:rPr>
              <a:t>2-х кв. 3 уровневый</a:t>
            </a:r>
            <a:r>
              <a:rPr lang="ru-RU" sz="3348" b="1" kern="1200" dirty="0">
                <a:latin typeface="Century Gothic"/>
                <a:ea typeface="+mj-ea"/>
                <a:cs typeface="+mj-cs"/>
              </a:rPr>
              <a:t>  ж. дом</a:t>
            </a:r>
            <a:endParaRPr lang="ru-RU" sz="3348" b="1" kern="1200" dirty="0">
              <a:ea typeface="+mj-ea"/>
              <a:cs typeface="+mj-cs"/>
            </a:endParaRPr>
          </a:p>
        </p:txBody>
      </p:sp>
      <p:pic>
        <p:nvPicPr>
          <p:cNvPr id="10" name="Picture 3" descr="C:\Users\Нинель\Desktop\Презентация  КФ\11-6 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7704" y="2574758"/>
            <a:ext cx="7315201" cy="5666871"/>
          </a:xfrm>
          <a:prstGeom prst="rect">
            <a:avLst/>
          </a:prstGeom>
          <a:noFill/>
        </p:spPr>
      </p:pic>
      <p:pic>
        <p:nvPicPr>
          <p:cNvPr id="11" name="Google Shape;111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447439" y="41140"/>
            <a:ext cx="2071707" cy="157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56" y="328209"/>
            <a:ext cx="2461734" cy="736992"/>
          </a:xfrm>
          <a:prstGeom prst="rect">
            <a:avLst/>
          </a:prstGeom>
        </p:spPr>
      </p:pic>
      <p:pic>
        <p:nvPicPr>
          <p:cNvPr id="14" name="Google Shape;111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447439" y="31329"/>
            <a:ext cx="2071707" cy="1573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4695902"/>
      </p:ext>
    </p:extLst>
  </p:cSld>
  <p:clrMapOvr>
    <a:masterClrMapping/>
  </p:clrMapOvr>
  <p:transition advClick="0" advTm="400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14</a:t>
            </a:fld>
            <a:endParaRPr lang="en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24402" y="4985923"/>
            <a:ext cx="5373857" cy="332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173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9-ти </a:t>
            </a:r>
            <a:r>
              <a:rPr lang="ru-RU" sz="173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</a:t>
            </a:r>
            <a:r>
              <a:rPr lang="ru-RU" sz="173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64 </a:t>
            </a:r>
            <a:r>
              <a:rPr lang="ru-RU" sz="173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173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ru-RU" sz="1736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дом </a:t>
            </a:r>
            <a:r>
              <a:rPr lang="ru-RU" sz="173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утв. в 2015 г </a:t>
            </a:r>
          </a:p>
        </p:txBody>
      </p:sp>
      <p:pic>
        <p:nvPicPr>
          <p:cNvPr id="5" name="Рисунок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5" t="5392" r="8615" b="6843"/>
          <a:stretch/>
        </p:blipFill>
        <p:spPr>
          <a:xfrm>
            <a:off x="900147" y="1667248"/>
            <a:ext cx="5008536" cy="3237069"/>
          </a:xfrm>
          <a:prstGeom prst="rect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6" name="Рисунок 5" descr="G:\11.3  9 ти 12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18171" y="1675783"/>
            <a:ext cx="5010905" cy="3280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9154643" y="5152283"/>
            <a:ext cx="5373857" cy="332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173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9-ти </a:t>
            </a:r>
            <a:r>
              <a:rPr lang="ru-RU" sz="173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</a:t>
            </a:r>
            <a:r>
              <a:rPr lang="ru-RU" sz="173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120  кв. ж. дом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73295" y="524039"/>
            <a:ext cx="10428515" cy="875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45" b="1" dirty="0">
                <a:latin typeface="Century Gothic"/>
              </a:rPr>
              <a:t>ПРОЕКТЫ ПО ТЕХНОЛОГИИ </a:t>
            </a:r>
            <a:endParaRPr lang="ru-RU" sz="2545" b="1" dirty="0" smtClean="0">
              <a:latin typeface="Century Gothic"/>
            </a:endParaRPr>
          </a:p>
          <a:p>
            <a:pPr algn="ctr"/>
            <a:r>
              <a:rPr lang="ru-RU" sz="2545" b="1" dirty="0" smtClean="0">
                <a:latin typeface="Century Gothic"/>
              </a:rPr>
              <a:t>монолитных </a:t>
            </a:r>
            <a:r>
              <a:rPr lang="ru-RU" sz="2545" b="1" dirty="0" err="1" smtClean="0">
                <a:latin typeface="Century Gothic"/>
              </a:rPr>
              <a:t>безригельных</a:t>
            </a:r>
            <a:r>
              <a:rPr lang="ru-RU" sz="2545" b="1" dirty="0" smtClean="0">
                <a:latin typeface="Century Gothic"/>
              </a:rPr>
              <a:t> каркасов</a:t>
            </a:r>
            <a:endParaRPr lang="ru-RU" sz="2545" dirty="0"/>
          </a:p>
        </p:txBody>
      </p:sp>
      <p:pic>
        <p:nvPicPr>
          <p:cNvPr id="9" name="Google Shape;111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97902" y="362195"/>
            <a:ext cx="1446487" cy="1036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08" y="454845"/>
            <a:ext cx="1941095" cy="58112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32" y="5559515"/>
            <a:ext cx="5053251" cy="3225895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-194022" y="8914316"/>
            <a:ext cx="7857449" cy="573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173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5-ти </a:t>
            </a:r>
            <a:r>
              <a:rPr lang="ru-RU" sz="173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</a:t>
            </a:r>
            <a:r>
              <a:rPr lang="ru-RU" sz="173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35 </a:t>
            </a:r>
            <a:r>
              <a:rPr lang="ru-RU" sz="173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173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ж. дом в монолитном </a:t>
            </a:r>
            <a:r>
              <a:rPr lang="ru-RU" sz="173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безригельном</a:t>
            </a:r>
            <a:r>
              <a:rPr lang="ru-RU" sz="173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каркасе с кровельными СП по патенту № 31352. Введен в 2015 г </a:t>
            </a:r>
          </a:p>
        </p:txBody>
      </p:sp>
      <p:sp>
        <p:nvSpPr>
          <p:cNvPr id="24" name="Shape 358"/>
          <p:cNvSpPr txBox="1">
            <a:spLocks/>
          </p:cNvSpPr>
          <p:nvPr/>
        </p:nvSpPr>
        <p:spPr>
          <a:xfrm flipV="1">
            <a:off x="11687260" y="9598224"/>
            <a:ext cx="2617356" cy="112131"/>
          </a:xfrm>
          <a:prstGeom prst="rect">
            <a:avLst/>
          </a:prstGeom>
        </p:spPr>
        <p:txBody>
          <a:bodyPr spcFirstLastPara="1" vert="horz" wrap="square" lIns="151165" tIns="151165" rIns="151165" bIns="151165" rtlCol="0" anchor="ctr" anchorCtr="0">
            <a:noAutofit/>
          </a:bodyPr>
          <a:lstStyle/>
          <a:p>
            <a:pPr algn="ctr" defTabSz="1133947">
              <a:lnSpc>
                <a:spcPct val="90000"/>
              </a:lnSpc>
              <a:spcBef>
                <a:spcPct val="0"/>
              </a:spcBef>
              <a:buClrTx/>
              <a:defRPr/>
            </a:pPr>
            <a:endParaRPr lang="ru-RU" sz="1736" b="1" kern="1200" dirty="0">
              <a:ea typeface="+mj-ea"/>
              <a:cs typeface="+mj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683" y="2504646"/>
            <a:ext cx="3483477" cy="504828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171" y="5763201"/>
            <a:ext cx="5051832" cy="3161362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8015362" y="9241521"/>
            <a:ext cx="7857449" cy="332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173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12-ти </a:t>
            </a:r>
            <a:r>
              <a:rPr lang="ru-RU" sz="173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</a:t>
            </a:r>
            <a:r>
              <a:rPr lang="ru-RU" sz="173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165 </a:t>
            </a:r>
            <a:r>
              <a:rPr lang="ru-RU" sz="173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173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ж. дом</a:t>
            </a:r>
          </a:p>
        </p:txBody>
      </p:sp>
    </p:spTree>
    <p:extLst>
      <p:ext uri="{BB962C8B-B14F-4D97-AF65-F5344CB8AC3E}">
        <p14:creationId xmlns:p14="http://schemas.microsoft.com/office/powerpoint/2010/main" val="2080142369"/>
      </p:ext>
    </p:extLst>
  </p:cSld>
  <p:clrMapOvr>
    <a:masterClrMapping/>
  </p:clrMapOvr>
  <p:transition advClick="0" advTm="4000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r>
              <a:rPr lang="ru-RU" dirty="0" smtClean="0"/>
              <a:t>13</a:t>
            </a:r>
            <a:endParaRPr lang="en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73043" y="1416639"/>
            <a:ext cx="11609096" cy="702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968" b="1" dirty="0">
                <a:latin typeface="Century Gothic"/>
              </a:rPr>
              <a:t>  </a:t>
            </a:r>
            <a:r>
              <a:rPr lang="ru-RU" sz="2976" b="1" dirty="0">
                <a:latin typeface="Century Gothic"/>
              </a:rPr>
              <a:t>Проекты многоэтажных  домов с системой «СБК-СКФ» </a:t>
            </a:r>
            <a:endParaRPr lang="ru-RU" sz="2976" dirty="0"/>
          </a:p>
        </p:txBody>
      </p:sp>
      <p:pic>
        <p:nvPicPr>
          <p:cNvPr id="9" name="Google Shape;111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587769" y="1291075"/>
            <a:ext cx="1135009" cy="1020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01" y="1435170"/>
            <a:ext cx="1454176" cy="435348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248" y="2592243"/>
            <a:ext cx="6766529" cy="5192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587602" y="8569579"/>
            <a:ext cx="14323315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 9-ти </a:t>
            </a:r>
            <a:r>
              <a:rPr lang="ru-RU" sz="24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</a:t>
            </a:r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88  </a:t>
            </a:r>
            <a:r>
              <a:rPr lang="ru-RU" sz="24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ж. дом в АДЦ г. Шымкенте в монолитном </a:t>
            </a:r>
            <a:r>
              <a:rPr lang="ru-RU" sz="248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безригельном</a:t>
            </a:r>
            <a:r>
              <a:rPr lang="ru-RU" sz="24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каркасе </a:t>
            </a:r>
            <a:r>
              <a:rPr lang="ru-RU" sz="2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 в 2017 г.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64" y="2592243"/>
            <a:ext cx="7572996" cy="519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24317"/>
      </p:ext>
    </p:extLst>
  </p:cSld>
  <p:clrMapOvr>
    <a:masterClrMapping/>
  </p:clrMapOvr>
  <p:transition advClick="0" advTm="4000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151165" tIns="151165" rIns="151165" bIns="15116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chemeClr val="bg1"/>
                </a:solidFill>
              </a:rPr>
              <a:pPr/>
              <a:t>16</a:t>
            </a:fld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7651232"/>
              </p:ext>
            </p:extLst>
          </p:nvPr>
        </p:nvGraphicFramePr>
        <p:xfrm>
          <a:off x="863183" y="1789991"/>
          <a:ext cx="15120464" cy="8238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801993" y="1605206"/>
            <a:ext cx="13772783" cy="8113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151190" tIns="75594" rIns="151190" bIns="75594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976" b="1" dirty="0" smtClean="0"/>
              <a:t>ЖДК НА  </a:t>
            </a:r>
            <a:r>
              <a:rPr lang="ru-RU" sz="2976" b="1" dirty="0"/>
              <a:t>ВНЕДРЕНИЕ и НАТУРНЫЕ ИСПЫТАНИЯ ФРАГМЕНТА   ПИЛОТНОГО ПРОЕКТА  9-ТИ ЭТ. ДОМА</a:t>
            </a:r>
            <a:endParaRPr lang="ru-RU" sz="2976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448214" y="2638030"/>
            <a:ext cx="4741816" cy="640927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 eaLnBrk="1" hangingPunct="1">
              <a:defRPr/>
            </a:pPr>
            <a:endParaRPr lang="ru-RU" sz="2976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1146275" y="4926869"/>
            <a:ext cx="789237" cy="790212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90000"/>
              <a:hueOff val="0"/>
              <a:satOff val="0"/>
              <a:lumOff val="0"/>
              <a:alphaOff val="-26667"/>
            </a:schemeClr>
          </a:fillRef>
          <a:effectRef idx="0">
            <a:schemeClr val="accent5">
              <a:alpha val="90000"/>
              <a:hueOff val="0"/>
              <a:satOff val="0"/>
              <a:lumOff val="0"/>
              <a:alphaOff val="-26667"/>
            </a:schemeClr>
          </a:effectRef>
          <a:fontRef idx="minor">
            <a:schemeClr val="lt1"/>
          </a:fontRef>
        </p:style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7373875" y="5288364"/>
            <a:ext cx="3183409" cy="474036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3-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кварал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2023 год </a:t>
            </a:r>
          </a:p>
          <a:p>
            <a:pPr lvl="0"/>
            <a:r>
              <a:rPr lang="ru-RU" sz="2000" dirty="0">
                <a:solidFill>
                  <a:schemeClr val="tx1"/>
                </a:solidFill>
              </a:rPr>
              <a:t>10 млн. руб.  Закупка </a:t>
            </a:r>
          </a:p>
          <a:p>
            <a:pPr lvl="0"/>
            <a:r>
              <a:rPr lang="ru-RU" sz="2000" dirty="0">
                <a:solidFill>
                  <a:schemeClr val="tx1"/>
                </a:solidFill>
              </a:rPr>
              <a:t>оборудования  для проведения натурных испытаний (лебедки, тросов, полиспаста и прочих ) фрагмента  9 -</a:t>
            </a:r>
            <a:r>
              <a:rPr lang="ru-RU" sz="2000" dirty="0" err="1">
                <a:solidFill>
                  <a:schemeClr val="tx1"/>
                </a:solidFill>
              </a:rPr>
              <a:t>ти</a:t>
            </a:r>
            <a:r>
              <a:rPr lang="ru-RU" sz="2000" dirty="0">
                <a:solidFill>
                  <a:schemeClr val="tx1"/>
                </a:solidFill>
              </a:rPr>
              <a:t> этажного дома с СКФ-3 с магнитными  демпферами с тягой 3000 кг . С загрузкой 400 кг/м2 на каждом этаже.</a:t>
            </a:r>
            <a:endParaRPr lang="ru-RU" sz="2000" dirty="0"/>
          </a:p>
        </p:txBody>
      </p:sp>
      <p:sp>
        <p:nvSpPr>
          <p:cNvPr id="9" name="Овал 8"/>
          <p:cNvSpPr/>
          <p:nvPr/>
        </p:nvSpPr>
        <p:spPr>
          <a:xfrm>
            <a:off x="8835919" y="4227909"/>
            <a:ext cx="662501" cy="647973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90000"/>
              <a:hueOff val="0"/>
              <a:satOff val="0"/>
              <a:lumOff val="0"/>
              <a:alphaOff val="-40000"/>
            </a:schemeClr>
          </a:fillRef>
          <a:effectRef idx="0">
            <a:schemeClr val="accent5">
              <a:alpha val="90000"/>
              <a:hueOff val="0"/>
              <a:satOff val="0"/>
              <a:lumOff val="0"/>
              <a:alphaOff val="-40000"/>
            </a:schemeClr>
          </a:effectRef>
          <a:fontRef idx="minor">
            <a:schemeClr val="lt1"/>
          </a:fontRef>
        </p:style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0867570" y="6460420"/>
            <a:ext cx="2991717" cy="39979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кварал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2023 год </a:t>
            </a:r>
          </a:p>
          <a:p>
            <a:pPr lvl="0"/>
            <a:r>
              <a:rPr lang="ru-RU" sz="2000" dirty="0">
                <a:solidFill>
                  <a:schemeClr val="tx1"/>
                </a:solidFill>
              </a:rPr>
              <a:t>10 млн. руб.  Проведение   натурных испытаний фрагмента  9 -</a:t>
            </a:r>
            <a:r>
              <a:rPr lang="ru-RU" sz="2000" dirty="0" err="1">
                <a:solidFill>
                  <a:schemeClr val="tx1"/>
                </a:solidFill>
              </a:rPr>
              <a:t>ти</a:t>
            </a:r>
            <a:r>
              <a:rPr lang="ru-RU" sz="2000" dirty="0">
                <a:solidFill>
                  <a:schemeClr val="tx1"/>
                </a:solidFill>
              </a:rPr>
              <a:t> этажного дома с СКФ-3 с магнитными демпферами , с получением научно-технического отчета АО «КАЗНИИСА» Алматы , или </a:t>
            </a:r>
            <a:r>
              <a:rPr lang="ru-RU" sz="2000" dirty="0" smtClean="0">
                <a:solidFill>
                  <a:schemeClr val="tx1"/>
                </a:solidFill>
              </a:rPr>
              <a:t>НИЦ «Строительство»</a:t>
            </a:r>
            <a:endParaRPr lang="ru-RU" sz="2000" dirty="0"/>
          </a:p>
        </p:txBody>
      </p:sp>
      <p:sp>
        <p:nvSpPr>
          <p:cNvPr id="12" name="Овал 11"/>
          <p:cNvSpPr/>
          <p:nvPr/>
        </p:nvSpPr>
        <p:spPr>
          <a:xfrm>
            <a:off x="13113493" y="5409728"/>
            <a:ext cx="1110230" cy="102670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90000"/>
              <a:hueOff val="0"/>
              <a:satOff val="0"/>
              <a:lumOff val="0"/>
              <a:alphaOff val="-26667"/>
            </a:schemeClr>
          </a:fillRef>
          <a:effectRef idx="0">
            <a:schemeClr val="accent5">
              <a:alpha val="90000"/>
              <a:hueOff val="0"/>
              <a:satOff val="0"/>
              <a:lumOff val="0"/>
              <a:alphaOff val="-26667"/>
            </a:schemeClr>
          </a:effectRef>
          <a:fontRef idx="minor">
            <a:schemeClr val="lt1"/>
          </a:fontRef>
        </p:style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0867570" y="2563315"/>
            <a:ext cx="3882131" cy="221674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 eaLnBrk="1" hangingPunct="1"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2024 -2025 год 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800" dirty="0" smtClean="0">
                <a:solidFill>
                  <a:schemeClr val="tx1"/>
                </a:solidFill>
              </a:rPr>
              <a:t>Масштабирование в странах СНГ и ЕАПО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05829455"/>
      </p:ext>
    </p:extLst>
  </p:cSld>
  <p:clrMapOvr>
    <a:masterClrMapping/>
  </p:clrMapOvr>
  <p:transition advClick="0" advTm="40000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17</a:t>
            </a:fld>
            <a:endParaRPr lang="en" dirty="0"/>
          </a:p>
        </p:txBody>
      </p:sp>
      <p:pic>
        <p:nvPicPr>
          <p:cNvPr id="3" name="Google Shape;111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121146" y="0"/>
            <a:ext cx="907260" cy="95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47" y="-59011"/>
            <a:ext cx="2816533" cy="8432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3082" y="818179"/>
            <a:ext cx="4342802" cy="31587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791" y="4076971"/>
            <a:ext cx="4362458" cy="31362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791" y="7450904"/>
            <a:ext cx="4362458" cy="302113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47" y="818179"/>
            <a:ext cx="9759344" cy="965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064098"/>
      </p:ext>
    </p:extLst>
  </p:cSld>
  <p:clrMapOvr>
    <a:masterClrMapping/>
  </p:clrMapOvr>
  <p:transition advClick="0" advTm="4000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3484" y="1093589"/>
            <a:ext cx="13040439" cy="475034"/>
          </a:xfrm>
        </p:spPr>
        <p:txBody>
          <a:bodyPr>
            <a:normAutofit fontScale="90000"/>
          </a:bodyPr>
          <a:lstStyle/>
          <a:p>
            <a:endParaRPr lang="en-US" sz="3844" dirty="0">
              <a:latin typeface="Century Gothic" panose="020B0502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5" y="9969351"/>
            <a:ext cx="5102781" cy="569240"/>
          </a:xfrm>
        </p:spPr>
        <p:txBody>
          <a:bodyPr/>
          <a:lstStyle/>
          <a:p>
            <a:r>
              <a:rPr lang="ru-RU" dirty="0" smtClean="0"/>
              <a:t>Запатентовано. Авторские права (c)</a:t>
            </a:r>
          </a:p>
          <a:p>
            <a:r>
              <a:rPr lang="ru-RU" dirty="0" smtClean="0"/>
              <a:t>  ТОО ССК-Проект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D111-579C-4558-B760-25D5261F479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6" y="10085798"/>
            <a:ext cx="3401854" cy="452793"/>
          </a:xfrm>
        </p:spPr>
        <p:txBody>
          <a:bodyPr/>
          <a:lstStyle/>
          <a:p>
            <a:r>
              <a:rPr lang="ru-RU" dirty="0" smtClean="0"/>
              <a:t>26.06.22</a:t>
            </a:r>
            <a:endParaRPr lang="en-US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597200"/>
              </p:ext>
            </p:extLst>
          </p:nvPr>
        </p:nvGraphicFramePr>
        <p:xfrm>
          <a:off x="993484" y="1093591"/>
          <a:ext cx="13625993" cy="5436657"/>
        </p:xfrm>
        <a:graphic>
          <a:graphicData uri="http://schemas.openxmlformats.org/drawingml/2006/table">
            <a:tbl>
              <a:tblPr firstRow="1" bandRow="1"/>
              <a:tblGrid>
                <a:gridCol w="1290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35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55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500" b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</a:t>
                      </a:r>
                      <a:endParaRPr lang="ru-RU" sz="35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Интеллектуальная собственность </a:t>
                      </a:r>
                      <a:endParaRPr lang="ru-RU" sz="40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71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500" u="none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5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32274</a:t>
                      </a:r>
                      <a:endParaRPr lang="ru-RU" sz="14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949960"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500" u="none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949960"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Сборная </a:t>
                      </a:r>
                      <a:r>
                        <a:rPr lang="ru-RU" sz="2500" u="none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безригельная</a:t>
                      </a:r>
                      <a:r>
                        <a:rPr lang="ru-RU" sz="25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конструкция 2 в 1.</a:t>
                      </a:r>
                      <a:endParaRPr lang="ru-RU" sz="14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16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34202</a:t>
                      </a:r>
                      <a:endParaRPr lang="ru-RU" sz="14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949960"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u="none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Сейсмоизолирующий</a:t>
                      </a:r>
                      <a:r>
                        <a:rPr lang="ru-RU" sz="25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фундамент. </a:t>
                      </a:r>
                      <a:r>
                        <a:rPr lang="ru-RU" sz="2500" u="sng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KZ 34202</a:t>
                      </a:r>
                      <a:r>
                        <a:rPr lang="ru-RU" sz="2500" u="sng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</a:t>
                      </a:r>
                      <a:r>
                        <a:rPr lang="ru-RU" sz="2500" u="sng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WO/2019/235909</a:t>
                      </a:r>
                      <a:r>
                        <a:rPr lang="ru-RU" sz="2500" u="sng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</a:t>
                      </a:r>
                      <a:r>
                        <a:rPr lang="ru-RU" sz="2500" u="sng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EP3819435</a:t>
                      </a:r>
                      <a:r>
                        <a:rPr lang="ru-RU" sz="2500" u="sng" kern="1200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u="sng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988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32706</a:t>
                      </a:r>
                      <a:endParaRPr lang="ru-RU" sz="14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Сборная </a:t>
                      </a:r>
                      <a:r>
                        <a:rPr lang="ru-RU" sz="250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плита перекрытия.</a:t>
                      </a:r>
                      <a:endParaRPr lang="ru-RU" sz="14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16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50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31394</a:t>
                      </a:r>
                      <a:endParaRPr lang="ru-RU" sz="14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Сейсмостойкая </a:t>
                      </a:r>
                      <a:r>
                        <a:rPr lang="ru-RU" sz="250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стеновая </a:t>
                      </a:r>
                      <a:r>
                        <a:rPr lang="ru-RU" sz="2500" u="non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круглопустотная</a:t>
                      </a:r>
                      <a:r>
                        <a:rPr lang="ru-RU" sz="250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панель.</a:t>
                      </a:r>
                      <a:endParaRPr lang="ru-RU" sz="14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16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33269</a:t>
                      </a:r>
                      <a:endParaRPr lang="ru-RU" sz="14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№ 039137 ЕАПО </a:t>
                      </a:r>
                      <a:r>
                        <a:rPr lang="ru-RU" sz="2500" u="none" kern="1200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25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 </a:t>
                      </a:r>
                      <a:r>
                        <a:rPr lang="ru-RU" sz="250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строительства сборных </a:t>
                      </a:r>
                      <a:r>
                        <a:rPr lang="ru-RU" sz="2500" u="non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безригельных</a:t>
                      </a:r>
                      <a:r>
                        <a:rPr lang="ru-RU" sz="250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каркасов зданий с </a:t>
                      </a:r>
                      <a:r>
                        <a:rPr lang="ru-RU" sz="25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СКФ</a:t>
                      </a:r>
                      <a:endParaRPr lang="ru-RU" sz="14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16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31277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Стыковое </a:t>
                      </a:r>
                      <a:r>
                        <a:rPr lang="ru-RU" sz="250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соединение сборных колонн </a:t>
                      </a:r>
                      <a:endParaRPr lang="ru-RU" sz="14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69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31945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Соединение </a:t>
                      </a:r>
                      <a:r>
                        <a:rPr lang="ru-RU" sz="220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сборных плит перекрытий </a:t>
                      </a:r>
                      <a:r>
                        <a:rPr lang="ru-RU" sz="22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каркасных </a:t>
                      </a:r>
                      <a:r>
                        <a:rPr lang="ru-RU" sz="2200" u="none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безригельных</a:t>
                      </a:r>
                      <a:r>
                        <a:rPr lang="ru-RU" sz="22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зданий  в </a:t>
                      </a:r>
                      <a:r>
                        <a:rPr lang="ru-RU" sz="220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сейсмических районах  </a:t>
                      </a:r>
                      <a:endParaRPr lang="ru-RU" sz="22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16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34412</a:t>
                      </a:r>
                      <a:endParaRPr lang="ru-RU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  <a:r>
                        <a:rPr lang="ru-RU" sz="2500" u="none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Круглопустотная</a:t>
                      </a:r>
                      <a:r>
                        <a:rPr lang="ru-RU" sz="2500" u="non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50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плита </a:t>
                      </a:r>
                      <a:r>
                        <a:rPr lang="ru-RU" sz="2500" u="non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безопалубочного</a:t>
                      </a:r>
                      <a:r>
                        <a:rPr lang="ru-RU" sz="2500" u="non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формования </a:t>
                      </a:r>
                      <a:endParaRPr lang="ru-RU" sz="14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0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0766148"/>
              </p:ext>
            </p:extLst>
          </p:nvPr>
        </p:nvGraphicFramePr>
        <p:xfrm>
          <a:off x="640814" y="6590811"/>
          <a:ext cx="14100552" cy="3276834"/>
        </p:xfrm>
        <a:graphic>
          <a:graphicData uri="http://schemas.openxmlformats.org/drawingml/2006/table">
            <a:tbl>
              <a:tblPr firstRow="1" bandRow="1"/>
              <a:tblGrid>
                <a:gridCol w="1667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32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699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Новые технологии в строительстве</a:t>
                      </a:r>
                      <a:endParaRPr lang="ru-RU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15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  </a:t>
                      </a:r>
                      <a:r>
                        <a:rPr lang="en-US" sz="25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30393</a:t>
                      </a:r>
                      <a:endParaRPr lang="ru-RU" sz="25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               </a:t>
                      </a:r>
                      <a:r>
                        <a:rPr lang="ru-RU" sz="2500" dirty="0" err="1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Бесчердачная</a:t>
                      </a:r>
                      <a:r>
                        <a:rPr lang="ru-RU" sz="25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2-х</a:t>
                      </a:r>
                      <a:r>
                        <a:rPr lang="ru-RU" sz="2500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500" baseline="0" dirty="0" err="1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слойная</a:t>
                      </a:r>
                      <a:r>
                        <a:rPr lang="ru-RU" sz="2500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5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вентилируемая крыша</a:t>
                      </a:r>
                      <a:endParaRPr lang="ru-RU" sz="25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73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   </a:t>
                      </a:r>
                      <a:r>
                        <a:rPr lang="en-US" sz="25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31352</a:t>
                      </a:r>
                      <a:endParaRPr lang="ru-RU" sz="25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949960"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b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Крыша из кровельных сэндвич панелей</a:t>
                      </a:r>
                      <a:endParaRPr lang="ru-RU" sz="2500" b="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73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   33528</a:t>
                      </a:r>
                      <a:endParaRPr lang="ru-RU" sz="25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              Трехслойная</a:t>
                      </a:r>
                      <a:r>
                        <a:rPr lang="en-US" sz="25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25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безбалочная </a:t>
                      </a:r>
                      <a:r>
                        <a:rPr lang="en-US" sz="25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5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плита перекрытия</a:t>
                      </a:r>
                      <a:endParaRPr lang="ru-RU" sz="25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73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   33269</a:t>
                      </a:r>
                      <a:endParaRPr lang="ru-RU" sz="25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              </a:t>
                      </a:r>
                      <a:r>
                        <a:rPr lang="ru-RU" sz="25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 строительства СБК- СКФ</a:t>
                      </a:r>
                      <a:endParaRPr lang="ru-RU" sz="25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1640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559" marR="11559" marT="1155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21" marR="9321" marT="932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Google Shape;111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30294" y="-182880"/>
            <a:ext cx="1607257" cy="1513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30" y="125262"/>
            <a:ext cx="2816533" cy="843211"/>
          </a:xfrm>
          <a:prstGeom prst="rect">
            <a:avLst/>
          </a:prstGeom>
        </p:spPr>
      </p:pic>
      <p:pic>
        <p:nvPicPr>
          <p:cNvPr id="13" name="Google Shape;111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76266" y="-256268"/>
            <a:ext cx="1607257" cy="15139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90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9457" y="739724"/>
            <a:ext cx="11088376" cy="980589"/>
          </a:xfrm>
        </p:spPr>
        <p:txBody>
          <a:bodyPr/>
          <a:lstStyle/>
          <a:p>
            <a:r>
              <a:rPr lang="ru-RU" dirty="0" smtClean="0"/>
              <a:t>              Компетенции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27.06.22.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008284" y="9543485"/>
            <a:ext cx="5102781" cy="569240"/>
          </a:xfrm>
        </p:spPr>
        <p:txBody>
          <a:bodyPr/>
          <a:lstStyle/>
          <a:p>
            <a:r>
              <a:rPr lang="ru-RU" dirty="0" smtClean="0"/>
              <a:t>Запатентовано. Авторские права (c)  </a:t>
            </a:r>
          </a:p>
          <a:p>
            <a:r>
              <a:rPr lang="ru-RU" dirty="0" smtClean="0"/>
              <a:t>ТОО ССК-Проект.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D111-579C-4558-B760-25D5261F4792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Содержимое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11158" y="2270803"/>
            <a:ext cx="3170629" cy="4634225"/>
          </a:xfrm>
          <a:prstGeom prst="rect">
            <a:avLst/>
          </a:prstGeom>
        </p:spPr>
      </p:pic>
      <p:pic>
        <p:nvPicPr>
          <p:cNvPr id="9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326" y="2534878"/>
            <a:ext cx="3094391" cy="4533425"/>
          </a:xfrm>
          <a:prstGeom prst="rect">
            <a:avLst/>
          </a:prstGeom>
        </p:spPr>
      </p:pic>
      <p:pic>
        <p:nvPicPr>
          <p:cNvPr id="10" name="Picture 3" descr="C:\Users\Ерлан\Desktop\Презентация Акиму\дипл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086" y="2605700"/>
            <a:ext cx="3424016" cy="443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23" y="391147"/>
            <a:ext cx="3092593" cy="925857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712779" y="6087223"/>
            <a:ext cx="4489519" cy="844677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 eaLnBrk="1" hangingPunct="1">
              <a:defRPr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 экономию 1,300 млрд. тенге - 228 млн. </a:t>
            </a:r>
            <a:r>
              <a:rPr lang="ru-RU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руб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инель\Desktop\ДИПЛОМ НИЦ РАСС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8801" y="2479529"/>
            <a:ext cx="3237366" cy="4452371"/>
          </a:xfrm>
          <a:prstGeom prst="rect">
            <a:avLst/>
          </a:prstGeom>
          <a:noFill/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770449" y="7588218"/>
            <a:ext cx="11643451" cy="1109519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2018 г.  пройдена акселерация «Производство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сейсмоизолирующих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кинематических фундаментов СКФ » в венчурной компании 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GVA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4" name="Shape 98"/>
          <p:cNvPicPr preferRelativeResize="0"/>
          <p:nvPr/>
        </p:nvPicPr>
        <p:blipFill rotWithShape="1">
          <a:blip r:embed="rId7" cstate="print">
            <a:alphaModFix/>
          </a:blip>
          <a:srcRect/>
          <a:stretch/>
        </p:blipFill>
        <p:spPr>
          <a:xfrm>
            <a:off x="661005" y="7676517"/>
            <a:ext cx="1572995" cy="930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11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044041" y="177543"/>
            <a:ext cx="2071707" cy="157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23" y="543547"/>
            <a:ext cx="3092593" cy="92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5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9"/>
          <a:stretch/>
        </p:blipFill>
        <p:spPr>
          <a:xfrm>
            <a:off x="572440" y="1902126"/>
            <a:ext cx="2486777" cy="40307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750" y="1781604"/>
            <a:ext cx="2863149" cy="40845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2" t="19716" r="32274" b="50655"/>
          <a:stretch/>
        </p:blipFill>
        <p:spPr>
          <a:xfrm>
            <a:off x="10997241" y="1929817"/>
            <a:ext cx="3080786" cy="4143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009" y="1929817"/>
            <a:ext cx="2693675" cy="38435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Прямоугольник 13"/>
          <p:cNvSpPr/>
          <p:nvPr/>
        </p:nvSpPr>
        <p:spPr>
          <a:xfrm>
            <a:off x="196305" y="6120725"/>
            <a:ext cx="3178031" cy="4553417"/>
          </a:xfrm>
          <a:prstGeom prst="rect">
            <a:avLst/>
          </a:prstGeom>
          <a:solidFill>
            <a:srgbClr val="92D050">
              <a:alpha val="70000"/>
            </a:srgbClr>
          </a:solidFill>
          <a:ln w="127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20262" tIns="60130" rIns="120262" bIns="6013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Борис Ким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СЕО, СТО Генеральный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директор проектной организации ТОО «ССК-Проект» . Технический директор ТОО «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Новапроект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».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Автор 14 патентов на изобретения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Стаж  работы: 42 года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995285" y="6276186"/>
            <a:ext cx="2755239" cy="3556221"/>
          </a:xfrm>
          <a:prstGeom prst="rect">
            <a:avLst/>
          </a:prstGeom>
          <a:solidFill>
            <a:srgbClr val="0070C0">
              <a:alpha val="40000"/>
            </a:srgbClr>
          </a:solidFill>
          <a:ln w="1270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20262" tIns="60130" rIns="120262" bIns="6013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8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  </a:t>
            </a:r>
            <a:r>
              <a:rPr kumimoji="0" lang="ru-RU" sz="2480" b="0" i="0" u="none" strike="noStrike" kern="0" cap="none" spc="0" normalizeH="0" baseline="0" noProof="0" dirty="0" smtClean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Ким </a:t>
            </a:r>
            <a:r>
              <a:rPr kumimoji="0" lang="ru-RU" sz="248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Татьяна ведущий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конструктор</a:t>
            </a:r>
            <a:r>
              <a:rPr kumimoji="0" lang="ru-RU" sz="248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, </a:t>
            </a:r>
            <a:r>
              <a:rPr kumimoji="0" lang="ru-RU" sz="2480" b="0" i="0" u="none" strike="noStrike" kern="0" cap="none" spc="0" normalizeH="0" baseline="0" noProof="0" dirty="0" smtClean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соавтор </a:t>
            </a:r>
            <a:r>
              <a:rPr kumimoji="0" lang="ru-RU" sz="248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8 патентов на изобретения.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8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ТОО «ССК-Проект», опыт работы 7 лет</a:t>
            </a:r>
            <a:r>
              <a:rPr kumimoji="0" lang="ru-RU" sz="1736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997241" y="6288784"/>
            <a:ext cx="3339871" cy="2706758"/>
          </a:xfrm>
          <a:prstGeom prst="rect">
            <a:avLst/>
          </a:prstGeom>
          <a:solidFill>
            <a:srgbClr val="0070C0">
              <a:alpha val="40000"/>
            </a:srgbClr>
          </a:solidFill>
          <a:ln w="1270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20262" tIns="60130" rIns="120262" bIns="6013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Нурия </a:t>
            </a:r>
            <a:r>
              <a:rPr kumimoji="0" lang="ru-RU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Трач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000034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Старший инженер-проектировщик ТОО «ССК-Проект»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Стаж работы: 4 года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826995" y="6130789"/>
            <a:ext cx="3764652" cy="4553417"/>
          </a:xfrm>
          <a:prstGeom prst="rect">
            <a:avLst/>
          </a:prstGeom>
          <a:solidFill>
            <a:srgbClr val="0070C0">
              <a:alpha val="40000"/>
            </a:srgbClr>
          </a:solidFill>
          <a:ln w="1270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20262" tIns="60130" rIns="120262" bIns="6013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736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          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Ким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Алексей директор по продажам в Европе.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Коммерческий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директор Японской компании «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Юникло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» ООО «РУС». Москва  2013-2017 . Коммерческий директор компании «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Амазон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»  Люксембург. 2017-2022г. опыт работы 17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лет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3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504356" y="573069"/>
            <a:ext cx="3945129" cy="798543"/>
          </a:xfrm>
          <a:prstGeom prst="rect">
            <a:avLst/>
          </a:prstGeom>
        </p:spPr>
        <p:txBody>
          <a:bodyPr wrap="square" lIns="120262" tIns="60130" rIns="120262" bIns="6013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КОМАНДА</a:t>
            </a:r>
            <a:r>
              <a:rPr kumimoji="0" lang="ru-RU" sz="3156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</a:p>
        </p:txBody>
      </p:sp>
      <p:pic>
        <p:nvPicPr>
          <p:cNvPr id="15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50" y="745566"/>
            <a:ext cx="2402940" cy="719388"/>
          </a:xfrm>
          <a:prstGeom prst="rect">
            <a:avLst/>
          </a:prstGeom>
        </p:spPr>
      </p:pic>
      <p:pic>
        <p:nvPicPr>
          <p:cNvPr id="17" name="Google Shape;111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207372" y="182530"/>
            <a:ext cx="1741310" cy="1282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274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u="sng" dirty="0" smtClean="0"/>
              <a:t>Целевая Аудитория</a:t>
            </a:r>
            <a:endParaRPr lang="ru-RU" sz="36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9456" y="1511536"/>
            <a:ext cx="13040439" cy="8189416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0" indent="0" defTabSz="1133947">
              <a:spcBef>
                <a:spcPts val="1240"/>
              </a:spcBef>
              <a:buClrTx/>
              <a:buNone/>
              <a:defRPr/>
            </a:pPr>
            <a:r>
              <a:rPr lang="ru-RU" sz="2400" b="1" kern="1200" dirty="0" smtClean="0">
                <a:solidFill>
                  <a:schemeClr val="tx1"/>
                </a:solidFill>
              </a:rPr>
              <a:t>                         Технология </a:t>
            </a:r>
            <a:r>
              <a:rPr lang="ru-RU" sz="2400" b="1" kern="1200" dirty="0">
                <a:solidFill>
                  <a:schemeClr val="tx1"/>
                </a:solidFill>
              </a:rPr>
              <a:t>СБК-СКФ нужна: </a:t>
            </a:r>
          </a:p>
          <a:p>
            <a:pPr>
              <a:lnSpc>
                <a:spcPct val="160000"/>
              </a:lnSpc>
            </a:pPr>
            <a:r>
              <a:rPr lang="ru-RU" sz="2400" b="1" dirty="0"/>
              <a:t>Правительству, Минстрою РФ,  департаментам </a:t>
            </a:r>
            <a:r>
              <a:rPr lang="ru-RU" sz="2400" dirty="0"/>
              <a:t>строительства регионов:</a:t>
            </a:r>
          </a:p>
          <a:p>
            <a:pPr>
              <a:lnSpc>
                <a:spcPct val="160000"/>
              </a:lnSpc>
            </a:pPr>
            <a:r>
              <a:rPr lang="ru-RU" sz="2400" b="1" dirty="0"/>
              <a:t>Республик</a:t>
            </a:r>
            <a:r>
              <a:rPr lang="en-US" sz="2400" b="1" dirty="0"/>
              <a:t> </a:t>
            </a:r>
            <a:r>
              <a:rPr lang="ru-RU" sz="2400" dirty="0"/>
              <a:t>: Адыгея , Алтай, Бурятия, Дагестан, Ингушетия , Кабардино-Балкарская , Карачаево-Черкесская, Крым , Севастополь, Саха (Якутия) , Северная Осетия - Алания</a:t>
            </a:r>
            <a:r>
              <a:rPr lang="en-US" sz="2400" dirty="0"/>
              <a:t> </a:t>
            </a:r>
            <a:r>
              <a:rPr lang="ru-RU" sz="2400" dirty="0"/>
              <a:t>, Татарстан , Тыва , Хакасия, Чеченская, Чувашия .</a:t>
            </a:r>
          </a:p>
          <a:p>
            <a:pPr>
              <a:lnSpc>
                <a:spcPct val="160000"/>
              </a:lnSpc>
            </a:pPr>
            <a:r>
              <a:rPr lang="ru-RU" sz="2400" b="1" dirty="0"/>
              <a:t>Краев :</a:t>
            </a:r>
            <a:r>
              <a:rPr lang="en-US" sz="2400" b="1" dirty="0"/>
              <a:t> </a:t>
            </a:r>
            <a:r>
              <a:rPr lang="ru-RU" sz="2400" dirty="0"/>
              <a:t>Алтайский , Забайкальский, Камчатский, Краснодарский, Красноярский , Приморский , Ставропольский, </a:t>
            </a:r>
            <a:r>
              <a:rPr lang="ru-RU" sz="2400" dirty="0" smtClean="0"/>
              <a:t>Хабаровск </a:t>
            </a:r>
            <a:r>
              <a:rPr lang="ru-RU" sz="2400" dirty="0" err="1" smtClean="0"/>
              <a:t>ий</a:t>
            </a:r>
            <a:r>
              <a:rPr lang="ru-RU" sz="2400" dirty="0" smtClean="0"/>
              <a:t> </a:t>
            </a:r>
            <a:r>
              <a:rPr lang="ru-RU" sz="2400" dirty="0"/>
              <a:t>.</a:t>
            </a:r>
          </a:p>
          <a:p>
            <a:pPr>
              <a:lnSpc>
                <a:spcPct val="160000"/>
              </a:lnSpc>
            </a:pPr>
            <a:r>
              <a:rPr lang="ru-RU" sz="2400" b="1" dirty="0"/>
              <a:t>Областей</a:t>
            </a:r>
            <a:r>
              <a:rPr lang="ru-RU" sz="2400" dirty="0"/>
              <a:t>: Амурская, Иркутская, Кемеровская , Магаданская, Мурманская , Сахалинская, Свердловская, </a:t>
            </a:r>
          </a:p>
          <a:p>
            <a:pPr>
              <a:lnSpc>
                <a:spcPct val="160000"/>
              </a:lnSpc>
            </a:pPr>
            <a:r>
              <a:rPr lang="ru-RU" sz="24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Девелоперам</a:t>
            </a:r>
            <a:r>
              <a:rPr lang="ru-RU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, </a:t>
            </a:r>
            <a:r>
              <a:rPr lang="ru-RU" sz="24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инвесторам недвижимости, </a:t>
            </a:r>
            <a:r>
              <a:rPr lang="ru-RU" sz="2400" b="1" dirty="0">
                <a:solidFill>
                  <a:srgbClr val="002060"/>
                </a:solidFill>
              </a:rPr>
              <a:t>заинтересованным в сокращении инвестиционного строительного </a:t>
            </a:r>
            <a:r>
              <a:rPr lang="ru-RU" sz="2400" b="1" dirty="0" smtClean="0">
                <a:solidFill>
                  <a:srgbClr val="002060"/>
                </a:solidFill>
              </a:rPr>
              <a:t>цикла </a:t>
            </a:r>
            <a:r>
              <a:rPr lang="ru-RU" sz="2400" b="1" dirty="0" err="1" smtClean="0">
                <a:solidFill>
                  <a:srgbClr val="002060"/>
                </a:solidFill>
              </a:rPr>
              <a:t>безригельных</a:t>
            </a:r>
            <a:r>
              <a:rPr lang="ru-RU" sz="2400" b="1" dirty="0" smtClean="0">
                <a:solidFill>
                  <a:srgbClr val="002060"/>
                </a:solidFill>
              </a:rPr>
              <a:t> каркасных зданий </a:t>
            </a:r>
            <a:r>
              <a:rPr lang="ru-RU" sz="2400" b="1" dirty="0">
                <a:solidFill>
                  <a:srgbClr val="002060"/>
                </a:solidFill>
              </a:rPr>
              <a:t>в 3-4 раза по сравнению с </a:t>
            </a:r>
            <a:r>
              <a:rPr lang="ru-RU" sz="2400" b="1" dirty="0" smtClean="0">
                <a:solidFill>
                  <a:srgbClr val="002060"/>
                </a:solidFill>
              </a:rPr>
              <a:t>монолитными </a:t>
            </a:r>
            <a:r>
              <a:rPr lang="ru-RU" sz="2400" b="1" dirty="0">
                <a:solidFill>
                  <a:srgbClr val="002060"/>
                </a:solidFill>
              </a:rPr>
              <a:t>домостроительством</a:t>
            </a:r>
            <a:r>
              <a:rPr lang="ru-RU" sz="1600" b="1" dirty="0">
                <a:solidFill>
                  <a:srgbClr val="002060"/>
                </a:solidFill>
              </a:rPr>
              <a:t>..</a:t>
            </a:r>
            <a:endParaRPr lang="ru-RU" sz="16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D111-579C-4558-B760-25D5261F4792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45" y="510630"/>
            <a:ext cx="2402940" cy="719388"/>
          </a:xfrm>
          <a:prstGeom prst="rect">
            <a:avLst/>
          </a:prstGeom>
        </p:spPr>
      </p:pic>
      <p:pic>
        <p:nvPicPr>
          <p:cNvPr id="6" name="Google Shape;111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34468" y="229112"/>
            <a:ext cx="1745638" cy="1282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7902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22</a:t>
            </a:fld>
            <a:endParaRPr lang="en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34336" y="268221"/>
            <a:ext cx="13040439" cy="776985"/>
          </a:xfrm>
          <a:prstGeom prst="rect">
            <a:avLst/>
          </a:prstGeom>
        </p:spPr>
        <p:txBody>
          <a:bodyPr/>
          <a:lstStyle/>
          <a:p>
            <a:pPr algn="ctr" defTabSz="1133947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ru-RU" sz="3200" b="1" kern="1200" dirty="0" smtClean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rPr>
              <a:t>ПРЕДЛОЖЕНИЯ ДЛЯ ПАРТНЕРА (ЗАПРОСЫ)</a:t>
            </a:r>
            <a:endParaRPr lang="en-US" sz="3200" b="1" kern="1200" dirty="0">
              <a:solidFill>
                <a:schemeClr val="tx1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4" name="Содержимое 7"/>
          <p:cNvSpPr txBox="1">
            <a:spLocks/>
          </p:cNvSpPr>
          <p:nvPr/>
        </p:nvSpPr>
        <p:spPr>
          <a:xfrm>
            <a:off x="327529" y="810522"/>
            <a:ext cx="14247246" cy="95601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defTabSz="1133947">
              <a:lnSpc>
                <a:spcPct val="90000"/>
              </a:lnSpc>
              <a:spcBef>
                <a:spcPts val="1240"/>
              </a:spcBef>
              <a:buClrTx/>
              <a:defRPr/>
            </a:pPr>
            <a:r>
              <a:rPr lang="ru-RU" sz="8600" dirty="0" smtClean="0">
                <a:solidFill>
                  <a:srgbClr val="002060"/>
                </a:solidFill>
              </a:rPr>
              <a:t>..</a:t>
            </a:r>
          </a:p>
          <a:p>
            <a:pPr>
              <a:lnSpc>
                <a:spcPct val="160000"/>
              </a:lnSpc>
            </a:pPr>
            <a:r>
              <a:rPr lang="ru-RU" sz="8800" b="1" dirty="0" smtClean="0"/>
              <a:t>         </a:t>
            </a:r>
            <a:r>
              <a:rPr lang="ru-RU" sz="8800" b="1" u="sng" dirty="0" smtClean="0"/>
              <a:t>ПАРТНЕР </a:t>
            </a:r>
            <a:r>
              <a:rPr lang="ru-RU" sz="8800" b="1" u="sng" dirty="0"/>
              <a:t>по строительству </a:t>
            </a:r>
            <a:r>
              <a:rPr lang="ru-RU" sz="8800" b="1" u="sng" dirty="0" smtClean="0"/>
              <a:t>пилотного </a:t>
            </a:r>
            <a:r>
              <a:rPr lang="ru-RU" sz="8800" b="1" u="sng" dirty="0"/>
              <a:t>9-ти </a:t>
            </a:r>
            <a:r>
              <a:rPr lang="ru-RU" sz="8800" b="1" u="sng" dirty="0" smtClean="0"/>
              <a:t>этажного 64 квартирного ж/дома получает:</a:t>
            </a:r>
          </a:p>
          <a:p>
            <a:pPr>
              <a:lnSpc>
                <a:spcPct val="160000"/>
              </a:lnSpc>
            </a:pPr>
            <a:r>
              <a:rPr lang="ru-RU" sz="8800" dirty="0" smtClean="0"/>
              <a:t>1. Необходимые навыки и компетенции по производству и монтажу конструкций «СБК-СКФ».</a:t>
            </a:r>
            <a:endParaRPr lang="ru-RU" sz="8800" dirty="0"/>
          </a:p>
          <a:p>
            <a:pPr>
              <a:lnSpc>
                <a:spcPct val="160000"/>
              </a:lnSpc>
            </a:pPr>
            <a:r>
              <a:rPr lang="ru-RU" sz="8800" dirty="0" smtClean="0"/>
              <a:t>2. Опалубочные формы фирмы «</a:t>
            </a:r>
            <a:r>
              <a:rPr lang="en-US" sz="8800" dirty="0" smtClean="0"/>
              <a:t>G</a:t>
            </a:r>
            <a:r>
              <a:rPr lang="ru-RU" sz="8800" dirty="0" smtClean="0"/>
              <a:t>ЕТО» производства Китай для строительства 9-16-ти этажных зданий системы СБК-СКФ с высотой этажа 3.0 и 3.3 метра – 5 комплектов</a:t>
            </a:r>
            <a:r>
              <a:rPr lang="ru-RU" sz="8800" dirty="0" smtClean="0"/>
              <a:t>.</a:t>
            </a:r>
          </a:p>
          <a:p>
            <a:pPr>
              <a:lnSpc>
                <a:spcPct val="160000"/>
              </a:lnSpc>
            </a:pPr>
            <a:r>
              <a:rPr lang="ru-RU" sz="8800" dirty="0" smtClean="0"/>
              <a:t>3. Опалубочные формы для плит перекрытий 10-15 комплектов</a:t>
            </a:r>
            <a:endParaRPr lang="ru-RU" sz="8800" dirty="0" smtClean="0"/>
          </a:p>
          <a:p>
            <a:pPr>
              <a:lnSpc>
                <a:spcPct val="160000"/>
              </a:lnSpc>
            </a:pPr>
            <a:r>
              <a:rPr lang="ru-RU" sz="8800" dirty="0"/>
              <a:t>4</a:t>
            </a:r>
            <a:r>
              <a:rPr lang="ru-RU" sz="8800" dirty="0" smtClean="0"/>
              <a:t>. </a:t>
            </a:r>
            <a:r>
              <a:rPr lang="ru-RU" sz="8800" dirty="0" smtClean="0"/>
              <a:t>Опалубочные формы для изготовления СКФ -  стоек в количестве 3 комплекта.</a:t>
            </a:r>
          </a:p>
          <a:p>
            <a:pPr>
              <a:lnSpc>
                <a:spcPct val="160000"/>
              </a:lnSpc>
            </a:pPr>
            <a:r>
              <a:rPr lang="ru-RU" sz="8800" dirty="0"/>
              <a:t> </a:t>
            </a:r>
            <a:r>
              <a:rPr lang="ru-RU" sz="8800" dirty="0" smtClean="0"/>
              <a:t>   СКФ –пят в количестве 6 штук ,что обеспечивает строительство 100 жилых домов в год</a:t>
            </a:r>
          </a:p>
          <a:p>
            <a:pPr>
              <a:lnSpc>
                <a:spcPct val="160000"/>
              </a:lnSpc>
            </a:pPr>
            <a:r>
              <a:rPr lang="ru-RU" sz="8800" dirty="0"/>
              <a:t>5</a:t>
            </a:r>
            <a:r>
              <a:rPr lang="ru-RU" sz="8800" dirty="0" smtClean="0"/>
              <a:t>. </a:t>
            </a:r>
            <a:r>
              <a:rPr lang="ru-RU" sz="8800" dirty="0" smtClean="0"/>
              <a:t>Опалубочные формы лестничных маршей - 2 комплекта .</a:t>
            </a:r>
          </a:p>
          <a:p>
            <a:pPr>
              <a:lnSpc>
                <a:spcPct val="160000"/>
              </a:lnSpc>
            </a:pPr>
            <a:r>
              <a:rPr lang="ru-RU" sz="8800" dirty="0"/>
              <a:t>6</a:t>
            </a:r>
            <a:r>
              <a:rPr lang="ru-RU" sz="8800" dirty="0" smtClean="0"/>
              <a:t>. </a:t>
            </a:r>
            <a:r>
              <a:rPr lang="ru-RU" sz="8800" dirty="0" smtClean="0"/>
              <a:t>РП  «64 кварт. ж/дома со встроенным </a:t>
            </a:r>
            <a:r>
              <a:rPr lang="ru-RU" sz="8800" dirty="0" err="1" smtClean="0"/>
              <a:t>автопаркингом</a:t>
            </a:r>
            <a:r>
              <a:rPr lang="ru-RU" sz="8800" dirty="0" smtClean="0"/>
              <a:t>  </a:t>
            </a:r>
            <a:r>
              <a:rPr lang="ru-RU" sz="8800" dirty="0"/>
              <a:t>по технологии «СБК-СКФ</a:t>
            </a:r>
            <a:r>
              <a:rPr lang="ru-RU" sz="8800" dirty="0" smtClean="0"/>
              <a:t>», (без сметной части)</a:t>
            </a:r>
            <a:endParaRPr lang="ru-RU" sz="8800" dirty="0"/>
          </a:p>
          <a:p>
            <a:pPr>
              <a:lnSpc>
                <a:spcPct val="170000"/>
              </a:lnSpc>
            </a:pPr>
            <a:r>
              <a:rPr lang="ru-RU" sz="8800" dirty="0"/>
              <a:t>7</a:t>
            </a:r>
            <a:r>
              <a:rPr lang="ru-RU" sz="8800" dirty="0" smtClean="0"/>
              <a:t>. </a:t>
            </a:r>
            <a:r>
              <a:rPr lang="ru-RU" sz="8800" dirty="0"/>
              <a:t>Авторский надзор за ходом строительства, и производством </a:t>
            </a:r>
            <a:r>
              <a:rPr lang="ru-RU" sz="8800" dirty="0" smtClean="0"/>
              <a:t>ЖБК  </a:t>
            </a:r>
            <a:r>
              <a:rPr lang="ru-RU" sz="8800" u="sng" dirty="0" smtClean="0"/>
              <a:t>по фрагменту 9-ти </a:t>
            </a:r>
            <a:r>
              <a:rPr lang="ru-RU" sz="8800" dirty="0" smtClean="0"/>
              <a:t>этажного каркаса по гос. расценкам.</a:t>
            </a:r>
            <a:endParaRPr lang="ru-RU" sz="8800" dirty="0"/>
          </a:p>
          <a:p>
            <a:pPr>
              <a:lnSpc>
                <a:spcPct val="170000"/>
              </a:lnSpc>
            </a:pPr>
            <a:r>
              <a:rPr lang="ru-RU" sz="8800" dirty="0"/>
              <a:t>8</a:t>
            </a:r>
            <a:r>
              <a:rPr lang="ru-RU" sz="8800" dirty="0" smtClean="0"/>
              <a:t>. </a:t>
            </a:r>
            <a:r>
              <a:rPr lang="ru-RU" sz="8800" dirty="0"/>
              <a:t>Неисключительную лицензию на право применения технологии «СБК-СКФ» в своем регионе, сроком на 3 года с момента завершения строительства пилотного </a:t>
            </a:r>
            <a:r>
              <a:rPr lang="ru-RU" sz="8800" dirty="0" smtClean="0"/>
              <a:t>дома (определяется актом </a:t>
            </a:r>
            <a:r>
              <a:rPr lang="ru-RU" sz="8800" dirty="0"/>
              <a:t>ввода в эксплуатацию</a:t>
            </a:r>
            <a:r>
              <a:rPr lang="ru-RU" sz="8800" dirty="0" smtClean="0"/>
              <a:t>).         </a:t>
            </a:r>
          </a:p>
          <a:p>
            <a:pPr>
              <a:lnSpc>
                <a:spcPct val="170000"/>
              </a:lnSpc>
            </a:pPr>
            <a:r>
              <a:rPr lang="ru-RU" sz="8800" b="1" smtClean="0"/>
              <a:t>9 </a:t>
            </a:r>
            <a:r>
              <a:rPr lang="ru-RU" sz="8800" b="1" smtClean="0"/>
              <a:t>. </a:t>
            </a:r>
            <a:r>
              <a:rPr lang="ru-RU" sz="8800" b="1" dirty="0" smtClean="0"/>
              <a:t>Научно-технический отчет АО «НИЦ строительство» с публикацией в журналах  об участии в натурных испытаниях, при этом обеспечивается</a:t>
            </a:r>
            <a:r>
              <a:rPr lang="ru-RU" sz="7200" b="1" dirty="0"/>
              <a:t>:</a:t>
            </a:r>
          </a:p>
          <a:p>
            <a:pPr>
              <a:lnSpc>
                <a:spcPct val="170000"/>
              </a:lnSpc>
            </a:pPr>
            <a:r>
              <a:rPr lang="ru-RU" sz="8800" b="1" dirty="0"/>
              <a:t>   </a:t>
            </a:r>
            <a:r>
              <a:rPr lang="ru-RU" sz="8800" b="1" dirty="0" smtClean="0"/>
              <a:t>А. </a:t>
            </a:r>
            <a:r>
              <a:rPr lang="ru-RU" sz="8800" b="1" dirty="0"/>
              <a:t>Стоимость 1 </a:t>
            </a:r>
            <a:r>
              <a:rPr lang="ru-RU" sz="8800" b="1" dirty="0" smtClean="0"/>
              <a:t>м 2 </a:t>
            </a:r>
            <a:r>
              <a:rPr lang="ru-RU" sz="8800" b="1" dirty="0"/>
              <a:t>жилья ниже рыночных на 40 %.  </a:t>
            </a:r>
          </a:p>
          <a:p>
            <a:pPr>
              <a:lnSpc>
                <a:spcPct val="170000"/>
              </a:lnSpc>
            </a:pPr>
            <a:r>
              <a:rPr lang="ru-RU" sz="8800" b="1" dirty="0" smtClean="0"/>
              <a:t>   Б. </a:t>
            </a:r>
            <a:r>
              <a:rPr lang="ru-RU" sz="8800" b="1" dirty="0"/>
              <a:t>Сокращение сроков </a:t>
            </a:r>
            <a:r>
              <a:rPr lang="ru-RU" sz="8800" b="1" dirty="0" err="1"/>
              <a:t>строительно</a:t>
            </a:r>
            <a:r>
              <a:rPr lang="ru-RU" sz="8800" b="1" dirty="0"/>
              <a:t> –инвестиционного </a:t>
            </a:r>
            <a:r>
              <a:rPr lang="ru-RU" sz="8800" b="1" dirty="0" smtClean="0"/>
              <a:t>цикла </a:t>
            </a:r>
            <a:r>
              <a:rPr lang="ru-RU" sz="8800" b="1" dirty="0"/>
              <a:t>в 3-4 раза </a:t>
            </a:r>
          </a:p>
          <a:p>
            <a:pPr>
              <a:lnSpc>
                <a:spcPct val="170000"/>
              </a:lnSpc>
            </a:pPr>
            <a:r>
              <a:rPr lang="ru-RU" sz="8800" b="1" dirty="0"/>
              <a:t>   </a:t>
            </a:r>
            <a:r>
              <a:rPr lang="ru-RU" sz="8800" b="1" dirty="0" smtClean="0"/>
              <a:t>В. </a:t>
            </a:r>
            <a:r>
              <a:rPr lang="ru-RU" sz="8800" b="1" dirty="0"/>
              <a:t>100 % </a:t>
            </a:r>
            <a:r>
              <a:rPr lang="ru-RU" sz="8800" b="1" dirty="0" err="1" smtClean="0"/>
              <a:t>сейсмоизоляция</a:t>
            </a:r>
            <a:r>
              <a:rPr lang="ru-RU" sz="8800" b="1" dirty="0" smtClean="0"/>
              <a:t> жилых и общественных зданий .</a:t>
            </a:r>
            <a:endParaRPr lang="ru-RU" sz="8800" b="1" dirty="0"/>
          </a:p>
          <a:p>
            <a:pPr>
              <a:lnSpc>
                <a:spcPct val="160000"/>
              </a:lnSpc>
            </a:pPr>
            <a:endParaRPr lang="ru-RU" sz="8800" b="1" dirty="0"/>
          </a:p>
          <a:p>
            <a:pPr>
              <a:lnSpc>
                <a:spcPct val="160000"/>
              </a:lnSpc>
            </a:pPr>
            <a:endParaRPr lang="ru-RU" sz="8600" dirty="0">
              <a:solidFill>
                <a:srgbClr val="FFFF99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68" y="94450"/>
            <a:ext cx="2816533" cy="843211"/>
          </a:xfrm>
          <a:prstGeom prst="rect">
            <a:avLst/>
          </a:prstGeom>
        </p:spPr>
      </p:pic>
      <p:pic>
        <p:nvPicPr>
          <p:cNvPr id="7" name="Google Shape;111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94961" y="-58689"/>
            <a:ext cx="1506629" cy="1149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164505"/>
      </p:ext>
    </p:extLst>
  </p:cSld>
  <p:clrMapOvr>
    <a:masterClrMapping/>
  </p:clrMapOvr>
  <p:transition advClick="0" advTm="4000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23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93549" y="6481338"/>
            <a:ext cx="7320300" cy="863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 dirty="0">
                <a:solidFill>
                  <a:schemeClr val="tx1">
                    <a:lumMod val="25000"/>
                    <a:lumOff val="75000"/>
                  </a:schemeClr>
                </a:solidFill>
              </a:rPr>
              <a:t>Контакты</a:t>
            </a:r>
            <a:endParaRPr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1896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 dirty="0">
                <a:solidFill>
                  <a:schemeClr val="tx1">
                    <a:lumMod val="25000"/>
                    <a:lumOff val="75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</a:t>
            </a:r>
            <a:r>
              <a:rPr lang="ru-RU" sz="5700" i="0" u="none" strike="noStrike" cap="none" dirty="0" smtClean="0">
                <a:solidFill>
                  <a:schemeClr val="tx1">
                    <a:lumMod val="25000"/>
                    <a:lumOff val="75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Настоящее Будущее</a:t>
            </a:r>
            <a:endParaRPr sz="8500" i="0" u="none" strike="noStrike" cap="none" dirty="0">
              <a:solidFill>
                <a:schemeClr val="tx1">
                  <a:lumMod val="25000"/>
                  <a:lumOff val="75000"/>
                </a:schemeClr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986590" y="3231681"/>
            <a:ext cx="13118703" cy="310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3200" b="1" dirty="0" smtClean="0"/>
              <a:t>Натурные </a:t>
            </a:r>
            <a:r>
              <a:rPr lang="ru-RU" sz="3200" b="1" dirty="0"/>
              <a:t>испытания каркаса по </a:t>
            </a:r>
            <a:r>
              <a:rPr lang="ru-RU" sz="3200" b="1" dirty="0" smtClean="0"/>
              <a:t>технологии </a:t>
            </a:r>
            <a:r>
              <a:rPr lang="ru-RU" sz="3200" b="1" dirty="0"/>
              <a:t>СБК-СКФ  </a:t>
            </a:r>
            <a:r>
              <a:rPr lang="ru-RU" sz="2800" u="sng" dirty="0">
                <a:solidFill>
                  <a:schemeClr val="tx1"/>
                </a:solidFill>
                <a:hlinkClick r:id="rId4"/>
              </a:rPr>
              <a:t>https://www.youtube.com/watch?v=WD36vGLl2Qg</a:t>
            </a:r>
            <a:r>
              <a:rPr lang="ru-RU" sz="2800" dirty="0">
                <a:solidFill>
                  <a:schemeClr val="tx1"/>
                </a:solidFill>
              </a:rPr>
              <a:t>  </a:t>
            </a:r>
            <a:r>
              <a:rPr lang="ru-RU" sz="4000" b="1" dirty="0">
                <a:solidFill>
                  <a:schemeClr val="tx1"/>
                </a:solidFill>
              </a:rPr>
              <a:t>   </a:t>
            </a:r>
            <a:endParaRPr lang="ru-RU" sz="4000" b="1" dirty="0" smtClean="0">
              <a:solidFill>
                <a:schemeClr val="tx1"/>
              </a:solidFill>
            </a:endParaRPr>
          </a:p>
          <a:p>
            <a:r>
              <a:rPr lang="ru-RU" sz="4000" b="1" dirty="0" smtClean="0">
                <a:solidFill>
                  <a:schemeClr val="tx1"/>
                </a:solidFill>
              </a:rPr>
              <a:t> </a:t>
            </a:r>
            <a:r>
              <a:rPr lang="ru-RU" sz="2800" dirty="0"/>
              <a:t>   </a:t>
            </a:r>
          </a:p>
          <a:p>
            <a:r>
              <a:rPr lang="ru-RU" sz="3200" b="1" dirty="0"/>
              <a:t>Натурные испытания СКФ-3  на </a:t>
            </a:r>
            <a:r>
              <a:rPr lang="ru-RU" sz="3200" b="1" dirty="0" smtClean="0"/>
              <a:t>нагрузки </a:t>
            </a:r>
            <a:r>
              <a:rPr lang="ru-RU" sz="3200" b="1" dirty="0"/>
              <a:t>от  11 и 13  </a:t>
            </a:r>
            <a:r>
              <a:rPr lang="ru-RU" sz="3200" b="1" dirty="0" smtClean="0"/>
              <a:t>этажного  </a:t>
            </a:r>
            <a:r>
              <a:rPr lang="ru-RU" sz="3200" b="1" dirty="0"/>
              <a:t>дома     </a:t>
            </a:r>
            <a:r>
              <a:rPr lang="en-US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https://disk.yandex.kz/i/3qbYF88KZW0AEA</a:t>
            </a:r>
            <a:endParaRPr lang="ru-RU" sz="2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600" i="0" u="none" strike="noStrike" cap="none" dirty="0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1113013825"/>
              </p:ext>
            </p:extLst>
          </p:nvPr>
        </p:nvGraphicFramePr>
        <p:xfrm>
          <a:off x="986589" y="7485573"/>
          <a:ext cx="11644889" cy="2293843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3746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8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8592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2800" b="0" dirty="0">
                          <a:solidFill>
                            <a:schemeClr val="dk1"/>
                          </a:solidFill>
                        </a:rPr>
                        <a:t>Сайт </a:t>
                      </a:r>
                      <a:endParaRPr sz="2800" b="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ru-RU" alt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//</a:t>
                      </a:r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www.ssk-proekt.kz</a:t>
                      </a:r>
                      <a:endParaRPr sz="3200" b="1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884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0" baseline="0" dirty="0" smtClean="0">
                          <a:solidFill>
                            <a:schemeClr val="dk1"/>
                          </a:solidFill>
                        </a:rPr>
                        <a:t> моб</a:t>
                      </a:r>
                      <a:endParaRPr sz="2800" b="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 b="1" dirty="0">
                          <a:solidFill>
                            <a:schemeClr val="dk1"/>
                          </a:solidFill>
                        </a:rPr>
                        <a:t>+7 </a:t>
                      </a:r>
                      <a:r>
                        <a:rPr lang="ru-RU" sz="3200" b="1" dirty="0" smtClean="0">
                          <a:solidFill>
                            <a:schemeClr val="dk1"/>
                          </a:solidFill>
                        </a:rPr>
                        <a:t>(707) 932-53-07   Борис   Ким </a:t>
                      </a:r>
                      <a:endParaRPr sz="3200" b="1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67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0" dirty="0" err="1">
                          <a:solidFill>
                            <a:schemeClr val="dk1"/>
                          </a:solidFill>
                        </a:rPr>
                        <a:t>email</a:t>
                      </a:r>
                      <a:endParaRPr sz="2800" b="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k-KZ" altLang="ru-RU" sz="3200" b="1" dirty="0" smtClean="0">
                          <a:latin typeface="Times New Roman" pitchFamily="18" charset="0"/>
                          <a:cs typeface="Times New Roman" pitchFamily="18" charset="0"/>
                          <a:hlinkClick r:id="rId5"/>
                        </a:rPr>
                        <a:t>ssk-proekt@yandex.</a:t>
                      </a:r>
                      <a:r>
                        <a:rPr lang="en-US" altLang="ru-RU" sz="3200" b="1" dirty="0" smtClean="0">
                          <a:latin typeface="Times New Roman" pitchFamily="18" charset="0"/>
                          <a:cs typeface="Times New Roman" pitchFamily="18" charset="0"/>
                          <a:hlinkClick r:id="rId5"/>
                        </a:rPr>
                        <a:t>com</a:t>
                      </a:r>
                      <a:r>
                        <a:rPr lang="ru-RU" alt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3200" b="1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30" y="125262"/>
            <a:ext cx="2816533" cy="8432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1768</Words>
  <Application>Microsoft Office PowerPoint</Application>
  <PresentationFormat>Произвольный</PresentationFormat>
  <Paragraphs>288</Paragraphs>
  <Slides>23</Slides>
  <Notes>7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 Black</vt:lpstr>
      <vt:lpstr>Arial</vt:lpstr>
      <vt:lpstr>Wingdings</vt:lpstr>
      <vt:lpstr>Times New Roman</vt:lpstr>
      <vt:lpstr>Calibri</vt:lpstr>
      <vt:lpstr>Calibri Light</vt:lpstr>
      <vt:lpstr>Century Gothic</vt:lpstr>
      <vt:lpstr>2_Тема Office</vt:lpstr>
      <vt:lpstr>Office Theme</vt:lpstr>
      <vt:lpstr>Архипелаг 2022: #Настоящее Будущее</vt:lpstr>
      <vt:lpstr>Проблема</vt:lpstr>
      <vt:lpstr>Решение</vt:lpstr>
      <vt:lpstr>Продукт система СБК </vt:lpstr>
      <vt:lpstr>Продукт система СКФ</vt:lpstr>
      <vt:lpstr>                    КОНКУРЕНТЫ</vt:lpstr>
      <vt:lpstr>    Выгодоприобретатели :</vt:lpstr>
      <vt:lpstr>РЫНОК Объем жилищного строительства Source: Statista.com </vt:lpstr>
      <vt:lpstr>Бизнес-модель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Компетенции</vt:lpstr>
      <vt:lpstr>Презентация PowerPoint</vt:lpstr>
      <vt:lpstr>Целевая Аудитория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User</dc:creator>
  <cp:lastModifiedBy>Hp</cp:lastModifiedBy>
  <cp:revision>96</cp:revision>
  <dcterms:modified xsi:type="dcterms:W3CDTF">2022-07-23T10:44:26Z</dcterms:modified>
</cp:coreProperties>
</file>