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5" r:id="rId12"/>
    <p:sldId id="300" r:id="rId13"/>
    <p:sldId id="301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6" d="100"/>
          <a:sy n="56" d="100"/>
        </p:scale>
        <p:origin x="8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  <a:buClrTx/>
              <a:buFontTx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SBS 2 320 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Навигатор Развития Таланта</a:t>
            </a:r>
          </a:p>
        </p:txBody>
      </p:sp>
      <p:sp>
        <p:nvSpPr>
          <p:cNvPr id="5" name="Google Shape;54;p13"/>
          <p:cNvSpPr txBox="1">
            <a:spLocks/>
          </p:cNvSpPr>
          <p:nvPr/>
        </p:nvSpPr>
        <p:spPr>
          <a:xfrm>
            <a:off x="2173858" y="7573992"/>
            <a:ext cx="6987396" cy="238089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endParaRPr lang="ru-RU" sz="4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11" y="6936182"/>
            <a:ext cx="5553573" cy="370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14" y="1077615"/>
            <a:ext cx="18467686" cy="961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5158" t="41511" r="18105" b="10573"/>
          <a:stretch/>
        </p:blipFill>
        <p:spPr>
          <a:xfrm>
            <a:off x="452877" y="2377440"/>
            <a:ext cx="19697862" cy="795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24228"/>
            <a:ext cx="18424652" cy="9424416"/>
          </a:xfrm>
        </p:spPr>
        <p:txBody>
          <a:bodyPr/>
          <a:lstStyle/>
          <a:p>
            <a:pPr marL="0" algn="just">
              <a:spcAft>
                <a:spcPts val="1200"/>
              </a:spcAft>
              <a:buClr>
                <a:srgbClr val="FF0000"/>
              </a:buClr>
            </a:pPr>
            <a:r>
              <a:rPr lang="ru-RU" sz="3600" b="1" dirty="0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«Навигатор </a:t>
            </a:r>
            <a:r>
              <a:rPr lang="ru-RU" sz="3600" b="1" dirty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Развития Талантов</a:t>
            </a:r>
            <a:r>
              <a:rPr lang="ru-RU" sz="3600" b="1" dirty="0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» - он-</a:t>
            </a:r>
            <a:r>
              <a:rPr lang="ru-RU" sz="3600" b="1" dirty="0" err="1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лайн</a:t>
            </a:r>
            <a:r>
              <a:rPr lang="ru-RU" sz="3600" b="1" dirty="0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 портал с возможностью комплекса </a:t>
            </a:r>
            <a:r>
              <a:rPr lang="ru-RU" sz="3600" b="1" dirty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услуг от  бесплатной онлайн экспресс-диагностики способностей/склонностей </a:t>
            </a:r>
            <a:r>
              <a:rPr lang="ru-RU" sz="3600" b="1" dirty="0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ребенка, </a:t>
            </a:r>
            <a:r>
              <a:rPr lang="ru-RU" sz="3600" b="1" dirty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краткой рекомендациями </a:t>
            </a:r>
            <a:r>
              <a:rPr lang="ru-RU" sz="3600" b="1" dirty="0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развития и советами родителям до </a:t>
            </a:r>
            <a:r>
              <a:rPr lang="ru-RU" sz="3600" b="1" dirty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составления подробного индивидуального образовательного маршрута с полным сопровождением в процессе </a:t>
            </a:r>
            <a:r>
              <a:rPr lang="ru-RU" sz="3600" b="1" dirty="0" smtClean="0">
                <a:solidFill>
                  <a:srgbClr val="023A72"/>
                </a:solidFill>
                <a:latin typeface="Calibri"/>
                <a:ea typeface="Calibri"/>
                <a:cs typeface="Calibri"/>
                <a:sym typeface="Calibri"/>
              </a:rPr>
              <a:t>реализации</a:t>
            </a:r>
            <a:endParaRPr lang="en-US" sz="3600" b="1" dirty="0" smtClean="0">
              <a:solidFill>
                <a:srgbClr val="023A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indent="-17780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Автоматическая экспресс-диагностика способностей ребенка и выдача рекомендаций через автоматизированную систему</a:t>
            </a:r>
          </a:p>
          <a:p>
            <a:pPr marL="177800" indent="-17780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Комплексная </a:t>
            </a: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система работы (диагностика, составление траектории развития, психолого-педагогическое сопровождение)</a:t>
            </a:r>
          </a:p>
          <a:p>
            <a:pPr marL="177800" indent="-17780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Реальные методики и технологии, обоснованные научно.</a:t>
            </a:r>
          </a:p>
          <a:p>
            <a:pPr marL="177800" indent="-17780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Индивидуальный подход</a:t>
            </a:r>
          </a:p>
          <a:p>
            <a:pPr marL="177800" indent="-17780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Опытные специалисты </a:t>
            </a:r>
          </a:p>
          <a:p>
            <a:pPr marL="177800" indent="-17780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Психолого-педагогическая поддержка:</a:t>
            </a:r>
          </a:p>
          <a:p>
            <a:pPr marL="0" algn="just">
              <a:spcAft>
                <a:spcPts val="1200"/>
              </a:spcAft>
              <a:buClr>
                <a:srgbClr val="FF0000"/>
              </a:buClr>
            </a:pP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- проведение индивидуальных консультаций и занятий;</a:t>
            </a:r>
          </a:p>
          <a:p>
            <a:pPr marL="0" algn="just">
              <a:spcAft>
                <a:spcPts val="1200"/>
              </a:spcAft>
              <a:buClr>
                <a:srgbClr val="FF0000"/>
              </a:buClr>
            </a:pPr>
            <a:r>
              <a:rPr lang="ru-RU" sz="2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- групповые тренинги </a:t>
            </a:r>
            <a:r>
              <a:rPr lang="ru-RU" sz="2800" b="1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развития.</a:t>
            </a:r>
            <a:endParaRPr lang="ru-RU" sz="2800" b="1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Aft>
                <a:spcPts val="1200"/>
              </a:spcAft>
              <a:buClr>
                <a:srgbClr val="FF0000"/>
              </a:buClr>
            </a:pPr>
            <a:endParaRPr lang="ru-RU" sz="3600" dirty="0">
              <a:solidFill>
                <a:srgbClr val="023A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>
              <a:spcAft>
                <a:spcPts val="1200"/>
              </a:spcAft>
              <a:buClr>
                <a:srgbClr val="FF0000"/>
              </a:buClr>
            </a:pPr>
            <a:endParaRPr lang="ru-RU" sz="3600" b="1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20405" y="2525762"/>
            <a:ext cx="16855440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4400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Ростове-на-Дону </a:t>
            </a:r>
            <a:r>
              <a:rPr lang="ru-RU" sz="44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около 60000 </a:t>
            </a:r>
            <a:r>
              <a:rPr lang="ru-RU" sz="4400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подростков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4400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 прогнозируемая доля рынка составляет </a:t>
            </a:r>
            <a:r>
              <a:rPr lang="ru-RU" sz="44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1% (600 человек</a:t>
            </a:r>
            <a:r>
              <a:rPr lang="ru-RU" sz="4400" b="1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4400" b="1" dirty="0" smtClean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endParaRPr lang="ru-RU" sz="4400" b="1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4400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Фундаментальным продуктом является пакет </a:t>
            </a:r>
            <a:r>
              <a:rPr lang="ru-RU" sz="44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«Маршрут индивидуального развития»</a:t>
            </a:r>
            <a:r>
              <a:rPr lang="ru-RU" sz="4400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стоимостью </a:t>
            </a: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8000р</a:t>
            </a:r>
            <a:endParaRPr lang="en-US" sz="4400" dirty="0" smtClean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endParaRPr lang="ru-RU" sz="4400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4400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Сопутствующими услугами являются: индивидуальные консультации: 1500руб(разовая), 10000р (абонемент на 10 встреч); групповые занятия по самооценке, коммуникациям и снятию тревожности – 10000р за 12 тренингов.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417470"/>
              </p:ext>
            </p:extLst>
          </p:nvPr>
        </p:nvGraphicFramePr>
        <p:xfrm>
          <a:off x="894588" y="2217131"/>
          <a:ext cx="18343062" cy="8197176"/>
        </p:xfrm>
        <a:graphic>
          <a:graphicData uri="http://schemas.openxmlformats.org/drawingml/2006/table">
            <a:tbl>
              <a:tblPr firstRow="1" bandRow="1"/>
              <a:tblGrid>
                <a:gridCol w="966776">
                  <a:extLst>
                    <a:ext uri="{9D8B030D-6E8A-4147-A177-3AD203B41FA5}">
                      <a16:colId xmlns:a16="http://schemas.microsoft.com/office/drawing/2014/main" val="1856535377"/>
                    </a:ext>
                  </a:extLst>
                </a:gridCol>
                <a:gridCol w="11343516">
                  <a:extLst>
                    <a:ext uri="{9D8B030D-6E8A-4147-A177-3AD203B41FA5}">
                      <a16:colId xmlns:a16="http://schemas.microsoft.com/office/drawing/2014/main" val="1156089748"/>
                    </a:ext>
                  </a:extLst>
                </a:gridCol>
                <a:gridCol w="1933556">
                  <a:extLst>
                    <a:ext uri="{9D8B030D-6E8A-4147-A177-3AD203B41FA5}">
                      <a16:colId xmlns:a16="http://schemas.microsoft.com/office/drawing/2014/main" val="4000344388"/>
                    </a:ext>
                  </a:extLst>
                </a:gridCol>
                <a:gridCol w="1683307">
                  <a:extLst>
                    <a:ext uri="{9D8B030D-6E8A-4147-A177-3AD203B41FA5}">
                      <a16:colId xmlns:a16="http://schemas.microsoft.com/office/drawing/2014/main" val="739918466"/>
                    </a:ext>
                  </a:extLst>
                </a:gridCol>
                <a:gridCol w="2415907">
                  <a:extLst>
                    <a:ext uri="{9D8B030D-6E8A-4147-A177-3AD203B41FA5}">
                      <a16:colId xmlns:a16="http://schemas.microsoft.com/office/drawing/2014/main" val="3273640499"/>
                    </a:ext>
                  </a:extLst>
                </a:gridCol>
              </a:tblGrid>
              <a:tr h="843126">
                <a:tc>
                  <a:txBody>
                    <a:bodyPr/>
                    <a:lstStyle/>
                    <a:p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Услуга</a:t>
                      </a:r>
                      <a:r>
                        <a:rPr lang="ru-RU" sz="32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пакет услуг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пакет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разово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абонемент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946893"/>
                  </a:ext>
                </a:extLst>
              </a:tr>
              <a:tr h="84312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Экспресс-диагностика с использованием онлайн-ресурсов; 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44804"/>
                  </a:ext>
                </a:extLst>
              </a:tr>
              <a:tr h="84312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Личная встреча –беседа для выявления потребностей;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3000р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52444"/>
                  </a:ext>
                </a:extLst>
              </a:tr>
              <a:tr h="84312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Углубленная диагностика (индивидуальная работа по выявлению особенностей, способностей и потенциала);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3000р-5000р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49799"/>
                  </a:ext>
                </a:extLst>
              </a:tr>
              <a:tr h="84312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Пакет «Маршрут Развития Таланта» (диагностика+</a:t>
                      </a:r>
                      <a:r>
                        <a:rPr lang="ru-RU" sz="32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в</a:t>
                      </a: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ыстраивание траектории развития способностей)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8000р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26830"/>
                  </a:ext>
                </a:extLst>
              </a:tr>
              <a:tr h="145525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Индивидуальное консультирование (психологическая поддержка)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1500р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10000р/ </a:t>
                      </a:r>
                    </a:p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встреч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094378"/>
                  </a:ext>
                </a:extLst>
              </a:tr>
              <a:tr h="20789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Групповые занятия: а) самооценка, коммуникации, снятие тревожности; б) развитие образовательных и деловых навыков: самопрезентация, целеполагание, тайм-менеджмент, стрессоустойчивость; 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10000р/</a:t>
                      </a:r>
                    </a:p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занятий </a:t>
                      </a:r>
                    </a:p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7-15 чел 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1500р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2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61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173217"/>
              </p:ext>
            </p:extLst>
          </p:nvPr>
        </p:nvGraphicFramePr>
        <p:xfrm>
          <a:off x="894588" y="2113894"/>
          <a:ext cx="18582132" cy="7405441"/>
        </p:xfrm>
        <a:graphic>
          <a:graphicData uri="http://schemas.openxmlformats.org/drawingml/2006/table">
            <a:tbl>
              <a:tblPr firstRow="1" bandRow="1"/>
              <a:tblGrid>
                <a:gridCol w="1073548">
                  <a:extLst>
                    <a:ext uri="{9D8B030D-6E8A-4147-A177-3AD203B41FA5}">
                      <a16:colId xmlns:a16="http://schemas.microsoft.com/office/drawing/2014/main" val="1856535377"/>
                    </a:ext>
                  </a:extLst>
                </a:gridCol>
                <a:gridCol w="11397188">
                  <a:extLst>
                    <a:ext uri="{9D8B030D-6E8A-4147-A177-3AD203B41FA5}">
                      <a16:colId xmlns:a16="http://schemas.microsoft.com/office/drawing/2014/main" val="1156089748"/>
                    </a:ext>
                  </a:extLst>
                </a:gridCol>
                <a:gridCol w="1958757">
                  <a:extLst>
                    <a:ext uri="{9D8B030D-6E8A-4147-A177-3AD203B41FA5}">
                      <a16:colId xmlns:a16="http://schemas.microsoft.com/office/drawing/2014/main" val="4000344388"/>
                    </a:ext>
                  </a:extLst>
                </a:gridCol>
                <a:gridCol w="1705246">
                  <a:extLst>
                    <a:ext uri="{9D8B030D-6E8A-4147-A177-3AD203B41FA5}">
                      <a16:colId xmlns:a16="http://schemas.microsoft.com/office/drawing/2014/main" val="739918466"/>
                    </a:ext>
                  </a:extLst>
                </a:gridCol>
                <a:gridCol w="2447393">
                  <a:extLst>
                    <a:ext uri="{9D8B030D-6E8A-4147-A177-3AD203B41FA5}">
                      <a16:colId xmlns:a16="http://schemas.microsoft.com/office/drawing/2014/main" val="3273640499"/>
                    </a:ext>
                  </a:extLst>
                </a:gridCol>
              </a:tblGrid>
              <a:tr h="1306480"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Услуга</a:t>
                      </a:r>
                      <a:r>
                        <a:rPr lang="ru-RU" sz="36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пакет услуг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пакет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разово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абонемент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946893"/>
                  </a:ext>
                </a:extLst>
              </a:tr>
              <a:tr h="1057627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Диагностика и коррекция эмоционального выгорания</a:t>
                      </a:r>
                      <a:r>
                        <a:rPr lang="ru-RU" sz="36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(д</a:t>
                      </a: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иагностика+</a:t>
                      </a:r>
                      <a:r>
                        <a:rPr lang="ru-RU" sz="36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3600" baseline="0" dirty="0" err="1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</a:t>
                      </a:r>
                      <a:r>
                        <a:rPr lang="ru-RU" sz="3600" dirty="0" err="1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ренинговые</a:t>
                      </a:r>
                      <a:r>
                        <a:rPr lang="ru-RU" sz="36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встречи и занятия);</a:t>
                      </a: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5000р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44804"/>
                  </a:ext>
                </a:extLst>
              </a:tr>
              <a:tr h="1493119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«Хочу в Артек» (помощь в планировании и оформлении выездов на образовательные смены:</a:t>
                      </a:r>
                      <a:r>
                        <a:rPr lang="ru-RU" sz="36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«Ступени Успеха», «Сириус», «Артек», «Орленок», «Смена»)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5000р -8000р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52444"/>
                  </a:ext>
                </a:extLst>
              </a:tr>
              <a:tr h="1866401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Психологическая подготовка к спортивным соревнованиям, конкурсам и финальным выездам на предметные и проектные  олимпиады;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1500р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10000р/ </a:t>
                      </a:r>
                    </a:p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встреч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49799"/>
                  </a:ext>
                </a:extLst>
              </a:tr>
              <a:tr h="130648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Clr>
                          <a:srgbClr val="FF0000"/>
                        </a:buClr>
                        <a:buNone/>
                      </a:pP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Собственные образовательные смены-</a:t>
                      </a:r>
                      <a:r>
                        <a:rPr lang="ru-RU" sz="3600" dirty="0" err="1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интенсивы</a:t>
                      </a: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«Маленькие</a:t>
                      </a:r>
                      <a:r>
                        <a:rPr lang="ru-RU" sz="3600" baseline="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каникулы – Большая польза</a:t>
                      </a:r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20000р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23A7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3600" dirty="0">
                        <a:solidFill>
                          <a:srgbClr val="023A7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26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231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0696" t="36873" r="45632" b="21575"/>
          <a:stretch/>
        </p:blipFill>
        <p:spPr>
          <a:xfrm>
            <a:off x="1094844" y="1778825"/>
            <a:ext cx="3710468" cy="2575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63611" t="42175" r="5011" b="21095"/>
          <a:stretch/>
        </p:blipFill>
        <p:spPr>
          <a:xfrm>
            <a:off x="10635805" y="1773220"/>
            <a:ext cx="3811203" cy="25812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7894" t="27801" r="28299" b="20678"/>
          <a:stretch/>
        </p:blipFill>
        <p:spPr>
          <a:xfrm>
            <a:off x="15455650" y="1793306"/>
            <a:ext cx="3899150" cy="2579482"/>
          </a:xfrm>
          <a:prstGeom prst="rect">
            <a:avLst/>
          </a:prstGeom>
        </p:spPr>
      </p:pic>
      <p:sp>
        <p:nvSpPr>
          <p:cNvPr id="9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/>
          </p:cNvSpPr>
          <p:nvPr/>
        </p:nvSpPr>
        <p:spPr>
          <a:xfrm>
            <a:off x="1242620" y="4701199"/>
            <a:ext cx="17472099" cy="5926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5200"/>
            </a:pPr>
            <a:endParaRPr lang="ru-RU" sz="2000" b="1" dirty="0" smtClean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SzPts val="5200"/>
            </a:pPr>
            <a:r>
              <a:rPr lang="ru-RU" sz="18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8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Разработаны методики для онлайн диагностики</a:t>
            </a:r>
          </a:p>
          <a:p>
            <a:pPr>
              <a:buSzPts val="5200"/>
            </a:pP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Ведется подготовка к созданию портала с диагностикой, советами и рекомендациями</a:t>
            </a:r>
          </a:p>
          <a:p>
            <a:pPr>
              <a:buSzPts val="5200"/>
            </a:pP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Разработана программа работы с подростками</a:t>
            </a:r>
          </a:p>
          <a:p>
            <a:pPr>
              <a:buSzPts val="5200"/>
            </a:pP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Расписан план продвижения проекта</a:t>
            </a:r>
          </a:p>
          <a:p>
            <a:pPr>
              <a:buSzPts val="5200"/>
            </a:pP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Ведутся переговоры с Академией Психологии и Педагогики ЮФУ о начале функционирования навигатора</a:t>
            </a:r>
          </a:p>
          <a:p>
            <a:pPr>
              <a:buSzPts val="5200"/>
            </a:pPr>
            <a:r>
              <a:rPr lang="ru-RU" sz="4400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Подготовка к конкурсу тематического партнерства с МДЦ Артек, ВДЦ Орленок, ВДЦ Смена</a:t>
            </a:r>
            <a:endParaRPr lang="ru-RU" sz="4400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59672" t="40219" r="2268" b="15044"/>
          <a:stretch/>
        </p:blipFill>
        <p:spPr>
          <a:xfrm>
            <a:off x="5753556" y="1793306"/>
            <a:ext cx="3873607" cy="256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8" r="9409" b="17967"/>
          <a:stretch/>
        </p:blipFill>
        <p:spPr>
          <a:xfrm>
            <a:off x="3174225" y="5051298"/>
            <a:ext cx="1812302" cy="172422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5" t="37527" r="41923" b="28019"/>
          <a:stretch/>
        </p:blipFill>
        <p:spPr>
          <a:xfrm>
            <a:off x="1171049" y="3898508"/>
            <a:ext cx="1664725" cy="15994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0" t="2283" r="14395" b="26401"/>
          <a:stretch/>
        </p:blipFill>
        <p:spPr>
          <a:xfrm>
            <a:off x="3213718" y="7599616"/>
            <a:ext cx="1812291" cy="184200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3" t="30158" r="31683" b="49845"/>
          <a:stretch/>
        </p:blipFill>
        <p:spPr>
          <a:xfrm>
            <a:off x="3174224" y="2554463"/>
            <a:ext cx="1829102" cy="182910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t="14625" r="28548" b="60530"/>
          <a:stretch/>
        </p:blipFill>
        <p:spPr>
          <a:xfrm>
            <a:off x="1183098" y="6386299"/>
            <a:ext cx="1688439" cy="165119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97" y="8925850"/>
            <a:ext cx="1713439" cy="1713439"/>
          </a:xfrm>
          <a:prstGeom prst="rect">
            <a:avLst/>
          </a:prstGeom>
        </p:spPr>
      </p:pic>
      <p:sp>
        <p:nvSpPr>
          <p:cNvPr id="37" name="Google Shape;85;p18"/>
          <p:cNvSpPr txBox="1">
            <a:spLocks noGrp="1"/>
          </p:cNvSpPr>
          <p:nvPr>
            <p:ph type="body" idx="4294967295"/>
          </p:nvPr>
        </p:nvSpPr>
        <p:spPr>
          <a:xfrm>
            <a:off x="5289215" y="2032561"/>
            <a:ext cx="13750573" cy="8385208"/>
          </a:xfrm>
          <a:prstGeom prst="rect">
            <a:avLst/>
          </a:prstGeom>
        </p:spPr>
        <p:txBody>
          <a:bodyPr spcFirstLastPara="1" wrap="square" lIns="201008" tIns="201008" rIns="201008" bIns="201008" anchor="t" anchorCtr="0">
            <a:normAutofit fontScale="25000" lnSpcReduction="20000"/>
          </a:bodyPr>
          <a:lstStyle/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9674" b="1" i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b="1" i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Василенка Диана 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психолог-педагог (внимательность к мелочам,       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коммуникативные компетенции)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12312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b="1" i="1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Геращенко Елена 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психолог-педагог (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психологическое сопровождение в гештальт-подходе, специалист в области психофизиологии и генетики). 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12312" dirty="0">
              <a:solidFill>
                <a:srgbClr val="023A7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b="1" i="1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Енгуразова Мадина 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психолог-педагог, специалист по продвижению 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продукта (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коммуникативные  компетенции, социальные компетенции). </a:t>
            </a:r>
            <a:b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312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b="1" i="1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Филаретова Инесса 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психолог-педагог,  режиссер (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координирование участников).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12312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b="1" i="1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Шигаева Наталья 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психолог-педагог, учитель начальных классов 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(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коммуникативные компетенции, социальные компетенции). </a:t>
            </a: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12312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2312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Бакаева Ирина – </a:t>
            </a:r>
            <a:r>
              <a:rPr lang="ru-RU" sz="12312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инициатор проекта, психолог, педагог</a:t>
            </a:r>
            <a:r>
              <a:rPr lang="ru-RU" sz="12312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ru-RU" sz="12312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312" b="1" dirty="0">
              <a:solidFill>
                <a:srgbClr val="023A7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dirty="0">
              <a:solidFill>
                <a:srgbClr val="002060"/>
              </a:solidFill>
              <a:latin typeface="Bahnschrift" panose="020B0502040204020203" pitchFamily="34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dirty="0">
              <a:solidFill>
                <a:srgbClr val="002060"/>
              </a:solidFill>
              <a:latin typeface="Bahnschrift" panose="020B0502040204020203" pitchFamily="34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dirty="0">
              <a:solidFill>
                <a:srgbClr val="002060"/>
              </a:solidFill>
              <a:latin typeface="Bahnschrift" panose="020B0502040204020203" pitchFamily="34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dirty="0">
              <a:solidFill>
                <a:srgbClr val="002060"/>
              </a:solidFill>
              <a:latin typeface="Bahnschrift" panose="020B0502040204020203" pitchFamily="34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dirty="0">
              <a:solidFill>
                <a:srgbClr val="002060"/>
              </a:solidFill>
              <a:latin typeface="Bahnschrift" panose="020B0502040204020203" pitchFamily="34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b="1" dirty="0">
              <a:solidFill>
                <a:srgbClr val="002060"/>
              </a:solidFill>
              <a:latin typeface="Bahnschrift" panose="020B0502040204020203" pitchFamily="34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3078" dirty="0">
              <a:solidFill>
                <a:srgbClr val="002060"/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/>
          </p:cNvSpPr>
          <p:nvPr/>
        </p:nvSpPr>
        <p:spPr>
          <a:xfrm>
            <a:off x="1294194" y="5092137"/>
            <a:ext cx="6925086" cy="725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buClrTx/>
            </a:pPr>
            <a:r>
              <a:rPr lang="ru-RU" sz="4800" b="1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</a:p>
          <a:p>
            <a:pPr marL="114300">
              <a:buClrTx/>
            </a:pPr>
            <a:r>
              <a:rPr lang="ru-RU" sz="4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+79081707980 </a:t>
            </a:r>
          </a:p>
          <a:p>
            <a:pPr marL="114300">
              <a:buClrTx/>
            </a:pPr>
            <a:r>
              <a:rPr lang="en-US" sz="4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i.filareta@yandex.ru</a:t>
            </a:r>
          </a:p>
          <a:p>
            <a:pPr marL="114300">
              <a:buClrTx/>
            </a:pPr>
            <a:r>
              <a:rPr lang="en-US" sz="4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t.me/</a:t>
            </a:r>
            <a:r>
              <a:rPr lang="en-US" sz="48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iftalant</a:t>
            </a:r>
            <a:r>
              <a:rPr lang="en-US" sz="4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 </a:t>
            </a:r>
          </a:p>
          <a:p>
            <a:pPr marL="114300">
              <a:buClrTx/>
            </a:pPr>
            <a:r>
              <a:rPr lang="en-US" sz="4800" dirty="0" smtClean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161097"/>
              </p:ext>
            </p:extLst>
          </p:nvPr>
        </p:nvGraphicFramePr>
        <p:xfrm>
          <a:off x="13528951" y="2934490"/>
          <a:ext cx="5886809" cy="578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4482360" imgH="4406040" progId="">
                  <p:embed/>
                </p:oleObj>
              </mc:Choice>
              <mc:Fallback>
                <p:oleObj r:id="rId3" imgW="4482360" imgH="4406040" progId="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528951" y="2934490"/>
                        <a:ext cx="5886809" cy="5784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89635" y="5395167"/>
            <a:ext cx="100520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buClrTx/>
            </a:pPr>
            <a:r>
              <a:rPr lang="ru-RU" sz="4800" b="1" dirty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 ПРОЕКТА</a:t>
            </a:r>
          </a:p>
          <a:p>
            <a:pPr marL="114300">
              <a:buClrTx/>
            </a:pPr>
            <a:r>
              <a:rPr lang="ru-RU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</a:t>
            </a:r>
            <a:r>
              <a:rPr lang="ru-RU" sz="4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иларетова</a:t>
            </a:r>
            <a:r>
              <a:rPr lang="ru-RU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114300">
              <a:buClrTx/>
            </a:pPr>
            <a:r>
              <a:rPr lang="ru-RU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Инесса </a:t>
            </a:r>
          </a:p>
          <a:p>
            <a:pPr marL="114300">
              <a:buClrTx/>
            </a:pPr>
            <a:r>
              <a:rPr lang="ru-RU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Маратовна</a:t>
            </a:r>
            <a:r>
              <a:rPr lang="ru-RU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10" name="Google Shape;127;p28"/>
          <p:cNvSpPr txBox="1">
            <a:spLocks noGrp="1"/>
          </p:cNvSpPr>
          <p:nvPr>
            <p:ph type="title"/>
          </p:nvPr>
        </p:nvSpPr>
        <p:spPr>
          <a:xfrm>
            <a:off x="1294194" y="2930424"/>
            <a:ext cx="16126861" cy="10839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b="1" dirty="0" smtClean="0">
                <a:solidFill>
                  <a:srgbClr val="023A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НАВИГАТОР РАЗВИТИЯ ТАЛАНТА</a:t>
            </a:r>
            <a:endParaRPr b="1" dirty="0">
              <a:solidFill>
                <a:srgbClr val="023A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f3f21cfc-4d3e-42b1-8a95-d7209818f9d6"/>
    <ds:schemaRef ds:uri="http://purl.org/dc/elements/1.1/"/>
    <ds:schemaRef ds:uri="http://schemas.microsoft.com/office/2006/metadata/properties"/>
    <ds:schemaRef ds:uri="dae585fd-f7dc-4d5a-b1b8-e5742ef77c8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433</Words>
  <Application>Microsoft Office PowerPoint</Application>
  <PresentationFormat>Произвольный</PresentationFormat>
  <Paragraphs>123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Bahnschrift</vt:lpstr>
      <vt:lpstr>Calibri</vt:lpstr>
      <vt:lpstr>Calibri Light</vt:lpstr>
      <vt:lpstr>Times New Roman</vt:lpstr>
      <vt:lpstr>ОБЛОЖКИ</vt:lpstr>
      <vt:lpstr>РАЗДЕЛИТЕЛИ</vt:lpstr>
      <vt:lpstr>SBS 2 320 Навигатор Развития Таланта</vt:lpstr>
      <vt:lpstr>Актуальность проекта</vt:lpstr>
      <vt:lpstr>Проблема</vt:lpstr>
      <vt:lpstr>Решение</vt:lpstr>
      <vt:lpstr>Рынок</vt:lpstr>
      <vt:lpstr>Бизнес-модель</vt:lpstr>
      <vt:lpstr>Бизнес-модель</vt:lpstr>
      <vt:lpstr>Текущие результаты</vt:lpstr>
      <vt:lpstr>Команда</vt:lpstr>
      <vt:lpstr>НАВИГАТОР РАЗВИТИЯ ТАЛАНТА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Инесса</cp:lastModifiedBy>
  <cp:revision>225</cp:revision>
  <dcterms:created xsi:type="dcterms:W3CDTF">2021-03-01T12:07:13Z</dcterms:created>
  <dcterms:modified xsi:type="dcterms:W3CDTF">2023-12-18T08:39:39Z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