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8"/>
  </p:notesMasterIdLst>
  <p:handoutMasterIdLst>
    <p:handoutMasterId r:id="rId19"/>
  </p:handoutMasterIdLst>
  <p:sldIdLst>
    <p:sldId id="256" r:id="rId6"/>
    <p:sldId id="390" r:id="rId7"/>
    <p:sldId id="421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03" r:id="rId1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863DB7-8819-417F-B236-7A67A5B08F31}" v="31" dt="2024-10-19T08:39:08.833"/>
  </p1510:revLst>
</p1510:revInfo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6" autoAdjust="0"/>
    <p:restoredTop sz="95604" autoAdjust="0"/>
  </p:normalViewPr>
  <p:slideViewPr>
    <p:cSldViewPr snapToGrid="0">
      <p:cViewPr varScale="1">
        <p:scale>
          <a:sx n="68" d="100"/>
          <a:sy n="68" d="100"/>
        </p:scale>
        <p:origin x="16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82470458-CF34-4BA5-9DCA-1787DE367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00624872-3D80-B33B-905A-4501CEF793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FA2A564-FCCD-4EE8-91FC-739BF3AB17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204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2158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A93692D6-5E0C-8D95-D98D-6B2914D2C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1694E8F4-B34A-7462-FD55-C51EB8D5E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7E430115-3AB9-C5F0-7FFB-33A11E8C2B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460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62AB9D3-A5E6-70F4-BD89-16EFD61B2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C280E71-AC3E-28F9-4A3D-581DCDDDF0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FD195D4-69D1-DF31-13A9-6066629EB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993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0AAA310-0310-3A79-E82F-29C417117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75F96289-7D3B-8AFA-F877-71B6BEE0AD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3BB875B1-CA90-B89E-0402-65293A59D2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9290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B686326-93A7-1D5C-2ECE-C30D0F28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3172DDAE-0A99-9798-E3B9-470ED9EDA8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F7792F9-F7C8-8A88-8189-C38ACB22A5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4185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D64ED68-C850-A196-BF62-E1FA5F0A5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1318FE13-A284-7417-E083-670FEB7BC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C177F145-7ED2-129D-7865-BC57F823E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872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9BB28377-E0FD-97DA-8114-2B2E2EC79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047046CA-427F-C2A9-8C99-BC6326C0E7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29391CA3-51FD-4988-C6D9-01943BE943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9787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4E53D48-FD7A-75F5-2193-64414E68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21AC238-1A8B-09DE-F604-EA0F8A66A2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FBCBCDA-36EE-FB83-CD87-CF001EDDC0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716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40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ctrTitle"/>
          </p:nvPr>
        </p:nvSpPr>
        <p:spPr>
          <a:xfrm>
            <a:off x="685325" y="1638065"/>
            <a:ext cx="18733486" cy="451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1433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subTitle" idx="1"/>
          </p:nvPr>
        </p:nvSpPr>
        <p:spPr>
          <a:xfrm>
            <a:off x="685307" y="6235075"/>
            <a:ext cx="18733486" cy="174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156"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ldNum" idx="12"/>
          </p:nvPr>
        </p:nvSpPr>
        <p:spPr>
          <a:xfrm>
            <a:off x="18627640" y="10259077"/>
            <a:ext cx="1206378" cy="86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19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27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5" r:id="rId3"/>
    <p:sldLayoutId id="2147483673" r:id="rId4"/>
    <p:sldLayoutId id="2147483671" r:id="rId5"/>
    <p:sldLayoutId id="2147483674" r:id="rId6"/>
    <p:sldLayoutId id="2147483672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 descr="Изображение выглядит как Графика, Шрифт, логотип, красный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671" y="383143"/>
            <a:ext cx="2275672" cy="153049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-1" y="2951917"/>
            <a:ext cx="19716751" cy="2056658"/>
          </a:xfrm>
          <a:prstGeom prst="rect">
            <a:avLst/>
          </a:prstGeom>
          <a:solidFill>
            <a:srgbClr val="FD4F4E"/>
          </a:solidFill>
          <a:ln>
            <a:noFill/>
          </a:ln>
        </p:spPr>
        <p:txBody>
          <a:bodyPr spcFirstLastPara="1" wrap="square" lIns="201008" tIns="100477" rIns="201008" bIns="100477" anchor="ctr" anchorCtr="0">
            <a:noAutofit/>
          </a:bodyPr>
          <a:lstStyle/>
          <a:p>
            <a:pPr algn="ctr"/>
            <a:endParaRPr sz="2309">
              <a:solidFill>
                <a:schemeClr val="lt1"/>
              </a:solidFill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-1" y="6739700"/>
            <a:ext cx="20104102" cy="1202119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spcFirstLastPara="1" wrap="square" lIns="201008" tIns="100477" rIns="201008" bIns="100477" anchor="ctr" anchorCtr="0">
            <a:noAutofit/>
          </a:bodyPr>
          <a:lstStyle/>
          <a:p>
            <a:pPr algn="ctr"/>
            <a:endParaRPr sz="2309">
              <a:solidFill>
                <a:schemeClr val="lt1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3307" y="354603"/>
            <a:ext cx="1653206" cy="153512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837672" y="2975833"/>
            <a:ext cx="18098028" cy="203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8" tIns="201008" rIns="201008" bIns="201008" anchor="ctr" anchorCtr="0">
            <a:noAutofit/>
          </a:bodyPr>
          <a:lstStyle/>
          <a:p>
            <a:pPr algn="r"/>
            <a:r>
              <a:rPr lang="ru-RU" sz="5277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SBS-24</a:t>
            </a:r>
            <a:r>
              <a:rPr lang="ru-RU" sz="5277" b="1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5277" b="1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A2</a:t>
            </a:r>
            <a:r>
              <a:rPr lang="ru-RU" sz="5277" b="1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ru-RU" sz="4000" dirty="0"/>
              <a:t>Система видеонаблюдения на основе дронов</a:t>
            </a:r>
            <a:endParaRPr sz="4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886834" y="8197058"/>
            <a:ext cx="10286115" cy="1623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8" tIns="100477" rIns="201008" bIns="100477" anchor="t" anchorCtr="0">
            <a:spAutoFit/>
          </a:bodyPr>
          <a:lstStyle/>
          <a:p>
            <a:r>
              <a:rPr lang="ru-RU" sz="3078" dirty="0">
                <a:solidFill>
                  <a:srgbClr val="0543E8"/>
                </a:solidFill>
              </a:rPr>
              <a:t>Южный федеральный университет</a:t>
            </a:r>
            <a:endParaRPr lang="ru-RU" sz="3078" dirty="0"/>
          </a:p>
          <a:p>
            <a:endParaRPr sz="3078" dirty="0">
              <a:solidFill>
                <a:srgbClr val="0543E8"/>
              </a:solidFill>
            </a:endParaRPr>
          </a:p>
          <a:p>
            <a:r>
              <a:rPr lang="ru-RU" sz="3078" dirty="0">
                <a:solidFill>
                  <a:srgbClr val="0543E8"/>
                </a:solidFill>
                <a:latin typeface="Calibri"/>
                <a:ea typeface="Calibri"/>
                <a:cs typeface="Calibri"/>
                <a:sym typeface="Calibri"/>
              </a:rPr>
              <a:t>Лидер команды: </a:t>
            </a:r>
            <a:r>
              <a:rPr lang="ru-RU" sz="3078" dirty="0">
                <a:solidFill>
                  <a:srgbClr val="0543E8"/>
                </a:solidFill>
              </a:rPr>
              <a:t>НАДОЛИНСКИЙ ДМИТРИЙ</a:t>
            </a:r>
            <a:endParaRPr sz="3078" dirty="0">
              <a:solidFill>
                <a:srgbClr val="0543E8"/>
              </a:solidFill>
            </a:endParaRPr>
          </a:p>
        </p:txBody>
      </p:sp>
      <p:pic>
        <p:nvPicPr>
          <p:cNvPr id="94" name="Google Shape;94;p1" descr="Тропическая сцен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228684" y="6033322"/>
            <a:ext cx="1718307" cy="171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descr="Изображение выглядит как Графика, Шрифт, графический дизайн, снимок экрана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86477" y="128111"/>
            <a:ext cx="2275672" cy="182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13717670" y="381976"/>
            <a:ext cx="6570516" cy="608977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8" tIns="75388" rIns="75388" bIns="75388" numCol="1" spcCol="38100" rtlCol="0" anchor="ctr">
            <a:spAutoFit/>
          </a:bodyPr>
          <a:lstStyle/>
          <a:p>
            <a:pPr defTabSz="1507800" hangingPunct="0">
              <a:buClrTx/>
            </a:pPr>
            <a:endParaRPr lang="ru-RU" sz="2968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0" y="411433"/>
            <a:ext cx="13823609" cy="608977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8" tIns="75388" rIns="75388" bIns="75388" numCol="1" spcCol="38100" rtlCol="0" anchor="ctr">
            <a:spAutoFit/>
          </a:bodyPr>
          <a:lstStyle/>
          <a:p>
            <a:pPr defTabSz="1507800" hangingPunct="0">
              <a:buClrTx/>
            </a:pPr>
            <a:endParaRPr lang="ru-RU" sz="2968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  <a:sym typeface="Raleway Medium"/>
              </a:rPr>
              <a:t>Актуальность проекта</a:t>
            </a:r>
            <a:endParaRPr lang="ru-RU" sz="4617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0" y="1408881"/>
            <a:ext cx="19704930" cy="678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8" tIns="201008" rIns="201008" bIns="201008" anchor="t" anchorCtr="0">
            <a:noAutofit/>
          </a:bodyPr>
          <a:lstStyle/>
          <a:p>
            <a:pPr algn="just">
              <a:lnSpc>
                <a:spcPct val="150000"/>
              </a:lnSpc>
              <a:buClr>
                <a:srgbClr val="7E36B4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Проект реализует программно-аппаратного комплекса (ПАК), с помощью которого может осуществлять видеонаблюдение за охраняемыми объектами через камеры, встроенные в используемые в рамках ПАК дроны.</a:t>
            </a:r>
          </a:p>
          <a:p>
            <a:pPr algn="just">
              <a:lnSpc>
                <a:spcPct val="150000"/>
              </a:lnSpc>
              <a:buClr>
                <a:srgbClr val="7E36B4"/>
              </a:buClr>
              <a:buSzPts val="1200"/>
            </a:pP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В настоящее время вопросы безопасности становятся все более и более актуальными. Использование дронов позволяет удешевить этот процесс и качественного его усилить и автоматизировать.</a:t>
            </a: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9BE55777-80E3-377B-40A8-294C0966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5F0912-41DC-963D-31CE-E8739AADC9CB}"/>
              </a:ext>
            </a:extLst>
          </p:cNvPr>
          <p:cNvSpPr/>
          <p:nvPr/>
        </p:nvSpPr>
        <p:spPr>
          <a:xfrm>
            <a:off x="13717670" y="381976"/>
            <a:ext cx="6570516" cy="608977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8" tIns="75388" rIns="75388" bIns="75388" numCol="1" spcCol="38100" rtlCol="0" anchor="ctr">
            <a:spAutoFit/>
          </a:bodyPr>
          <a:lstStyle/>
          <a:p>
            <a:pPr defTabSz="1507800" hangingPunct="0">
              <a:buClrTx/>
            </a:pPr>
            <a:endParaRPr lang="ru-RU" sz="2968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065B328-AB87-C1BE-4236-2202876192C1}"/>
              </a:ext>
            </a:extLst>
          </p:cNvPr>
          <p:cNvSpPr/>
          <p:nvPr/>
        </p:nvSpPr>
        <p:spPr>
          <a:xfrm>
            <a:off x="0" y="411433"/>
            <a:ext cx="13823609" cy="608977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5388" tIns="75388" rIns="75388" bIns="75388" numCol="1" spcCol="38100" rtlCol="0" anchor="ctr">
            <a:spAutoFit/>
          </a:bodyPr>
          <a:lstStyle/>
          <a:p>
            <a:pPr defTabSz="1507800" hangingPunct="0">
              <a:buClrTx/>
            </a:pPr>
            <a:endParaRPr lang="ru-RU" sz="2968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A02144-D8E8-0C03-78D7-B988AA2A0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8E463FE-906E-5B40-83FF-666D855FB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BD27DD-CB70-745A-95A0-75EA4C0766D7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4617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218814D-09FD-0D37-3F30-F48FC7E42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016ECB44-3065-710B-DB28-16F3C1263A71}"/>
              </a:ext>
            </a:extLst>
          </p:cNvPr>
          <p:cNvSpPr txBox="1"/>
          <p:nvPr/>
        </p:nvSpPr>
        <p:spPr>
          <a:xfrm>
            <a:off x="145170" y="1100067"/>
            <a:ext cx="19704930" cy="98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8" tIns="201008" rIns="201008" bIns="201008" anchor="t" anchorCtr="0">
            <a:noAutofit/>
          </a:bodyPr>
          <a:lstStyle/>
          <a:p>
            <a:pPr algn="just">
              <a:lnSpc>
                <a:spcPct val="150000"/>
              </a:lnSpc>
              <a:buClr>
                <a:srgbClr val="7E36B4"/>
              </a:buClr>
              <a:buSzPts val="1200"/>
            </a:pP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Проблема клиента, которую мы решаем:</a:t>
            </a:r>
          </a:p>
          <a:p>
            <a:pPr algn="just">
              <a:lnSpc>
                <a:spcPct val="150000"/>
              </a:lnSpc>
              <a:buClr>
                <a:srgbClr val="7E36B4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Программно-аппаратный комплекс, реализуемый в рамках проекта, решает задачи повышения безопасности объектов, снижения затрат на мониторинг объектов, задачи оперативного реагирования на внештатные ситуации (когда нужно быстро оказаться в проблемной точке), повышения безопасности объектов с точки зрения усиления качества обходов периметра (быстрое реагирование, непредсказуемое время облета), снижения зависимости бизнес процесса охраны от человеческого фактора (усталость, невнимательность).</a:t>
            </a:r>
          </a:p>
        </p:txBody>
      </p:sp>
    </p:spTree>
    <p:extLst>
      <p:ext uri="{BB962C8B-B14F-4D97-AF65-F5344CB8AC3E}">
        <p14:creationId xmlns:p14="http://schemas.microsoft.com/office/powerpoint/2010/main" val="363822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Решение (продукт)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248105" y="2287653"/>
            <a:ext cx="19259095" cy="449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ПАК (программно-аппаратный комплекс) система видеонаблюдения, реализованная на базе камер в дронах.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 algn="just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В комплект входят стационарные камеры, мобильные камеры (на основе дронов), станции автоматической подзарядки дронов, программное обеспечение для контроля (рабочие места операторов), программное обеспечение для настройки (рабочие места администраторов).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65944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73FF742-6440-3A39-C72D-7753E400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E991AD9-BD3C-C96C-7128-50FDC202E01C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6715A995-5D13-DF64-1F24-B4327E5F6F9E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913C026B-B92D-36C2-8760-1688696595E3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807225-6302-9699-D22A-769BC4827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B785577-02A2-10D3-C23F-B1997F99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4B8F40F-76BD-F73C-2AA6-C66967E83A02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Целевая аудитория (описание клиентов)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E07EFA5-EBCF-38DD-7D38-1B14588BA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B4ED4D5E-B3D9-01B7-35CB-87973B836BEC}"/>
              </a:ext>
            </a:extLst>
          </p:cNvPr>
          <p:cNvSpPr/>
          <p:nvPr/>
        </p:nvSpPr>
        <p:spPr>
          <a:xfrm>
            <a:off x="248105" y="2287653"/>
            <a:ext cx="19259095" cy="449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Широкий круг потребителей: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промышленные и коммерческий объекты с большой протяженностью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;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большой площадью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;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протяженным периметром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;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неудобным контролируемым периметром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;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объекты, где стоит задача патрулирования и обхода территории (периметра) на предмет проникновения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;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Raleway Medium"/>
            </a:endParaRPr>
          </a:p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государственные структуры (пограничные службы, ФСИН, службы ВОХР).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0775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EDCB86A-D0FD-CD19-F0D4-75DAB920A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80FCD0F-DFBC-9AFF-9D84-211BF2D60C05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2BC1B64-2C37-DA1A-5A89-EDA485AE2F16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5E9A06A-5AFD-7191-28A5-64FBBCBE0276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A2D58E0-98AC-9D14-EF6A-878A00E4D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3A92D24-495B-827F-3C28-42658EF39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2E771E4-A2AD-2DDE-0107-53D42EFF806F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Рынок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3830468-05A4-8D64-6D7F-8CD1862F9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26B0D2ED-3E7B-EAD2-9C2F-41F0F57C3E31}"/>
              </a:ext>
            </a:extLst>
          </p:cNvPr>
          <p:cNvSpPr/>
          <p:nvPr/>
        </p:nvSpPr>
        <p:spPr>
          <a:xfrm>
            <a:off x="248105" y="2287653"/>
            <a:ext cx="19259095" cy="449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Объем российского рынка охранных услуг вырос на 6,1% и превысил 120 млрд рублей о итогам 2023 года объем российского рынка охранных услуг превысил 120 млрд рублей. Рост по отношению к 2022-му зафиксирован на отметке 6,1%. Об этом говорится в исследовании </a:t>
            </a:r>
            <a:r>
              <a:rPr lang="en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NeoAnalytics</a:t>
            </a: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,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результаты которого опубликованы 22 июля 2024 года.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4744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37CC8DB-CE44-0E65-BC3D-E8018BCCE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24F3B14-BF69-E344-AD97-2A066B507B78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EDA3588-8AAE-0AD9-1654-EC404816E8F0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5E3C366-61A9-8AAE-E0FC-F6CD439728BF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6BA80E-1345-2B6B-55F4-F9BEA6411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CA8AB29-6F1F-E683-ABCB-FD545A98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42E79A-119B-CA4F-5DA8-655DBE7BC525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Ценностное предложение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20CAABD-AA7F-83D1-B04F-79593CDB9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5C8919E0-4337-F015-0948-5C7F8405E5BA}"/>
              </a:ext>
            </a:extLst>
          </p:cNvPr>
          <p:cNvSpPr/>
          <p:nvPr/>
        </p:nvSpPr>
        <p:spPr>
          <a:xfrm>
            <a:off x="422502" y="1284184"/>
            <a:ext cx="19259095" cy="775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Возможности и сферы применения беспилотников для обеспечения безопасности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1) Контроль периметра объекта. Использование дронов позволяет вести наблюдение на объектах и сооружениях в режиме реального времени и оперативно реагировать в случае возникновения потенциальных угроз.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2) Оценка риска. Беспилотники могут использоваться для расследования потенциальных угроз, которые были выявлены камерами наблюдения. Это позволяет сэкономить время и избежать возможных рисков для людей, ответственных за безопасность.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3) Наблюдение за дорожным движением и железнодорожный надзор. Дроны помогают специалистам оперативно оценить ситуацию на любом участке дороги и принять необходимые меры реагирования.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4) Дроны позволяют следить за безопасностью в удаленных и труднодоступных местах.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5) Использование в с/х и лесном хозяйстве – браконьерство, посевы.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6) Экономия на издержках – снижение себестоимости услуг.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7) Удаленное наблюдение – любые варианта контроля.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8) Операции при слабом освещении – работа 24/7 в любых условиях.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9) Бесшумность.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10) Быстрый отклик на воздействие.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1450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2A1B1FBA-FE20-F2F5-3E5C-623ABA35D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DB13EA2-95A5-4094-3B89-672550EC34A9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1008D1B-0084-D597-3EA4-5B9BC20261C1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4C50840-FE92-20D5-BA5F-7441DAA106AE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DC8C84-2111-2108-1609-BA0D0E723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BC4E1B9-4925-CE2D-1696-F7A05E451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90765AA-9AC4-E314-6E79-A4D1E6CAF1D1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Бизнес модель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B112F04-EDE1-034E-1636-EC5192DA2C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A80C73B2-FA3A-3A30-8D10-7CA93262BFE4}"/>
              </a:ext>
            </a:extLst>
          </p:cNvPr>
          <p:cNvSpPr/>
          <p:nvPr/>
        </p:nvSpPr>
        <p:spPr>
          <a:xfrm>
            <a:off x="248105" y="2192402"/>
            <a:ext cx="19259095" cy="775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Смешанная (подписка + продажи) бизнес модель. Само оборудование поставляется при условии оплаты (может быть включено в подписку - окупаемость поставленного оборудования в течении 12-24 месяцев), за использование программного решения берется ежемесячная стоимость.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В будущем возможны различные варианты поставки оборудования (банковский кредит, лизинг).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427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D86C18E-C17F-62E2-1A45-0CD99656E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0954EB-2D6B-3F43-8FC7-0085965CA9C4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1ADE4C55-4835-48E7-7596-2B127A76B707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28537D1-1EB4-9F06-D78E-353D9A996BBE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6811C5-1E11-7B87-1B33-51A93840E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772600C-0FD1-854A-FEDE-F7D95A196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1EB203-7670-9A1D-FF8E-C90C5B9F0574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</a:rPr>
              <a:t>Текущие результаты</a:t>
            </a:r>
            <a:endParaRPr lang="ru-RU" sz="4617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97DDF86-FE84-0752-36CD-539C5F66D7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DBF47E83-A249-24E1-9252-A0ABDE39D6BF}"/>
              </a:ext>
            </a:extLst>
          </p:cNvPr>
          <p:cNvSpPr/>
          <p:nvPr/>
        </p:nvSpPr>
        <p:spPr>
          <a:xfrm>
            <a:off x="248105" y="2192402"/>
            <a:ext cx="19259095" cy="775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После завершения акселерации проект будет реализован на уровне </a:t>
            </a: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TRL-2/TRL-3.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Будет заполнен паспорт проекта, сделана презентация проекта, рассмотрены основные конкуренты, сформирован список функций, определены технические требования, сформирован список требований для реализации.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8400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F4CC30E-DBAB-320C-D454-9A621E25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B1C422A-6216-7EC5-7108-ED650EDE43AC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2C045DC-6498-EF05-25F4-98C368FA86B4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F424230-8783-5B26-FEC9-95ADAC09E0FB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E89E2F3-E43C-0359-8E34-31D93BD6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F0D25539-F03B-5001-7200-EF7F3EED8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03BCC8-90D7-CADC-D349-4D5E36B14500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  <a:sym typeface="PT Sans"/>
              </a:rPr>
              <a:t>Планы развития проекта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9B78D47-5D43-3ECE-3A75-58F0CFF65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B5CBC88A-7FD5-7930-A3F7-1F3D3C274791}"/>
              </a:ext>
            </a:extLst>
          </p:cNvPr>
          <p:cNvSpPr/>
          <p:nvPr/>
        </p:nvSpPr>
        <p:spPr>
          <a:xfrm>
            <a:off x="248105" y="2192402"/>
            <a:ext cx="19259095" cy="775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План дальнейшего развития проекта: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определение </a:t>
            </a: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MVP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проекта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сбор необходимого технического решения для реализации </a:t>
            </a: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MVP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поиск контрагентов для пилотного проекта (проект с использованием </a:t>
            </a: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MVP)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en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проведение пилотного проекта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формирование выводов по результатам пилотного проекта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внесение изменений в технический функционал проекта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поиск клиентов на полноценное использование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проведение плотных проектов с потенциальными заказчиками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подписание договоров 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- реализация проектов.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0498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0969FC69-563E-BB68-E018-2DB00285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C915FE1-60DB-CD94-79FB-573A4C8307EC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9E31784-99C2-0299-097B-74C213527A30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089C0A7-38F9-D755-A00F-9CB188AE738D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3B171F-E92D-4655-85F1-0B18E142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DDD996A-841E-6DFD-3128-851233183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0F5A14-85EE-42B0-3ABB-506AB3BF2A4E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17" b="1" dirty="0">
                <a:solidFill>
                  <a:schemeClr val="bg1"/>
                </a:solidFill>
                <a:sym typeface="PT Sans"/>
              </a:rPr>
              <a:t>Команда проекта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1D1EE65-C37B-ED5A-EA93-B6D417D95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2" name="Google Shape;80;p6">
            <a:extLst>
              <a:ext uri="{FF2B5EF4-FFF2-40B4-BE49-F238E27FC236}">
                <a16:creationId xmlns:a16="http://schemas.microsoft.com/office/drawing/2014/main" id="{2F31CCE8-E064-E6AD-7270-A60D0EC13ED0}"/>
              </a:ext>
            </a:extLst>
          </p:cNvPr>
          <p:cNvSpPr/>
          <p:nvPr/>
        </p:nvSpPr>
        <p:spPr>
          <a:xfrm>
            <a:off x="845005" y="1782001"/>
            <a:ext cx="19259095" cy="775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-RU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Надолинский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 Дмитрий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Таегян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 Сергей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Акименко Даниил</a:t>
            </a: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b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Raleway Medium"/>
              </a:rPr>
              <a:t>Олейников Константин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961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E9EE71-7804-2905-35A1-5CD8CD1AD43E}"/>
              </a:ext>
            </a:extLst>
          </p:cNvPr>
          <p:cNvGrpSpPr/>
          <p:nvPr/>
        </p:nvGrpSpPr>
        <p:grpSpPr>
          <a:xfrm>
            <a:off x="1" y="411434"/>
            <a:ext cx="20129061" cy="608978"/>
            <a:chOff x="0" y="185509"/>
            <a:chExt cx="9155353" cy="27698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8250CCB-8A19-284E-94F7-D4081277A250}"/>
                </a:ext>
              </a:extLst>
            </p:cNvPr>
            <p:cNvSpPr/>
            <p:nvPr/>
          </p:nvSpPr>
          <p:spPr>
            <a:xfrm>
              <a:off x="6278592" y="185509"/>
              <a:ext cx="2876761" cy="276983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18B311E-997A-489E-C33F-EEAA453493C4}"/>
                </a:ext>
              </a:extLst>
            </p:cNvPr>
            <p:cNvSpPr/>
            <p:nvPr/>
          </p:nvSpPr>
          <p:spPr>
            <a:xfrm>
              <a:off x="0" y="185509"/>
              <a:ext cx="6287428" cy="276983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5388" tIns="75388" rIns="75388" bIns="75388" numCol="1" spcCol="38100" rtlCol="0" anchor="ctr">
              <a:spAutoFit/>
            </a:bodyPr>
            <a:lstStyle/>
            <a:p>
              <a:pPr defTabSz="1507800" hangingPunct="0">
                <a:buClrTx/>
              </a:pPr>
              <a:endParaRPr lang="ru-RU" sz="2968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19" y="231752"/>
            <a:ext cx="1494785" cy="99574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46" y="310548"/>
            <a:ext cx="929208" cy="838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7A23B2-7E56-B1B8-27FC-E1AD118BF04F}"/>
              </a:ext>
            </a:extLst>
          </p:cNvPr>
          <p:cNvSpPr txBox="1"/>
          <p:nvPr/>
        </p:nvSpPr>
        <p:spPr>
          <a:xfrm>
            <a:off x="676789" y="272862"/>
            <a:ext cx="14243726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4617" b="1" dirty="0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4617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070" y="216169"/>
            <a:ext cx="1281566" cy="10269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8F7BAC-F6C8-4C07-A45C-4CEA30D07C6E}"/>
              </a:ext>
            </a:extLst>
          </p:cNvPr>
          <p:cNvSpPr txBox="1"/>
          <p:nvPr/>
        </p:nvSpPr>
        <p:spPr>
          <a:xfrm>
            <a:off x="323321" y="2056456"/>
            <a:ext cx="1275850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0" u="none" strike="noStrike" cap="all" dirty="0">
                <a:solidFill>
                  <a:srgbClr val="2C2C2C"/>
                </a:solidFill>
                <a:effectLst/>
                <a:latin typeface="Roboto" panose="02000000000000000000" pitchFamily="2" charset="0"/>
              </a:rPr>
              <a:t>НАДОЛИНСКИЙ ДМИТРИЙ </a:t>
            </a:r>
            <a:r>
              <a:rPr lang="ru-RU" sz="3957" b="1" dirty="0"/>
              <a:t>– лидер проекта </a:t>
            </a:r>
          </a:p>
          <a:p>
            <a:endParaRPr lang="ru-RU" sz="3600" b="1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en-US" sz="3600" dirty="0"/>
              <a:t>dvn_05@mail.ru</a:t>
            </a:r>
            <a:endParaRPr lang="ru-RU" sz="3600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+7 (989) 617 9091</a:t>
            </a:r>
            <a:endParaRPr lang="ru-RU" sz="3600" dirty="0"/>
          </a:p>
          <a:p>
            <a:endParaRPr lang="ru-RU" sz="3600" dirty="0"/>
          </a:p>
          <a:p>
            <a:endParaRPr lang="en-US" sz="3600" dirty="0"/>
          </a:p>
          <a:p>
            <a:r>
              <a:rPr lang="en-US" sz="3600" dirty="0"/>
              <a:t>Telegram: @</a:t>
            </a:r>
            <a:r>
              <a:rPr lang="en-US" sz="3600" dirty="0" err="1"/>
              <a:t>SergeyTaegyan</a:t>
            </a:r>
            <a:endParaRPr lang="ru-RU" sz="3600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F0596A2-2A3A-41AE-A9DE-DD2F6D04A28E}"/>
              </a:ext>
            </a:extLst>
          </p:cNvPr>
          <p:cNvCxnSpPr/>
          <p:nvPr/>
        </p:nvCxnSpPr>
        <p:spPr>
          <a:xfrm>
            <a:off x="13804182" y="1702510"/>
            <a:ext cx="19427" cy="8777847"/>
          </a:xfrm>
          <a:prstGeom prst="line">
            <a:avLst/>
          </a:prstGeom>
          <a:ln>
            <a:solidFill>
              <a:srgbClr val="DBA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25863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3868</TotalTime>
  <Words>716</Words>
  <Application>Microsoft Macintosh PowerPoint</Application>
  <PresentationFormat>Произвольный</PresentationFormat>
  <Paragraphs>40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PT Sans</vt:lpstr>
      <vt:lpstr>Raleway Medium</vt:lpstr>
      <vt:lpstr>Roboto</vt:lpstr>
      <vt:lpstr>Roboto Condensed</vt:lpstr>
      <vt:lpstr>ОБЛОЖКИ</vt:lpstr>
      <vt:lpstr>РАЗДЕЛИТЕЛИ</vt:lpstr>
      <vt:lpstr>SBS-24 A2 Система видеонаблюдения на основе дронов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maca_user57</cp:lastModifiedBy>
  <cp:revision>230</cp:revision>
  <dcterms:created xsi:type="dcterms:W3CDTF">2021-03-01T12:07:13Z</dcterms:created>
  <dcterms:modified xsi:type="dcterms:W3CDTF">2024-11-12T15:44:35Z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