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embeddedFontLst>
    <p:embeddedFont>
      <p:font typeface="Nunito" panose="020B0604020202020204" charset="-52"/>
      <p:regular r:id="rId9"/>
      <p:bold r:id="rId10"/>
      <p:italic r:id="rId11"/>
      <p:boldItalic r:id="rId12"/>
    </p:embeddedFont>
    <p:embeddedFont>
      <p:font typeface="Cambria" panose="02040503050406030204" pitchFamily="18"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139" d="100"/>
          <a:sy n="139" d="100"/>
        </p:scale>
        <p:origin x="750"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xmlns=""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xmlns=""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xmlns=""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Times New Roman" panose="02020603050405020304" pitchFamily="18" charset="0"/>
              <a:cs typeface="Times New Roman" panose="02020603050405020304" pitchFamily="18" charset="0"/>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Times New Roman" panose="02020603050405020304" pitchFamily="18" charset="0"/>
                <a:cs typeface="Times New Roman" panose="02020603050405020304" pitchFamily="18" charset="0"/>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ru" smtClean="0"/>
              <a:pPr/>
              <a:t>‹#›</a:t>
            </a:fld>
            <a:endParaRPr lang="ru"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smtClean="0"/>
              <a:t>Frozen Records</a:t>
            </a:r>
            <a:endParaRPr dirty="0"/>
          </a:p>
        </p:txBody>
      </p:sp>
      <p:sp>
        <p:nvSpPr>
          <p:cNvPr id="61" name="Google Shape;61;p14"/>
          <p:cNvSpPr txBox="1">
            <a:spLocks noGrp="1"/>
          </p:cNvSpPr>
          <p:nvPr>
            <p:ph type="subTitle" idx="1"/>
          </p:nvPr>
        </p:nvSpPr>
        <p:spPr>
          <a:xfrm>
            <a:off x="1239850" y="2754897"/>
            <a:ext cx="8520600" cy="792600"/>
          </a:xfrm>
          <a:prstGeom prst="rect">
            <a:avLst/>
          </a:prstGeom>
        </p:spPr>
        <p:txBody>
          <a:bodyPr spcFirstLastPara="1" wrap="square" lIns="91425" tIns="91425" rIns="91425" bIns="91425" anchor="t" anchorCtr="0">
            <a:normAutofit fontScale="55000" lnSpcReduction="20000"/>
          </a:bodyPr>
          <a:lstStyle/>
          <a:p>
            <a:pPr algn="l"/>
            <a:r>
              <a:rPr lang="ru-RU" b="1" i="0" dirty="0">
                <a:solidFill>
                  <a:schemeClr val="tx1"/>
                </a:solidFill>
                <a:effectLst/>
              </a:rPr>
              <a:t>Казанский национальный исследовательский технологический университет</a:t>
            </a:r>
          </a:p>
          <a:p>
            <a:r>
              <a:rPr lang="ru-RU" b="1" i="0" dirty="0">
                <a:solidFill>
                  <a:schemeClr val="tx1"/>
                </a:solidFill>
                <a:effectLst/>
                <a:latin typeface="YS Text"/>
              </a:rPr>
              <a:t/>
            </a:r>
            <a:br>
              <a:rPr lang="ru-RU" b="1" i="0" dirty="0">
                <a:solidFill>
                  <a:schemeClr val="tx1"/>
                </a:solidFill>
                <a:effectLst/>
                <a:latin typeface="YS Text"/>
              </a:rPr>
            </a:br>
            <a:endParaRPr dirty="0">
              <a:solidFill>
                <a:schemeClr val="tx1"/>
              </a:solidFill>
            </a:endParaRPr>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dirty="0"/>
              <a:t>Пользователи и проблема</a:t>
            </a:r>
            <a:endParaRPr dirty="0"/>
          </a:p>
        </p:txBody>
      </p:sp>
      <p:sp>
        <p:nvSpPr>
          <p:cNvPr id="68" name="Google Shape;68;p15"/>
          <p:cNvSpPr txBox="1">
            <a:spLocks noGrp="1"/>
          </p:cNvSpPr>
          <p:nvPr>
            <p:ph type="body" idx="1"/>
          </p:nvPr>
        </p:nvSpPr>
        <p:spPr>
          <a:xfrm>
            <a:off x="311700" y="1468734"/>
            <a:ext cx="8520600" cy="3416400"/>
          </a:xfrm>
          <a:prstGeom prst="rect">
            <a:avLst/>
          </a:prstGeom>
        </p:spPr>
        <p:txBody>
          <a:bodyPr spcFirstLastPara="1" wrap="square" lIns="91425" tIns="91425" rIns="91425" bIns="91425" anchor="t" anchorCtr="0">
            <a:normAutofit fontScale="85000" lnSpcReduction="20000"/>
          </a:bodyPr>
          <a:lstStyle/>
          <a:p>
            <a:pPr marL="0" lvl="0" indent="0">
              <a:spcAft>
                <a:spcPts val="1200"/>
              </a:spcAft>
              <a:buNone/>
            </a:pPr>
            <a:r>
              <a:rPr lang="en-US" sz="1800" dirty="0" err="1"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Целевые</a:t>
            </a:r>
            <a: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err="1"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пользователи</a:t>
            </a:r>
            <a: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a:t>
            </a:r>
            <a:b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br>
            <a:r>
              <a:rPr lang="ru-RU" dirty="0">
                <a:solidFill>
                  <a:schemeClr val="tx1"/>
                </a:solidFill>
                <a:latin typeface="Cambria" panose="02040503050406030204" pitchFamily="18" charset="0"/>
                <a:ea typeface="MS Mincho" panose="02020609040205080304" pitchFamily="49" charset="-128"/>
              </a:rPr>
              <a:t>-Крупные и малоизвестные артисты, группы  музыкальной </a:t>
            </a:r>
            <a:r>
              <a:rPr lang="ru-RU" dirty="0" smtClean="0">
                <a:solidFill>
                  <a:schemeClr val="tx1"/>
                </a:solidFill>
                <a:latin typeface="Cambria" panose="02040503050406030204" pitchFamily="18" charset="0"/>
                <a:ea typeface="MS Mincho" panose="02020609040205080304" pitchFamily="49" charset="-128"/>
              </a:rPr>
              <a:t>платформы</a:t>
            </a:r>
            <a:endParaRPr lang="en-US" dirty="0" smtClean="0">
              <a:solidFill>
                <a:schemeClr val="tx1"/>
              </a:solidFill>
              <a:latin typeface="Cambria" panose="02040503050406030204" pitchFamily="18" charset="0"/>
              <a:ea typeface="MS Mincho" panose="02020609040205080304" pitchFamily="49" charset="-128"/>
            </a:endParaRPr>
          </a:p>
          <a:p>
            <a:pPr marL="0" lvl="0" indent="0">
              <a:spcAft>
                <a:spcPts val="1200"/>
              </a:spcAft>
              <a:buNone/>
            </a:pPr>
            <a:r>
              <a:rPr lang="ru-RU" dirty="0" smtClean="0">
                <a:solidFill>
                  <a:schemeClr val="tx1"/>
                </a:solidFill>
                <a:latin typeface="Cambria" panose="02040503050406030204" pitchFamily="18" charset="0"/>
                <a:ea typeface="MS Mincho" panose="02020609040205080304" pitchFamily="49" charset="-128"/>
              </a:rPr>
              <a:t>-Актеры дубляжа</a:t>
            </a:r>
            <a:endParaRPr lang="en-US" dirty="0" smtClean="0">
              <a:solidFill>
                <a:schemeClr val="tx1"/>
              </a:solidFill>
              <a:latin typeface="Cambria" panose="02040503050406030204" pitchFamily="18" charset="0"/>
              <a:ea typeface="MS Mincho" panose="02020609040205080304" pitchFamily="49" charset="-128"/>
            </a:endParaRPr>
          </a:p>
          <a:p>
            <a:pPr marL="0" lvl="0" indent="0">
              <a:spcAft>
                <a:spcPts val="1200"/>
              </a:spcAft>
              <a:buNone/>
            </a:pPr>
            <a:r>
              <a:rPr lang="ru-RU" dirty="0" smtClean="0">
                <a:solidFill>
                  <a:schemeClr val="tx1"/>
                </a:solidFill>
                <a:latin typeface="Cambria" panose="02040503050406030204" pitchFamily="18" charset="0"/>
                <a:ea typeface="MS Mincho" panose="02020609040205080304" pitchFamily="49" charset="-128"/>
              </a:rPr>
              <a:t> -</a:t>
            </a:r>
            <a:r>
              <a:rPr lang="ru-RU" dirty="0">
                <a:solidFill>
                  <a:schemeClr val="tx1"/>
                </a:solidFill>
                <a:latin typeface="Cambria" panose="02040503050406030204" pitchFamily="18" charset="0"/>
                <a:ea typeface="MS Mincho" panose="02020609040205080304" pitchFamily="49" charset="-128"/>
              </a:rPr>
              <a:t>Рекламные агентства </a:t>
            </a:r>
            <a:endParaRPr lang="en-US" dirty="0" smtClean="0">
              <a:solidFill>
                <a:schemeClr val="tx1"/>
              </a:solidFill>
              <a:latin typeface="Cambria" panose="02040503050406030204" pitchFamily="18" charset="0"/>
              <a:ea typeface="MS Mincho" panose="02020609040205080304" pitchFamily="49" charset="-128"/>
            </a:endParaRPr>
          </a:p>
          <a:p>
            <a:pPr marL="0" indent="0">
              <a:spcAft>
                <a:spcPts val="1200"/>
              </a:spcAft>
              <a:buNone/>
            </a:pPr>
            <a:r>
              <a:rPr lang="ru-RU" dirty="0" smtClean="0">
                <a:solidFill>
                  <a:schemeClr val="tx1"/>
                </a:solidFill>
                <a:latin typeface="Cambria" panose="02040503050406030204" pitchFamily="18" charset="0"/>
                <a:ea typeface="MS Mincho" panose="02020609040205080304" pitchFamily="49" charset="-128"/>
              </a:rPr>
              <a:t>-</a:t>
            </a:r>
            <a:r>
              <a:rPr lang="ru-RU" dirty="0">
                <a:solidFill>
                  <a:schemeClr val="tx1"/>
                </a:solidFill>
                <a:latin typeface="Cambria" panose="02040503050406030204" pitchFamily="18" charset="0"/>
                <a:ea typeface="MS Mincho" panose="02020609040205080304" pitchFamily="49" charset="-128"/>
              </a:rPr>
              <a:t>Студенты музыкальных вузов</a:t>
            </a:r>
            <a: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r>
            <a:b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br>
            <a: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r>
            <a:b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br>
            <a:r>
              <a:rPr lang="en-US" sz="1800" dirty="0" err="1"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Проблема</a:t>
            </a:r>
            <a: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a:t>
            </a:r>
            <a:br>
              <a:rPr lang="en-US" sz="1800" dirty="0" smtClean="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br>
            <a:r>
              <a:rPr lang="ru-RU" dirty="0">
                <a:solidFill>
                  <a:schemeClr val="tx1"/>
                </a:solidFill>
                <a:latin typeface="Cambria" panose="02040503050406030204" pitchFamily="18" charset="0"/>
                <a:ea typeface="MS Mincho" panose="02020609040205080304" pitchFamily="49" charset="-128"/>
              </a:rPr>
              <a:t>Начинающим музыкантам в Татарстане не хватает доступа к профессиональной студии звукозаписи с доступными ценами, качественным оборудованием и поддерживающей творческой средой.</a:t>
            </a:r>
            <a:r>
              <a:rPr lang="en-US" sz="1800" dirty="0" smtClean="0">
                <a:effectLst/>
                <a:latin typeface="Cambria" panose="02040503050406030204" pitchFamily="18" charset="0"/>
                <a:ea typeface="MS Mincho" panose="02020609040205080304" pitchFamily="49" charset="-128"/>
                <a:cs typeface="Times New Roman" panose="02020603050405020304" pitchFamily="18" charset="0"/>
              </a:rPr>
              <a:t/>
            </a:r>
            <a:br>
              <a:rPr lang="en-US" sz="1800" dirty="0" smtClean="0">
                <a:effectLst/>
                <a:latin typeface="Cambria" panose="02040503050406030204" pitchFamily="18" charset="0"/>
                <a:ea typeface="MS Mincho" panose="02020609040205080304" pitchFamily="49" charset="-128"/>
                <a:cs typeface="Times New Roman" panose="02020603050405020304" pitchFamily="18" charset="0"/>
              </a:rPr>
            </a:br>
            <a:r>
              <a:rPr lang="en-US" sz="1800" dirty="0" smtClean="0">
                <a:effectLst/>
                <a:latin typeface="Cambria" panose="02040503050406030204" pitchFamily="18" charset="0"/>
                <a:ea typeface="MS Mincho" panose="02020609040205080304" pitchFamily="49" charset="-128"/>
                <a:cs typeface="Times New Roman" panose="02020603050405020304" pitchFamily="18" charset="0"/>
              </a:rPr>
              <a:t/>
            </a:r>
            <a:br>
              <a:rPr lang="en-US" sz="1800" dirty="0" smtClean="0">
                <a:effectLst/>
                <a:latin typeface="Cambria" panose="02040503050406030204" pitchFamily="18" charset="0"/>
                <a:ea typeface="MS Mincho" panose="02020609040205080304" pitchFamily="49" charset="-128"/>
                <a:cs typeface="Times New Roman" panose="02020603050405020304" pitchFamily="18" charset="0"/>
              </a:rPr>
            </a:b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Как уже решается проблема:</a:t>
            </a:r>
            <a:endParaRPr dirty="0"/>
          </a:p>
        </p:txBody>
      </p:sp>
      <p:sp>
        <p:nvSpPr>
          <p:cNvPr id="74" name="Google Shape;74;p16"/>
          <p:cNvSpPr txBox="1">
            <a:spLocks noGrp="1"/>
          </p:cNvSpPr>
          <p:nvPr>
            <p:ph type="body" idx="1"/>
          </p:nvPr>
        </p:nvSpPr>
        <p:spPr>
          <a:xfrm>
            <a:off x="311700" y="1152474"/>
            <a:ext cx="8520600" cy="3433275"/>
          </a:xfrm>
          <a:prstGeom prst="rect">
            <a:avLst/>
          </a:prstGeom>
        </p:spPr>
        <p:txBody>
          <a:bodyPr spcFirstLastPara="1" wrap="square" lIns="91425" tIns="91425" rIns="91425" bIns="91425" anchor="t" anchorCtr="0">
            <a:normAutofit/>
          </a:bodyPr>
          <a:lstStyle/>
          <a:p>
            <a:pPr marL="114300" indent="0">
              <a:buNone/>
            </a:pPr>
            <a:r>
              <a:rPr lang="ru-RU" b="1" dirty="0">
                <a:solidFill>
                  <a:schemeClr val="tx1"/>
                </a:solidFill>
              </a:rPr>
              <a:t>Как сейчас </a:t>
            </a:r>
            <a:r>
              <a:rPr lang="ru-RU" b="1" dirty="0" smtClean="0">
                <a:solidFill>
                  <a:schemeClr val="tx1"/>
                </a:solidFill>
              </a:rPr>
              <a:t>решается проблема</a:t>
            </a:r>
          </a:p>
          <a:p>
            <a:pPr marL="114300" indent="0">
              <a:buNone/>
            </a:pPr>
            <a:r>
              <a:rPr lang="ru-RU" dirty="0">
                <a:solidFill>
                  <a:schemeClr val="tx1"/>
                </a:solidFill>
              </a:rPr>
              <a:t>В Татарстане проблема доступа к профессиональной звукозаписи для начинающих музыкантов частично решается через частные мини-студии энтузиастов, аренду оборудования в культурных центрах и вузах, а также государственные программы поддержки молодых талантов. Однако эти решения фрагментарны: домашние студии часто не дают профессионального качества, вузовские ресурсы доступны только студентам, а </a:t>
            </a:r>
            <a:r>
              <a:rPr lang="ru-RU" dirty="0" err="1">
                <a:solidFill>
                  <a:schemeClr val="tx1"/>
                </a:solidFill>
              </a:rPr>
              <a:t>грантовые</a:t>
            </a:r>
            <a:r>
              <a:rPr lang="ru-RU" dirty="0">
                <a:solidFill>
                  <a:schemeClr val="tx1"/>
                </a:solidFill>
              </a:rPr>
              <a:t> программы покрывают лишь единичные проекты</a:t>
            </a:r>
            <a:endParaRPr lang="ru-RU"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Решение:</a:t>
            </a:r>
            <a:endParaRPr dirty="0"/>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114300" indent="0">
              <a:buNone/>
            </a:pPr>
            <a:r>
              <a:rPr lang="en-US" dirty="0" smtClean="0">
                <a:solidFill>
                  <a:schemeClr val="tx1"/>
                </a:solidFill>
              </a:rPr>
              <a:t>Frozen Records - </a:t>
            </a:r>
            <a:r>
              <a:rPr lang="ru-RU" dirty="0">
                <a:solidFill>
                  <a:schemeClr val="tx1"/>
                </a:solidFill>
              </a:rPr>
              <a:t>это инновационная студия звукозаписи, созданная специально для начинающих музыкантов, где профессиональное оборудование сочетается с доступными ценами и творческой атмосферой поддержки. Мы предлагаем гибкие тарифы, включая специальные условия для студентов, первоклассную аппаратуру и акустически обработанные помещения, а также уникальные возможности для роста: бесплатную первую запись, менторские пакеты с разбором треков и особый акцент на развитие </a:t>
            </a:r>
            <a:r>
              <a:rPr lang="ru-RU" dirty="0" err="1">
                <a:solidFill>
                  <a:schemeClr val="tx1"/>
                </a:solidFill>
              </a:rPr>
              <a:t>татароязычной</a:t>
            </a:r>
            <a:r>
              <a:rPr lang="ru-RU" dirty="0">
                <a:solidFill>
                  <a:schemeClr val="tx1"/>
                </a:solidFill>
              </a:rPr>
              <a:t> музыки. Наша бизнес-модель включает аренду студии, услуги сведения и </a:t>
            </a:r>
            <a:r>
              <a:rPr lang="ru-RU" dirty="0" err="1">
                <a:solidFill>
                  <a:schemeClr val="tx1"/>
                </a:solidFill>
              </a:rPr>
              <a:t>мастеринга</a:t>
            </a:r>
            <a:r>
              <a:rPr lang="ru-RU" dirty="0">
                <a:solidFill>
                  <a:schemeClr val="tx1"/>
                </a:solidFill>
              </a:rPr>
              <a:t>, продажу битов и образовательные курсы, а также партнерские программы с вузами и лейблами. Сначала мы запустим MVP с базовыми возможностями, затем расширимся до онлайн-услуг и франшизы, чтобы снизить барьеры для начинающих артистов и дать мощный импульс развитию локальной музыкальной сцены</a:t>
            </a:r>
            <a:endParaRPr lang="ru-RU"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Актуальность проблемы</a:t>
            </a:r>
            <a:endParaRPr dirty="0"/>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20000"/>
          </a:bodyPr>
          <a:lstStyle/>
          <a:p>
            <a:pPr marL="0" lvl="0" indent="0">
              <a:spcAft>
                <a:spcPts val="1200"/>
              </a:spcAft>
              <a:buNone/>
            </a:pPr>
            <a:r>
              <a:rPr lang="ru-RU" b="1" dirty="0"/>
              <a:t>В современной музыкальной индустрии начинающие артисты сталкиваются с острой проблемой: </a:t>
            </a:r>
            <a:r>
              <a:rPr lang="ru-RU" dirty="0"/>
              <a:t>отсутствием доступных профессиональных студий звукозаписи, где можно создать качественный трек за разумные деньги. Особенно это актуально в регионах, где музыканты вынуждены либо довольствоваться любительскими условиями, либо переплачивать за студии, рассчитанные на коммерческие проекты. В Татарстане, с его богатой музыкальной культурой и множеством талантливых исполнителей, эта проблема ощущается особенно остро — молодые артисты, студенты творческих вузов и независимые музыканты часто не могут реализовать свой потенциал из-за высоких цен, недостатка качественного оборудования и отсутствия поддерживающей среды, где можно не только записать трек, но и получить профессиональные советы, найти единомышленников и пройти весь путь от идеи до релиза. При этом спрос на локальный контент растёт, аудитория хочет слушать свежие талантливые треки, а платформы типа VK Музыки и </a:t>
            </a:r>
            <a:r>
              <a:rPr lang="ru-RU" dirty="0" err="1"/>
              <a:t>Яндекс.Музыки</a:t>
            </a:r>
            <a:r>
              <a:rPr lang="ru-RU" dirty="0"/>
              <a:t> открывают новые возможности для продвижения, но без доступа к профессиональной записи многие перспективные проекты так и остаются нереализованными. Именно этот разрыв между творческим потенциалом региона и техническими возможностями его реализации делает наш проект столь актуальным и востребованным.</a:t>
            </a:r>
            <a:endParaRP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81573"/>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Команда проекта</a:t>
            </a:r>
            <a:endParaRPr dirty="0"/>
          </a:p>
        </p:txBody>
      </p:sp>
      <p:pic>
        <p:nvPicPr>
          <p:cNvPr id="4" name="Рисунок 3"/>
          <p:cNvPicPr>
            <a:picLocks noChangeAspect="1"/>
          </p:cNvPicPr>
          <p:nvPr/>
        </p:nvPicPr>
        <p:blipFill>
          <a:blip r:embed="rId3"/>
          <a:stretch>
            <a:fillRect/>
          </a:stretch>
        </p:blipFill>
        <p:spPr>
          <a:xfrm>
            <a:off x="311700" y="654273"/>
            <a:ext cx="7430537" cy="4371489"/>
          </a:xfrm>
          <a:prstGeom prst="rect">
            <a:avLst/>
          </a:prstGeom>
        </p:spPr>
      </p:pic>
      <p:sp>
        <p:nvSpPr>
          <p:cNvPr id="92" name="Google Shape;92;p19"/>
          <p:cNvSpPr txBox="1">
            <a:spLocks noGrp="1"/>
          </p:cNvSpPr>
          <p:nvPr>
            <p:ph type="body" idx="1"/>
          </p:nvPr>
        </p:nvSpPr>
        <p:spPr>
          <a:xfrm>
            <a:off x="-753636" y="5589527"/>
            <a:ext cx="3214953" cy="464969"/>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1200"/>
              </a:spcAft>
              <a:buNone/>
            </a:pPr>
            <a:endParaRP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1260</Words>
  <Application>Microsoft Office PowerPoint</Application>
  <PresentationFormat>Экран (16:9)</PresentationFormat>
  <Paragraphs>66</Paragraphs>
  <Slides>6</Slides>
  <Notes>6</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vt:i4>
      </vt:variant>
    </vt:vector>
  </HeadingPairs>
  <TitlesOfParts>
    <vt:vector size="13" baseType="lpstr">
      <vt:lpstr>YS Text</vt:lpstr>
      <vt:lpstr>Nunito</vt:lpstr>
      <vt:lpstr>Cambria</vt:lpstr>
      <vt:lpstr>Times New Roman</vt:lpstr>
      <vt:lpstr>Arial</vt:lpstr>
      <vt:lpstr>MS Mincho</vt:lpstr>
      <vt:lpstr>Simple Light</vt:lpstr>
      <vt:lpstr>Frozen Records</vt:lpstr>
      <vt:lpstr>Пользователи и проблема</vt:lpstr>
      <vt:lpstr>Как уже решается проблема:</vt:lpstr>
      <vt:lpstr>Решение:</vt:lpstr>
      <vt:lpstr>Актуальность проблемы</vt:lpstr>
      <vt:lpstr>Команда проекта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Frozen Records</dc:title>
  <dc:creator>Ruslan S</dc:creator>
  <cp:lastModifiedBy>Пользователь</cp:lastModifiedBy>
  <cp:revision>8</cp:revision>
  <dcterms:modified xsi:type="dcterms:W3CDTF">2025-06-03T18:35:48Z</dcterms:modified>
</cp:coreProperties>
</file>