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6"/>
  </p:notesMasterIdLst>
  <p:sldIdLst>
    <p:sldId id="390" r:id="rId2"/>
    <p:sldId id="258" r:id="rId3"/>
    <p:sldId id="259" r:id="rId4"/>
    <p:sldId id="391" r:id="rId5"/>
    <p:sldId id="260" r:id="rId6"/>
    <p:sldId id="394" r:id="rId7"/>
    <p:sldId id="262" r:id="rId8"/>
    <p:sldId id="261" r:id="rId9"/>
    <p:sldId id="264" r:id="rId10"/>
    <p:sldId id="395" r:id="rId11"/>
    <p:sldId id="393" r:id="rId12"/>
    <p:sldId id="392" r:id="rId13"/>
    <p:sldId id="263" r:id="rId14"/>
    <p:sldId id="265" r:id="rId15"/>
  </p:sldIdLst>
  <p:sldSz cx="12192000" cy="6858000"/>
  <p:notesSz cx="6858000" cy="9144000"/>
  <p:embeddedFontLst>
    <p:embeddedFont>
      <p:font typeface="Arial Black" panose="020B0A04020102020204" pitchFamily="34" charset="0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Montserrat Light" panose="020B0604020202020204" charset="-52"/>
      <p:regular r:id="rId22"/>
      <p:italic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D1EBF7"/>
    <a:srgbClr val="155D7D"/>
    <a:srgbClr val="1B88AF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5" autoAdjust="0"/>
    <p:restoredTop sz="92906" autoAdjust="0"/>
  </p:normalViewPr>
  <p:slideViewPr>
    <p:cSldViewPr snapToGrid="0" snapToObjects="1">
      <p:cViewPr>
        <p:scale>
          <a:sx n="70" d="100"/>
          <a:sy n="70" d="100"/>
        </p:scale>
        <p:origin x="672" y="48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EC2-4D53-8657-C8FDECF6F6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EC2-4D53-8657-C8FDECF6F6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EC2-4D53-8657-C8FDECF6F6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EC2-4D53-8657-C8FDECF6F6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EC2-4D53-8657-C8FDECF6F60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EC2-4D53-8657-C8FDECF6F60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EC2-4D53-8657-C8FDECF6F60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EC2-4D53-8657-C8FDECF6F6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Коммерческие</c:v>
                </c:pt>
                <c:pt idx="1">
                  <c:v>Общества с ограниченной ответственностью</c:v>
                </c:pt>
                <c:pt idx="2">
                  <c:v>Непубличные акционерные общества</c:v>
                </c:pt>
                <c:pt idx="3">
                  <c:v>Муниципальные унитарные предприятия</c:v>
                </c:pt>
                <c:pt idx="4">
                  <c:v>Публичные акционерные общества</c:v>
                </c:pt>
                <c:pt idx="5">
                  <c:v>Муниципальные казенные учреждения</c:v>
                </c:pt>
                <c:pt idx="6">
                  <c:v>Муниципальные бюджетные учреждения</c:v>
                </c:pt>
                <c:pt idx="7">
                  <c:v>Общественные организации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46812</c:v>
                </c:pt>
                <c:pt idx="1">
                  <c:v>35177</c:v>
                </c:pt>
                <c:pt idx="2">
                  <c:v>35177</c:v>
                </c:pt>
                <c:pt idx="3" formatCode="General">
                  <c:v>206</c:v>
                </c:pt>
                <c:pt idx="4" formatCode="General">
                  <c:v>57</c:v>
                </c:pt>
                <c:pt idx="5">
                  <c:v>2466</c:v>
                </c:pt>
                <c:pt idx="6">
                  <c:v>1277</c:v>
                </c:pt>
                <c:pt idx="7">
                  <c:v>1225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4E-42D3-9BC6-7B9A30768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150041616601341"/>
          <c:y val="0.12822466836014676"/>
          <c:w val="0.32569268563990661"/>
          <c:h val="0.870812018698425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07.12.2023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8076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BCE9789-B30E-4390-818C-54A80036699C}"/>
              </a:ext>
            </a:extLst>
          </p:cNvPr>
          <p:cNvSpPr/>
          <p:nvPr/>
        </p:nvSpPr>
        <p:spPr>
          <a:xfrm>
            <a:off x="6838987" y="2864656"/>
            <a:ext cx="4872941" cy="3457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340802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36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Небесный носитель</a:t>
            </a:r>
            <a:r>
              <a:rPr lang="en-US" sz="36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sz="36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6966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Парфенов Константин, </a:t>
            </a:r>
            <a:endParaRPr lang="en-US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Виктор Прокопчук, Шелемин Денис.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E534F6-EF0F-4260-9A1A-E15233F3FE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398" y="2944083"/>
            <a:ext cx="2741612" cy="27263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91669" y="-5588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41589" y="6178553"/>
            <a:ext cx="28448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1670" y="736600"/>
            <a:ext cx="5750560" cy="6146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компаний и государственных учреждений 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391671" y="1529080"/>
            <a:ext cx="11261407" cy="5151119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Необходимость синхронизации данных у разных сотрудников.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Отсутствие мобильности.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Нахождение серверов на зарубежных территориях.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Возможность завладения конфиденциальными данными иностранными государствами.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Отсутствие 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workspace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пространства для работы сотрудников.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Потребность в хранение и электронный документооборот 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Невозможность интегрировать разные облачные хранилища в единую систему. 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35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 частных лиц 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Невозможность соединить все облака в единую систему 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Необходимость хранить данные структурировано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Отсутствие редактировать файлы в облаке 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Отсутствие легкого захода во все облака не с личного компьютера (необходимость 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авторизации в каждом ресурсе)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21455" y="49430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4" y="858608"/>
            <a:ext cx="11306174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221455" y="673100"/>
            <a:ext cx="11749089" cy="4150217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Для </a:t>
            </a:r>
            <a:r>
              <a:rPr lang="ru-RU" sz="20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компаний и государственных учреждений </a:t>
            </a:r>
            <a:endParaRPr lang="ru-RU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Организация рабочего пространства сотрудников в информационном поле.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Защита данных посредством нахождения серверов на территории РФ.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Возможность развернуть сервер на мощностях компании без возможности подключения из вне.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Возможность мобильности за счет удаленного доступа к данным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Добавление ролей для сотрудников организации по возможности приватности данных.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Возможность редактирование файлов в облаке и просмотром документов с возможностью не скачивать файл.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Возможность хранить отчётность.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Предоставление ПО для флэш накопителя который позволит использовать его как ключ для доступа к облачному хранилищу и временному хранению данных когда нет доступа к сети интернет. 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14534" y="152134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51431" y="858608"/>
            <a:ext cx="11306174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046117" y="6356353"/>
            <a:ext cx="2844800" cy="365125"/>
          </a:xfrm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14534" y="673100"/>
            <a:ext cx="11749089" cy="4150217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Для </a:t>
            </a:r>
            <a:r>
              <a:rPr lang="ru-RU" sz="20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частных лиц</a:t>
            </a:r>
            <a:r>
              <a:rPr lang="ru-RU" sz="20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Возможность авторизации в системе совмещённых облачных хранилищ с помощью </a:t>
            </a:r>
            <a:r>
              <a:rPr lang="en-US" sz="2200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qr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-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code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или </a:t>
            </a:r>
            <a:r>
              <a:rPr lang="ru-RU" sz="2200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флеш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-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накопителя с установленным на него ПО синхронизатор (В будущем специальное устройство для синхронизации и хранении на данных на нем)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Редактирование файлов в облаке 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Также использование как обычное хранилище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Также хранилище открытого-доступа с авто-удалением где пользователь может на 24 часа положить свои файлы.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18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128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3" y="778096"/>
            <a:ext cx="11306175" cy="2031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5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958E3C32-DA34-44A7-ADFB-7EEFA849F3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1178223"/>
              </p:ext>
            </p:extLst>
          </p:nvPr>
        </p:nvGraphicFramePr>
        <p:xfrm>
          <a:off x="-1142402" y="778096"/>
          <a:ext cx="12891490" cy="5987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AA612C1-11E6-4556-BAB3-0F1921F1EA64}"/>
              </a:ext>
            </a:extLst>
          </p:cNvPr>
          <p:cNvSpPr txBox="1"/>
          <p:nvPr/>
        </p:nvSpPr>
        <p:spPr>
          <a:xfrm>
            <a:off x="7380365" y="240765"/>
            <a:ext cx="59540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PAM=51688*10%=56856</a:t>
            </a:r>
          </a:p>
          <a:p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TAM=51688</a:t>
            </a:r>
          </a:p>
          <a:p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SAM=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en-US" sz="20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SOM=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1813</a:t>
            </a: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3A4527-C093-0DD2-2EF8-B51430BDF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1" y="203348"/>
            <a:ext cx="10972800" cy="1143000"/>
          </a:xfrm>
        </p:spPr>
        <p:txBody>
          <a:bodyPr>
            <a:normAutofit/>
          </a:bodyPr>
          <a:lstStyle/>
          <a:p>
            <a:pPr algn="l"/>
            <a:r>
              <a:rPr lang="ru-RU" sz="4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Создание проекта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9C5B0EB-300E-61A0-135F-E46B3D4A9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185FA1-40F8-ECD1-E7B7-469A7CE7DB35}"/>
              </a:ext>
            </a:extLst>
          </p:cNvPr>
          <p:cNvSpPr txBox="1"/>
          <p:nvPr/>
        </p:nvSpPr>
        <p:spPr>
          <a:xfrm>
            <a:off x="331306" y="1095466"/>
            <a:ext cx="7261924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Для создания прототипа.</a:t>
            </a:r>
          </a:p>
          <a:p>
            <a:r>
              <a:rPr lang="ru-RU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Создание </a:t>
            </a:r>
            <a:r>
              <a:rPr lang="ru-RU" b="1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StorageManager</a:t>
            </a:r>
            <a:endParaRPr lang="ru-RU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1) Интеграция с нашим облаком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2) Добавление ролей видимости.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3) Вход по паролю, </a:t>
            </a:r>
            <a:r>
              <a:rPr lang="en-US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qr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</a:t>
            </a:r>
            <a:r>
              <a:rPr lang="ru-RU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code</a:t>
            </a:r>
            <a:endParaRPr lang="ru-RU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4) Добавление взаимодействий со сторонними облаками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5) Добавление возможности частичного обновления файла</a:t>
            </a:r>
          </a:p>
          <a:p>
            <a:r>
              <a:rPr lang="ru-RU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Создание Web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1) Регистрация, авторизация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2) Взаимодействие с файлами(загрузка/выгрузка)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3) Добавление ролевой системы.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4) Добавление редактирование текста.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5) Регистрирование </a:t>
            </a:r>
            <a:r>
              <a:rPr lang="ru-RU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флеш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-накопителя как ключ-синхронизатор</a:t>
            </a:r>
          </a:p>
          <a:p>
            <a:r>
              <a:rPr lang="ru-RU" b="1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Флеш</a:t>
            </a:r>
            <a:r>
              <a:rPr lang="ru-RU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-накопитель(Приложение)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1) Сквозная авторизация, либо авторизация с помощью </a:t>
            </a:r>
            <a:r>
              <a:rPr lang="ru-RU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qr-code</a:t>
            </a:r>
            <a:endParaRPr lang="ru-RU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2) Загрузка/Выгрузка файлов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3) Синхронизация файлов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4) Добавление видимости(роли)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0F8CE7-A6CA-87E6-406F-3B4BE8A37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3230" y="565006"/>
            <a:ext cx="4195679" cy="570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904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147268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7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112743"/>
              </p:ext>
            </p:extLst>
          </p:nvPr>
        </p:nvGraphicFramePr>
        <p:xfrm>
          <a:off x="441234" y="841678"/>
          <a:ext cx="11306174" cy="569723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81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7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31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63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763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042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5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«Небесный</a:t>
                      </a:r>
                      <a:r>
                        <a:rPr lang="ru-RU" sz="1400" b="1" baseline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носитель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OneDrive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GoogleDisk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YandexDisk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NextCloud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Расположение</a:t>
                      </a:r>
                      <a:r>
                        <a:rPr lang="ru-RU" sz="1400" b="1" i="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серверов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Канаде, Франции, Германии,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*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США,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Финляндия,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Бельгия,*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серверах компании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2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Сложность</a:t>
                      </a:r>
                      <a:r>
                        <a:rPr lang="ru-RU" sz="1400" b="1" i="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использования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Минимальная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</a:t>
                      </a:r>
                      <a:r>
                        <a:rPr lang="ru-RU" sz="1400" b="1" i="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workspace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</a:t>
                      </a:r>
                      <a:r>
                        <a:rPr lang="ru-RU" sz="1400" b="1" i="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использования своих серверов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подписки</a:t>
                      </a:r>
                      <a:r>
                        <a:rPr lang="ru-RU" sz="1400" b="1" i="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для бизнеса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Используется</a:t>
                      </a:r>
                      <a:r>
                        <a:rPr lang="ru-RU" sz="1400" b="1" baseline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индивидуальный подход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630р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 сотрудника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249₽за сотрудника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Мощности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компании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Наличие собственных серверов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477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14313" y="350088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37600" y="6492875"/>
            <a:ext cx="28448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90219"/>
              </p:ext>
            </p:extLst>
          </p:nvPr>
        </p:nvGraphicFramePr>
        <p:xfrm>
          <a:off x="557906" y="929002"/>
          <a:ext cx="11306176" cy="4816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42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627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054160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245706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29193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558864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Проблема</a:t>
                      </a: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внешней угрозы.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Синхронизация данных между сотрудниками.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Хранение данных в облаке, возможность редактирование документов. 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  <a:endParaRPr lang="ru-RU" sz="1200" b="0" baseline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Создание ПО позволяющие развернуть облако и использовать совместное пространство, хранение и редактирование документов удалённо.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Что мы даём нашим покупателям?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позволяющие использовать облачные технологии для хранение и обработки документов и отчётность с системой ролей для заказчиков, что позволит использовать систему как в бизнес сегменте, государственном секторе и индивидуальном.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рассчитывается индивидуально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Снижение рисков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Доступность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Удобство в использовании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Уникальный</a:t>
                      </a: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программное обеспечение.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Современные системы шифрования данных.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Индивидуальный подход к заказчику.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Массовый рынок.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Бизнес-компании</a:t>
                      </a:r>
                      <a:b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Частные лица.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444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Интеллектуальные.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Человеческие (трудовые)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Финансовые.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17999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Пиар</a:t>
                      </a:r>
                      <a:r>
                        <a:rPr lang="ru-RU" sz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интернете, рассылка предложений по почте, участие в выставках. 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749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Аренда серверов.</a:t>
                      </a:r>
                      <a:b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Мощности</a:t>
                      </a:r>
                      <a:r>
                        <a:rPr lang="ru-RU" sz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серверов.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Создание и Поддержка</a:t>
                      </a:r>
                      <a:r>
                        <a:rPr lang="ru-RU" sz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ПО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Регистрации ПО в реестре Единого Российского ПО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Плата по подписке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зависит от функций продукта / Цена зависит от объёма / Цена зависит от типа клиента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Продажа лицензии на использование ПО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1397838"/>
            <a:ext cx="11306175" cy="2252099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Сделали к текущему моменту</a:t>
            </a:r>
            <a:r>
              <a:rPr lang="en-US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</a:t>
            </a:r>
            <a:endParaRPr lang="ru-RU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Написано 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API 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для взаимодействия с 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s3 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хранилищем.</a:t>
            </a:r>
            <a:endParaRPr lang="en-US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Пишется 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WEB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-интерфейс сервиса.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Какой план на ближайшие месяцы</a:t>
            </a:r>
            <a:r>
              <a:rPr lang="en-US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?</a:t>
            </a:r>
            <a:endParaRPr lang="ru-RU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Workspace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сотрудников.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Ролевая система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Долгосрочные цели.</a:t>
            </a:r>
            <a:endParaRPr lang="en-US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Полноценный выход на российский рынок.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Привлечение местных компаний и государственных учреждений</a:t>
            </a: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98BD5-0B13-47EF-8D31-14C852205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0240" y="136522"/>
            <a:ext cx="5591176" cy="1143000"/>
          </a:xfrm>
        </p:spPr>
        <p:txBody>
          <a:bodyPr>
            <a:normAutofit/>
          </a:bodyPr>
          <a:lstStyle/>
          <a:p>
            <a:pPr algn="l"/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Договорённость с организацией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59BEB97D-6CFA-42D9-B39C-0428CFB912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72" t="6504"/>
          <a:stretch/>
        </p:blipFill>
        <p:spPr>
          <a:xfrm>
            <a:off x="383643" y="217409"/>
            <a:ext cx="5708119" cy="6640591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9B115D-71F4-48EA-8096-6D80CFED8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31B677-65C2-4040-8662-26DE25AD3949}"/>
              </a:ext>
            </a:extLst>
          </p:cNvPr>
          <p:cNvSpPr txBox="1"/>
          <p:nvPr/>
        </p:nvSpPr>
        <p:spPr>
          <a:xfrm>
            <a:off x="6400800" y="2417583"/>
            <a:ext cx="540755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 данный момент мы имеем договоренность с организацией 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“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Частное профессиональное образовательное учреждение Иркутский техникум экономики и права(ИТЭП)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”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677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821E97-9E00-8103-8E72-75EE47E2B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75769A3-5E1F-6CA8-0629-26B5F9B52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442" y="932044"/>
            <a:ext cx="6082585" cy="448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F2B7DF-92DC-AE98-7B33-B33410F6F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59" y="917530"/>
            <a:ext cx="5254646" cy="44970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E0227C-405B-6F98-C9A6-305A434B87A6}"/>
              </a:ext>
            </a:extLst>
          </p:cNvPr>
          <p:cNvSpPr txBox="1"/>
          <p:nvPr/>
        </p:nvSpPr>
        <p:spPr>
          <a:xfrm>
            <a:off x="516834" y="159026"/>
            <a:ext cx="58177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Вход с помощью 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QR-code</a:t>
            </a:r>
            <a:endParaRPr lang="ru-RU" sz="3000" b="1" dirty="0">
              <a:solidFill>
                <a:srgbClr val="1D7CA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859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A9003C0-EC21-64F2-0520-5D0748174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920076-2AE6-8CC7-EBE9-3BE6078F51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6667"/>
          <a:stretch/>
        </p:blipFill>
        <p:spPr>
          <a:xfrm>
            <a:off x="195251" y="945530"/>
            <a:ext cx="9265959" cy="24466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1D072B7-40FC-DF03-D1E8-34A33C7B3E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667"/>
          <a:stretch/>
        </p:blipFill>
        <p:spPr>
          <a:xfrm>
            <a:off x="210503" y="3756998"/>
            <a:ext cx="9265959" cy="23449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CC39880-00CA-87F6-3669-72C9F5C3738A}"/>
              </a:ext>
            </a:extLst>
          </p:cNvPr>
          <p:cNvSpPr txBox="1"/>
          <p:nvPr/>
        </p:nvSpPr>
        <p:spPr>
          <a:xfrm>
            <a:off x="195251" y="137092"/>
            <a:ext cx="84497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Взаимодействие с другими облаками</a:t>
            </a:r>
          </a:p>
        </p:txBody>
      </p:sp>
    </p:spTree>
    <p:extLst>
      <p:ext uri="{BB962C8B-B14F-4D97-AF65-F5344CB8AC3E}">
        <p14:creationId xmlns:p14="http://schemas.microsoft.com/office/powerpoint/2010/main" val="2426795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453C9F0D-5C02-454F-93BE-8155C33D8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/>
            <a:r>
              <a:rPr lang="ru-RU" sz="28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Константин Парфенов</a:t>
            </a:r>
            <a:r>
              <a:rPr lang="en-US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-java </a:t>
            </a:r>
            <a:r>
              <a:rPr lang="ru-RU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разработчик. В проекте разрабатывает </a:t>
            </a:r>
            <a:r>
              <a:rPr lang="en-US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точку входа.</a:t>
            </a:r>
          </a:p>
          <a:p>
            <a:pPr marL="0"/>
            <a:r>
              <a:rPr lang="ru-RU" sz="28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Виктор </a:t>
            </a:r>
            <a:r>
              <a:rPr lang="ru-RU" sz="2800" b="1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Прокопчук</a:t>
            </a:r>
            <a:r>
              <a:rPr lang="ru-RU" sz="28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python </a:t>
            </a:r>
            <a:r>
              <a:rPr lang="ru-RU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разработчик. В проекте разрабатывает </a:t>
            </a:r>
            <a:r>
              <a:rPr lang="en-US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storage-manager(</a:t>
            </a:r>
            <a:r>
              <a:rPr lang="ru-RU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позволяет гибко использовать наше облако, также и интеграцию с другими</a:t>
            </a:r>
            <a:r>
              <a:rPr lang="en-US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/>
            <a:r>
              <a:rPr lang="ru-RU" sz="28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Денис Шелемин-</a:t>
            </a:r>
            <a:r>
              <a:rPr lang="en-US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java </a:t>
            </a:r>
            <a:r>
              <a:rPr lang="ru-RU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разработчик. В проекте генератор основных идей, докладчик, создает остальные блоки программ, также разрабатывает </a:t>
            </a:r>
            <a:r>
              <a:rPr lang="ru-RU" sz="28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флеш</a:t>
            </a:r>
            <a:r>
              <a:rPr lang="ru-RU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-накопитель-синхронизатор.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7349" y="1084580"/>
            <a:ext cx="11191740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члены вашей команды, фото, опыт и компетенции, указать зоны ответственности </a:t>
            </a:r>
          </a:p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356" y="2036354"/>
            <a:ext cx="11289959" cy="298543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Небесный носитель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Все облачные хранилища в одном месте.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Выступающий Денис Шелемин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+79148845157 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Telegram @Fatredy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Потенциальный заказчик все коммерческие и 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некоммерческие организации, а так же частные лица.</a:t>
            </a: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14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64318E-57F0-4B7F-9D55-33EE41C27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703" y="1911231"/>
            <a:ext cx="2741612" cy="27263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12260</TotalTime>
  <Words>897</Words>
  <Application>Microsoft Office PowerPoint</Application>
  <PresentationFormat>Широкоэкранный</PresentationFormat>
  <Paragraphs>200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Montserrat Light</vt:lpstr>
      <vt:lpstr>Calibri</vt:lpstr>
      <vt:lpstr>Arial Black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Создание проекта</vt:lpstr>
      <vt:lpstr>Презентация PowerPoint</vt:lpstr>
      <vt:lpstr>Презентация PowerPoint</vt:lpstr>
      <vt:lpstr>Презентация PowerPoint</vt:lpstr>
      <vt:lpstr>Договорённость с организацией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Денис Шелемин</cp:lastModifiedBy>
  <cp:revision>675</cp:revision>
  <dcterms:created xsi:type="dcterms:W3CDTF">2017-01-30T07:16:04Z</dcterms:created>
  <dcterms:modified xsi:type="dcterms:W3CDTF">2023-12-07T05:05:07Z</dcterms:modified>
</cp:coreProperties>
</file>