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bookmarkIdSeed="3">
  <p:sldMasterIdLst>
    <p:sldMasterId id="2147483648" r:id="rId1"/>
  </p:sldMasterIdLst>
  <p:sldIdLst>
    <p:sldId id="263" r:id="rId2"/>
    <p:sldId id="265" r:id="rId3"/>
    <p:sldId id="266" r:id="rId4"/>
    <p:sldId id="267" r:id="rId5"/>
    <p:sldId id="268" r:id="rId6"/>
    <p:sldId id="269" r:id="rId7"/>
    <p:sldId id="270" r:id="rId8"/>
    <p:sldId id="277" r:id="rId9"/>
    <p:sldId id="271" r:id="rId10"/>
    <p:sldId id="272" r:id="rId11"/>
    <p:sldId id="276" r:id="rId12"/>
    <p:sldId id="275" r:id="rId13"/>
  </p:sldIdLst>
  <p:sldSz cx="20104100" cy="11309350"/>
  <p:notesSz cx="20104100" cy="11309350"/>
  <p:embeddedFontLst>
    <p:embeddedFont>
      <p:font typeface="Lato" panose="020B0604020202020204" charset="0"/>
      <p:regular r:id="rId14"/>
      <p:bold r:id="rId15"/>
      <p:italic r:id="rId16"/>
      <p:boldItalic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9" d="100"/>
          <a:sy n="49" d="100"/>
        </p:scale>
        <p:origin x="36" y="49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12/13/2022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12/13/2022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12/13/2022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4388" y="936377"/>
            <a:ext cx="18035322" cy="628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jpg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789079" y="2896781"/>
            <a:ext cx="138841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tx2"/>
                </a:solidFill>
              </a:rPr>
              <a:t>Акселерационная программа Ставропольского ГАУ </a:t>
            </a:r>
            <a:r>
              <a:rPr lang="ru-RU" sz="3200" b="1" cap="all" dirty="0">
                <a:solidFill>
                  <a:schemeClr val="tx2"/>
                </a:solidFill>
              </a:rPr>
              <a:t>«</a:t>
            </a:r>
            <a:r>
              <a:rPr lang="ru-RU" sz="3200" b="1" cap="all" dirty="0" err="1">
                <a:solidFill>
                  <a:schemeClr val="tx2"/>
                </a:solidFill>
              </a:rPr>
              <a:t>Agro&amp;InfraUP</a:t>
            </a:r>
            <a:r>
              <a:rPr lang="ru-RU" sz="3200" b="1" cap="all" dirty="0">
                <a:solidFill>
                  <a:schemeClr val="tx2"/>
                </a:solidFill>
              </a:rPr>
              <a:t>»</a:t>
            </a:r>
            <a:endParaRPr lang="ru-RU" sz="3200" b="1" dirty="0">
              <a:solidFill>
                <a:schemeClr val="tx2"/>
              </a:solidFill>
            </a:endParaRPr>
          </a:p>
        </p:txBody>
      </p:sp>
      <p:grpSp>
        <p:nvGrpSpPr>
          <p:cNvPr id="47" name="object 10"/>
          <p:cNvGrpSpPr/>
          <p:nvPr/>
        </p:nvGrpSpPr>
        <p:grpSpPr>
          <a:xfrm>
            <a:off x="12041392" y="3597275"/>
            <a:ext cx="8070850" cy="5436855"/>
            <a:chOff x="11566123" y="1047087"/>
            <a:chExt cx="8538210" cy="7333615"/>
          </a:xfrm>
        </p:grpSpPr>
        <p:sp>
          <p:nvSpPr>
            <p:cNvPr id="48" name="object 11"/>
            <p:cNvSpPr/>
            <p:nvPr/>
          </p:nvSpPr>
          <p:spPr>
            <a:xfrm>
              <a:off x="12830283" y="1108417"/>
              <a:ext cx="7273925" cy="7272655"/>
            </a:xfrm>
            <a:custGeom>
              <a:avLst/>
              <a:gdLst/>
              <a:ahLst/>
              <a:cxnLst/>
              <a:rect l="l" t="t" r="r" b="b"/>
              <a:pathLst>
                <a:path w="7273925" h="7272655">
                  <a:moveTo>
                    <a:pt x="7273809" y="0"/>
                  </a:moveTo>
                  <a:lnTo>
                    <a:pt x="5644561" y="0"/>
                  </a:lnTo>
                  <a:lnTo>
                    <a:pt x="5644561" y="2112050"/>
                  </a:lnTo>
                  <a:lnTo>
                    <a:pt x="2683876" y="2112050"/>
                  </a:lnTo>
                  <a:lnTo>
                    <a:pt x="2683876" y="3552080"/>
                  </a:lnTo>
                  <a:lnTo>
                    <a:pt x="12041" y="3552080"/>
                  </a:lnTo>
                  <a:lnTo>
                    <a:pt x="12041" y="5496115"/>
                  </a:lnTo>
                  <a:lnTo>
                    <a:pt x="0" y="5520125"/>
                  </a:lnTo>
                  <a:lnTo>
                    <a:pt x="2852373" y="5524093"/>
                  </a:lnTo>
                  <a:lnTo>
                    <a:pt x="2852373" y="7272155"/>
                  </a:lnTo>
                  <a:lnTo>
                    <a:pt x="7273809" y="7272155"/>
                  </a:lnTo>
                  <a:lnTo>
                    <a:pt x="7273809" y="0"/>
                  </a:lnTo>
                  <a:close/>
                </a:path>
              </a:pathLst>
            </a:custGeom>
            <a:solidFill>
              <a:srgbClr val="0543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12"/>
            <p:cNvSpPr/>
            <p:nvPr/>
          </p:nvSpPr>
          <p:spPr>
            <a:xfrm>
              <a:off x="11587065" y="1068029"/>
              <a:ext cx="6450330" cy="3185795"/>
            </a:xfrm>
            <a:custGeom>
              <a:avLst/>
              <a:gdLst/>
              <a:ahLst/>
              <a:cxnLst/>
              <a:rect l="l" t="t" r="r" b="b"/>
              <a:pathLst>
                <a:path w="6450330" h="3185795">
                  <a:moveTo>
                    <a:pt x="6450002" y="1705937"/>
                  </a:moveTo>
                  <a:lnTo>
                    <a:pt x="3354002" y="1705937"/>
                  </a:lnTo>
                  <a:lnTo>
                    <a:pt x="3354002" y="3185295"/>
                  </a:lnTo>
                  <a:lnTo>
                    <a:pt x="0" y="3185295"/>
                  </a:lnTo>
                  <a:lnTo>
                    <a:pt x="0" y="990912"/>
                  </a:lnTo>
                  <a:lnTo>
                    <a:pt x="5136545" y="990912"/>
                  </a:lnTo>
                  <a:lnTo>
                    <a:pt x="5136545" y="0"/>
                  </a:lnTo>
                  <a:lnTo>
                    <a:pt x="6445112" y="0"/>
                  </a:lnTo>
                  <a:lnTo>
                    <a:pt x="6450002" y="1705937"/>
                  </a:lnTo>
                  <a:close/>
                </a:path>
              </a:pathLst>
            </a:custGeom>
            <a:ln w="41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13"/>
          <p:cNvSpPr/>
          <p:nvPr/>
        </p:nvSpPr>
        <p:spPr>
          <a:xfrm>
            <a:off x="16666097" y="9476992"/>
            <a:ext cx="3446145" cy="1437005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E218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Прямоугольник 55"/>
          <p:cNvSpPr/>
          <p:nvPr/>
        </p:nvSpPr>
        <p:spPr>
          <a:xfrm>
            <a:off x="968521" y="8626475"/>
            <a:ext cx="9335504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ЗСФК,</a:t>
            </a:r>
          </a:p>
          <a:p>
            <a:endParaRPr lang="ru-RU" sz="40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0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Сельское хозяйство с новой точки зрения </a:t>
            </a:r>
          </a:p>
          <a:p>
            <a:endParaRPr lang="ru-RU" sz="4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625959" y="4628807"/>
            <a:ext cx="1002062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ФГБОУ ВО Ставропольский государственный </a:t>
            </a:r>
            <a:endParaRPr lang="ru-RU" sz="4000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0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аграрный университет</a:t>
            </a:r>
            <a:endParaRPr lang="ru-RU" sz="40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89079" y="6745554"/>
            <a:ext cx="164230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(З)СФК</a:t>
            </a:r>
            <a:endParaRPr lang="ru-RU" sz="40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42" name="Рисунок 41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54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6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Скругленный прямоугольник 2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349772" y="10674923"/>
            <a:ext cx="465361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3200" dirty="0">
                <a:latin typeface="Lato"/>
                <a:cs typeface="Lato"/>
              </a:rPr>
              <a:t>2</a:t>
            </a:r>
            <a:endParaRPr sz="3200" dirty="0">
              <a:latin typeface="Lato"/>
              <a:cs typeface="Lat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2250" y="2111425"/>
            <a:ext cx="10777332" cy="88164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ПРОБЛЕМА, КОТОРУЮ РЕШАЕТ ПРОЕКТ – </a:t>
            </a:r>
            <a:endParaRPr lang="ru-RU" sz="3200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2800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	Замедление перехода от ручного труда работников к автоматизированному на промышленных складах. 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28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	Пользователь (потенциальный покупатель), 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который хочет купить универсальный самоходный погрузчик, но он ограничивается в некоторых моментах: такие как мобильность и производительность, он ищет не дорогой и удобный в использовании, аналог зарубежного производства, по более приемлемой цене, а так же какой из них дольше прослужит.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28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	Наше  решение упрощает 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работу людей на складах зерновых культур, т.е. осуществляет переход от ручного труда работников к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автоматизированному.  </a:t>
            </a:r>
            <a:endParaRPr lang="ru-RU" sz="28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128166" y="320675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8263" y="2144188"/>
            <a:ext cx="8680037" cy="5948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67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89041" y="2149475"/>
            <a:ext cx="18370247" cy="7543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СУТЬ РЕШЕНИЯ 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 i="1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4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	Мы </a:t>
            </a:r>
            <a:r>
              <a:rPr lang="ru-RU" sz="24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проектируем самоходную машину, где будет встроен шнек, который будет подавать сыпучие культуры (в данный </a:t>
            </a:r>
            <a:r>
              <a:rPr lang="ru-RU" sz="2400" i="1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момент </a:t>
            </a:r>
            <a:r>
              <a:rPr lang="ru-RU" sz="2400" i="1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для </a:t>
            </a:r>
            <a:r>
              <a:rPr lang="ru-RU" sz="24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примера используется зерно) </a:t>
            </a:r>
            <a:r>
              <a:rPr lang="ru-RU" sz="24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 регулировкой </a:t>
            </a:r>
            <a:r>
              <a:rPr lang="ru-RU" sz="24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производительности для разного рода продукции, и различного рода транспортировки (как грузовая техника (большие объемы), так и легковые авто или даже люди(мешки и пакеты),  будет выполнять главную функцию: фасовка и упаковывание продукции, и в отличие от аналогов </a:t>
            </a:r>
            <a:r>
              <a:rPr lang="ru-RU" sz="24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комплексов, будет иметь преимущества, превосходящие минусы </a:t>
            </a:r>
            <a:r>
              <a:rPr lang="ru-RU" sz="24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аналогов, а именно:</a:t>
            </a:r>
            <a:endParaRPr lang="ru-RU" sz="24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4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1. Возможность смены бункера.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4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2. Будет установлена шнеково-скребковая система для автоматической подачи продукции в бункер.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4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3. Будет установлен электродвигатель с дистанционным управлением.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4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4. В зависимости от установленного бункера будет зависеть производительность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4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5. Компактный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4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6. Минимальные потери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4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7. Возможность дистанционного управления</a:t>
            </a:r>
            <a:endParaRPr lang="ru-RU" sz="2400" i="1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4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	Научная </a:t>
            </a:r>
            <a:r>
              <a:rPr lang="ru-RU" sz="24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документация находится на стадии </a:t>
            </a:r>
            <a:r>
              <a:rPr lang="ru-RU" sz="24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разработки</a:t>
            </a:r>
            <a:r>
              <a:rPr lang="ru-RU" sz="24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(произведен патентный поиск и аналитика). </a:t>
            </a:r>
            <a:endParaRPr lang="ru-RU" sz="24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797056" y="5350023"/>
            <a:ext cx="3389967" cy="4543846"/>
          </a:xfrm>
          <a:prstGeom prst="rect">
            <a:avLst/>
          </a:prstGeom>
        </p:spPr>
      </p:pic>
      <p:sp>
        <p:nvSpPr>
          <p:cNvPr id="16" name="object 2"/>
          <p:cNvSpPr txBox="1"/>
          <p:nvPr/>
        </p:nvSpPr>
        <p:spPr>
          <a:xfrm>
            <a:off x="19349772" y="10674923"/>
            <a:ext cx="465361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3200" dirty="0" smtClean="0">
                <a:latin typeface="Lato"/>
                <a:cs typeface="Lato"/>
              </a:rPr>
              <a:t>3</a:t>
            </a:r>
            <a:endParaRPr sz="3200" dirty="0">
              <a:latin typeface="Lato"/>
              <a:cs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62979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22002" y="3180586"/>
            <a:ext cx="14930848" cy="81287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	Мы провели опрос представителей сельского хозяйства  нашего края (взяв их у журнала по аграрной тематике): </a:t>
            </a:r>
            <a:endParaRPr lang="ru-RU" sz="28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28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Факт 1: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Наш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комплекс 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подойдет для различных складов разной направленности, как зерновые смеси, так и продуктовые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смеси.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28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Факт 2: 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Он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будет уникальный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не дорогой, простой в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устройстве.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28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Факт 3: 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По нашей модели можно построить самоходный комплекс как для сельхозпредприятий, для работы с большими объемами, так и идентичный аналог уменьшенного размера для фабричного использования, и работы с маленькими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объемами и не только в сельскохозяйственном секторе. </a:t>
            </a:r>
            <a:endParaRPr lang="ru-RU" sz="28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  <p:sp>
        <p:nvSpPr>
          <p:cNvPr id="16" name="object 2"/>
          <p:cNvSpPr txBox="1"/>
          <p:nvPr/>
        </p:nvSpPr>
        <p:spPr>
          <a:xfrm>
            <a:off x="19349772" y="10674923"/>
            <a:ext cx="465361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3200" dirty="0">
                <a:latin typeface="Lato"/>
                <a:cs typeface="Lato"/>
              </a:rPr>
              <a:t>4</a:t>
            </a:r>
            <a:endParaRPr sz="3200" dirty="0">
              <a:latin typeface="Lato"/>
              <a:cs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919488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2250" y="1891801"/>
            <a:ext cx="16078200" cy="99756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КОНКУРЕНЦИЯ</a:t>
            </a:r>
          </a:p>
          <a:p>
            <a:pPr lvl="0"/>
            <a:endParaRPr lang="ru-RU" sz="3200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endParaRPr lang="ru-RU" sz="3200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endParaRPr lang="ru-RU" sz="3200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endParaRPr lang="ru-RU" sz="3200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endParaRPr lang="ru-RU" sz="3200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endParaRPr lang="ru-RU" sz="3200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endParaRPr lang="ru-RU" sz="3200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endParaRPr lang="ru-RU" sz="3200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endParaRPr lang="ru-RU" sz="3200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490283"/>
              </p:ext>
            </p:extLst>
          </p:nvPr>
        </p:nvGraphicFramePr>
        <p:xfrm>
          <a:off x="3498850" y="2682875"/>
          <a:ext cx="15011400" cy="84578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32912">
                  <a:extLst>
                    <a:ext uri="{9D8B030D-6E8A-4147-A177-3AD203B41FA5}">
                      <a16:colId xmlns:a16="http://schemas.microsoft.com/office/drawing/2014/main" val="379599533"/>
                    </a:ext>
                  </a:extLst>
                </a:gridCol>
                <a:gridCol w="4657367">
                  <a:extLst>
                    <a:ext uri="{9D8B030D-6E8A-4147-A177-3AD203B41FA5}">
                      <a16:colId xmlns:a16="http://schemas.microsoft.com/office/drawing/2014/main" val="756316529"/>
                    </a:ext>
                  </a:extLst>
                </a:gridCol>
                <a:gridCol w="4143803">
                  <a:extLst>
                    <a:ext uri="{9D8B030D-6E8A-4147-A177-3AD203B41FA5}">
                      <a16:colId xmlns:a16="http://schemas.microsoft.com/office/drawing/2014/main" val="2398819385"/>
                    </a:ext>
                  </a:extLst>
                </a:gridCol>
                <a:gridCol w="3277318">
                  <a:extLst>
                    <a:ext uri="{9D8B030D-6E8A-4147-A177-3AD203B41FA5}">
                      <a16:colId xmlns:a16="http://schemas.microsoft.com/office/drawing/2014/main" val="4211641599"/>
                    </a:ext>
                  </a:extLst>
                </a:gridCol>
              </a:tblGrid>
              <a:tr h="6394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Название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Преимущества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(с точки зрения пользователя)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Недостатки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(с точки зрения пользователя)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Отличия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(от вашего решения)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666652994"/>
                  </a:ext>
                </a:extLst>
              </a:tr>
              <a:tr h="47203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Самоходный зернопогрузчик ПЗМ-60Ш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шнеково-скребковый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1. Высокий объем производительности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2. Это самоходный зернопогрузчик и его нет необходимости перемещать вручную либо с помощью трактора или другого механизма.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3. При работе зернопогрузчик ПЗМ-60Ш практически отсутствует пыль, что выгодно отличает его от любого зерно-метателя.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1. Очень большой, некомпактный, нет возможности размещения на маленьких складах.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2. Присутствует процент потерей зерна при погрузке.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3. Нет дистанционного управления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1. Компактный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2. Минимальные потери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3. Возможность дистанционного управления</a:t>
                      </a: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084299093"/>
                  </a:ext>
                </a:extLst>
              </a:tr>
              <a:tr h="29460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Фасовочно-упаковочный автомат ТДА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1200-ОР с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объемно-роторным дозатором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1. Не занимает много места.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2. Небольшая масса.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3. Есть загрузочный бункер.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1. Малый бункер загрузки.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2. Нет автоматизированного поступления продукции в бункер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3. Не самоходный.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4. Работа с малыми объемами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1. Возможность смены бункера.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2. В зависимости от установленного бункера будет зависеть производительность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603449159"/>
                  </a:ext>
                </a:extLst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7613651" y="4207034"/>
            <a:ext cx="20104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00" t="759" r="22500" b="-759"/>
          <a:stretch/>
        </p:blipFill>
        <p:spPr>
          <a:xfrm>
            <a:off x="325131" y="2682875"/>
            <a:ext cx="3070839" cy="309216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67" t="7389" r="5378" b="3338"/>
          <a:stretch/>
        </p:blipFill>
        <p:spPr>
          <a:xfrm>
            <a:off x="469592" y="6164724"/>
            <a:ext cx="2977818" cy="4466726"/>
          </a:xfrm>
          <a:prstGeom prst="rect">
            <a:avLst/>
          </a:prstGeom>
        </p:spPr>
      </p:pic>
      <p:sp>
        <p:nvSpPr>
          <p:cNvPr id="17" name="object 2"/>
          <p:cNvSpPr txBox="1"/>
          <p:nvPr/>
        </p:nvSpPr>
        <p:spPr>
          <a:xfrm>
            <a:off x="19349772" y="10674923"/>
            <a:ext cx="465361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3200" dirty="0">
                <a:latin typeface="Lato"/>
                <a:cs typeface="Lato"/>
              </a:rPr>
              <a:t>5</a:t>
            </a:r>
            <a:endParaRPr sz="3200" dirty="0">
              <a:latin typeface="Lato"/>
              <a:cs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4198773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7905" y="3264705"/>
            <a:ext cx="7123889" cy="406637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БИЗНЕС-МОДЕЛЬ</a:t>
            </a:r>
          </a:p>
          <a:p>
            <a:endParaRPr lang="ru-RU" sz="3200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r>
              <a:rPr lang="ru-RU" sz="32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Источники сырья – отечественные компании, а так же азиатской части мира (данный вопрос в разработке) </a:t>
            </a:r>
          </a:p>
          <a:p>
            <a:endParaRPr lang="ru-RU" sz="3200" i="1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2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Доступность также по проработкой</a:t>
            </a:r>
            <a:endParaRPr lang="ru-RU" sz="32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2491" y="2743618"/>
            <a:ext cx="11799048" cy="717780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528050" y="3673475"/>
            <a:ext cx="2133600" cy="15872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Замедление перехода от ручного труда работников к автоматизированному на промышленных складах </a:t>
            </a:r>
            <a:endParaRPr lang="ru-RU" sz="16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0897889" y="3902075"/>
            <a:ext cx="2025042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Наша разработка </a:t>
            </a:r>
            <a:endParaRPr lang="ru-RU" sz="16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3065765" y="4240629"/>
            <a:ext cx="2212500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Явная демонстрация решения их проблем на примере наглядного прототипа </a:t>
            </a:r>
            <a:endParaRPr lang="ru-RU" sz="16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5360064" y="3762307"/>
            <a:ext cx="2159586" cy="18158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На данном этапе команда считает, что наша система передвижения будет считаться индивидуальной на рынке </a:t>
            </a:r>
            <a:endParaRPr lang="ru-RU" sz="16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7601449" y="3902075"/>
            <a:ext cx="2409055" cy="13849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1.Фермерские хозяйства 2.Фабрики по производству товаров с/х назначения 3.Агрохолдинги </a:t>
            </a:r>
          </a:p>
          <a:p>
            <a:pPr algn="ctr"/>
            <a:r>
              <a:rPr lang="ru-RU" sz="14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4.Другие предприятия (не с/х сегмента) </a:t>
            </a:r>
            <a:endParaRPr lang="ru-RU" sz="14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8528050" y="6502259"/>
            <a:ext cx="2133600" cy="8288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Малогабаритные фасовочные комплексы </a:t>
            </a:r>
            <a:endParaRPr lang="ru-RU" sz="16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0763567" y="6665528"/>
            <a:ext cx="4516454" cy="10772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Наш край и ближайшие регионы страны к нему являются направленным на аграрный секторе занимаются выращиванием и реализацией различных сыпучих культур </a:t>
            </a:r>
            <a:endParaRPr lang="ru-RU" sz="16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5309850" y="6416675"/>
            <a:ext cx="2159586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1.Спец. Выставки</a:t>
            </a:r>
          </a:p>
          <a:p>
            <a:pPr algn="ctr"/>
            <a:r>
              <a:rPr lang="ru-RU" sz="1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2.Научные и с/х конференции</a:t>
            </a:r>
          </a:p>
          <a:p>
            <a:pPr algn="ctr"/>
            <a:r>
              <a:rPr lang="ru-RU" sz="1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3.Спец. Мероприятия («День поля» и др.) </a:t>
            </a:r>
          </a:p>
          <a:p>
            <a:pPr marL="342900" indent="-342900" algn="ctr">
              <a:buAutoNum type="arabicPeriod"/>
            </a:pPr>
            <a:endParaRPr lang="ru-RU" sz="16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7579685" y="6662896"/>
            <a:ext cx="2473913" cy="10772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Вопрос в проработке. </a:t>
            </a:r>
          </a:p>
          <a:p>
            <a:pPr algn="ctr"/>
            <a:r>
              <a:rPr lang="ru-RU" sz="1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Хозяйства с большими складскими помещениям с сыпучими С\Х товарами   </a:t>
            </a:r>
            <a:endParaRPr lang="ru-RU" sz="16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8528050" y="8778875"/>
            <a:ext cx="5614346" cy="10772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На данном этапе переменными расходами будет разработке </a:t>
            </a:r>
            <a:r>
              <a:rPr lang="ru-RU" sz="1600" i="1" dirty="0" err="1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инт</a:t>
            </a:r>
            <a:r>
              <a:rPr lang="ru-RU" sz="1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документации, необходимого количества прототипов и 1 рабочих образцов, а в постоянные дальнейшее производство комплексов  </a:t>
            </a:r>
            <a:endParaRPr lang="ru-RU" sz="16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4299794" y="8835747"/>
            <a:ext cx="5614346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Одним из первостепенных доходов команда видит в продаже разрешения использования наших дальнейших научных наработок С/Х компаниям</a:t>
            </a:r>
            <a:endParaRPr lang="ru-RU" sz="16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object 2"/>
          <p:cNvSpPr txBox="1"/>
          <p:nvPr/>
        </p:nvSpPr>
        <p:spPr>
          <a:xfrm>
            <a:off x="19349772" y="10674923"/>
            <a:ext cx="465361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3200" dirty="0">
                <a:latin typeface="Lato"/>
                <a:cs typeface="Lato"/>
              </a:rPr>
              <a:t>6</a:t>
            </a:r>
            <a:endParaRPr sz="3200" dirty="0">
              <a:latin typeface="Lato"/>
              <a:cs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106755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27050" y="1844675"/>
            <a:ext cx="1745507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БИЗНЕС-МОДЕЛЬ</a:t>
            </a:r>
          </a:p>
          <a:p>
            <a:pPr lvl="0"/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endParaRPr lang="ru-RU" sz="3200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pPr lvl="0"/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  <p:sp>
        <p:nvSpPr>
          <p:cNvPr id="16" name="object 2"/>
          <p:cNvSpPr txBox="1"/>
          <p:nvPr/>
        </p:nvSpPr>
        <p:spPr>
          <a:xfrm>
            <a:off x="19349772" y="10674923"/>
            <a:ext cx="465361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3200" dirty="0">
                <a:latin typeface="Lato"/>
                <a:cs typeface="Lato"/>
              </a:rPr>
              <a:t>7</a:t>
            </a:r>
            <a:endParaRPr sz="3200" dirty="0">
              <a:latin typeface="Lato"/>
              <a:cs typeface="Lato"/>
            </a:endParaRPr>
          </a:p>
        </p:txBody>
      </p:sp>
      <p:sp>
        <p:nvSpPr>
          <p:cNvPr id="22" name="Rectangle 7"/>
          <p:cNvSpPr>
            <a:spLocks noChangeArrowheads="1"/>
          </p:cNvSpPr>
          <p:nvPr/>
        </p:nvSpPr>
        <p:spPr bwMode="auto">
          <a:xfrm>
            <a:off x="6961188" y="5394325"/>
            <a:ext cx="20104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6" name="Таблица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8391009"/>
              </p:ext>
            </p:extLst>
          </p:nvPr>
        </p:nvGraphicFramePr>
        <p:xfrm>
          <a:off x="4222932" y="2196290"/>
          <a:ext cx="14812707" cy="8878957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5122410">
                  <a:extLst>
                    <a:ext uri="{9D8B030D-6E8A-4147-A177-3AD203B41FA5}">
                      <a16:colId xmlns:a16="http://schemas.microsoft.com/office/drawing/2014/main" val="2664830094"/>
                    </a:ext>
                  </a:extLst>
                </a:gridCol>
                <a:gridCol w="9690297">
                  <a:extLst>
                    <a:ext uri="{9D8B030D-6E8A-4147-A177-3AD203B41FA5}">
                      <a16:colId xmlns:a16="http://schemas.microsoft.com/office/drawing/2014/main" val="3298032182"/>
                    </a:ext>
                  </a:extLst>
                </a:gridCol>
              </a:tblGrid>
              <a:tr h="30526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62890" algn="l"/>
                        </a:tabLst>
                      </a:pPr>
                      <a:r>
                        <a:rPr lang="ru-RU" sz="28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Предполагаемые источники финансирования</a:t>
                      </a:r>
                      <a:endParaRPr lang="ru-RU" sz="28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Для снижения рисков и оптимизации финансового процесса нами предполагается активно использовать в реализации проекта средства Федерального и регионального бюджетов, через </a:t>
                      </a:r>
                      <a:r>
                        <a:rPr lang="ru-RU" sz="2800" b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грантовые</a:t>
                      </a:r>
                      <a:r>
                        <a:rPr lang="ru-RU" sz="2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 конкурсы и средства фондов содействий научных деятелей.  </a:t>
                      </a:r>
                      <a:endParaRPr lang="ru-RU" sz="2800" b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1293020"/>
                  </a:ext>
                </a:extLst>
              </a:tr>
              <a:tr h="58263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62890" algn="l"/>
                        </a:tabLst>
                      </a:pPr>
                      <a:r>
                        <a:rPr lang="ru-RU" sz="28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Оценка потенциала «рынка» и рентабельности проекта</a:t>
                      </a:r>
                      <a:endParaRPr lang="ru-RU" sz="28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Стартовые инвестиции наши ориентировочно равны 500 тыс. руб.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Сводный денежный поток с первого года в 200 тыс. руб. к 5 году дойдет до 1 млн. руб. со ставкой дисконтирования в 10 % получаем: 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Bef>
                          <a:spcPts val="139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8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Чистую приведенную стоимость (</a:t>
                      </a:r>
                      <a:r>
                        <a:rPr lang="en-US" sz="2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NPV</a:t>
                      </a:r>
                      <a:r>
                        <a:rPr lang="ru-RU" sz="28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) будет </a:t>
                      </a:r>
                      <a:r>
                        <a:rPr lang="ru-RU" sz="2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более</a:t>
                      </a:r>
                      <a:r>
                        <a:rPr lang="ru-RU" sz="28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2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1100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Bef>
                          <a:spcPts val="139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8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Индекс прибыльности (</a:t>
                      </a:r>
                      <a:r>
                        <a:rPr lang="en-US" sz="2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PI</a:t>
                      </a:r>
                      <a:r>
                        <a:rPr lang="ru-RU" sz="28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) будет равен </a:t>
                      </a:r>
                      <a:r>
                        <a:rPr lang="ru-RU" sz="2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3.22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Bef>
                          <a:spcPts val="139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28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Внутренняя</a:t>
                      </a:r>
                      <a:r>
                        <a:rPr lang="en-US" sz="28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норма</a:t>
                      </a:r>
                      <a:r>
                        <a:rPr lang="en-US" sz="28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доходности</a:t>
                      </a:r>
                      <a:r>
                        <a:rPr lang="en-US" sz="28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 (</a:t>
                      </a:r>
                      <a:r>
                        <a:rPr lang="en-US" sz="2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IRR</a:t>
                      </a:r>
                      <a:r>
                        <a:rPr lang="en-US" sz="28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) </a:t>
                      </a:r>
                      <a:r>
                        <a:rPr lang="en-US" sz="2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56.9</a:t>
                      </a:r>
                      <a:endParaRPr lang="ru-RU" sz="2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</a:endParaRPr>
                    </a:p>
                    <a:p>
                      <a:pPr marL="22860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28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4590673"/>
                  </a:ext>
                </a:extLst>
              </a:tr>
            </a:tbl>
          </a:graphicData>
        </a:graphic>
      </p:graphicFrame>
      <p:sp>
        <p:nvSpPr>
          <p:cNvPr id="27" name="Rectangle 10"/>
          <p:cNvSpPr>
            <a:spLocks noChangeArrowheads="1"/>
          </p:cNvSpPr>
          <p:nvPr/>
        </p:nvSpPr>
        <p:spPr bwMode="auto">
          <a:xfrm>
            <a:off x="6961188" y="4741863"/>
            <a:ext cx="201041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91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27050" y="1739519"/>
            <a:ext cx="1745507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ПРОГНОЗЫ ИЛИ  ЭТАПЫ </a:t>
            </a:r>
          </a:p>
          <a:p>
            <a:pPr lvl="0"/>
            <a:endParaRPr lang="ru-RU" sz="3200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pPr lvl="0"/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  <p:sp>
        <p:nvSpPr>
          <p:cNvPr id="16" name="object 2"/>
          <p:cNvSpPr txBox="1"/>
          <p:nvPr/>
        </p:nvSpPr>
        <p:spPr>
          <a:xfrm>
            <a:off x="19349772" y="10674923"/>
            <a:ext cx="465361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3200" dirty="0">
                <a:latin typeface="Lato"/>
                <a:cs typeface="Lato"/>
              </a:rPr>
              <a:t>7</a:t>
            </a:r>
            <a:endParaRPr sz="3200" dirty="0">
              <a:latin typeface="Lato"/>
              <a:cs typeface="Lato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9690204"/>
              </p:ext>
            </p:extLst>
          </p:nvPr>
        </p:nvGraphicFramePr>
        <p:xfrm>
          <a:off x="651083" y="2558058"/>
          <a:ext cx="19160943" cy="8023582"/>
        </p:xfrm>
        <a:graphic>
          <a:graphicData uri="http://schemas.openxmlformats.org/drawingml/2006/table">
            <a:tbl>
              <a:tblPr/>
              <a:tblGrid>
                <a:gridCol w="1104714">
                  <a:extLst>
                    <a:ext uri="{9D8B030D-6E8A-4147-A177-3AD203B41FA5}">
                      <a16:colId xmlns:a16="http://schemas.microsoft.com/office/drawing/2014/main" val="738930369"/>
                    </a:ext>
                  </a:extLst>
                </a:gridCol>
                <a:gridCol w="14765966">
                  <a:extLst>
                    <a:ext uri="{9D8B030D-6E8A-4147-A177-3AD203B41FA5}">
                      <a16:colId xmlns:a16="http://schemas.microsoft.com/office/drawing/2014/main" val="258343092"/>
                    </a:ext>
                  </a:extLst>
                </a:gridCol>
                <a:gridCol w="3290263">
                  <a:extLst>
                    <a:ext uri="{9D8B030D-6E8A-4147-A177-3AD203B41FA5}">
                      <a16:colId xmlns:a16="http://schemas.microsoft.com/office/drawing/2014/main" val="2722389240"/>
                    </a:ext>
                  </a:extLst>
                </a:gridCol>
              </a:tblGrid>
              <a:tr h="106679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32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 этапа</a:t>
                      </a:r>
                    </a:p>
                  </a:txBody>
                  <a:tcPr marL="25400" marR="25400" marT="25402" marB="254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32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Наименование работ </a:t>
                      </a:r>
                      <a:r>
                        <a:rPr lang="ru-RU" altLang="ru-RU" sz="32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 этапе </a:t>
                      </a:r>
                      <a:endParaRPr lang="ru-RU" altLang="ru-RU" sz="3200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2" marB="254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32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Сроки </a:t>
                      </a:r>
                      <a:r>
                        <a:rPr lang="ru-RU" altLang="ru-RU" sz="32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выполнения</a:t>
                      </a:r>
                      <a:r>
                        <a:rPr lang="ru-RU" altLang="ru-RU" sz="3200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altLang="ru-RU" sz="3200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2" marB="254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2367370"/>
                  </a:ext>
                </a:extLst>
              </a:tr>
              <a:tr h="142810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32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25400" marR="25400" marT="25402" marB="254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Провести патентный поиск разработок в </a:t>
                      </a:r>
                      <a:r>
                        <a:rPr lang="ru-RU" sz="32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области</a:t>
                      </a:r>
                      <a:r>
                        <a:rPr lang="ru-RU" sz="3200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самоходных фасовочных комплексов (который упростит работ людей в складских помещениях</a:t>
                      </a:r>
                      <a:r>
                        <a:rPr lang="en-US" sz="3200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3200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позволит осуществить плавный переход ручного труда к автоматизированному</a:t>
                      </a:r>
                      <a:r>
                        <a:rPr lang="en-US" sz="3200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3200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позволит улучить рабочие условие). </a:t>
                      </a:r>
                      <a:endParaRPr lang="ru-RU" sz="3200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25402" marB="254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32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мес.</a:t>
                      </a:r>
                      <a:endParaRPr lang="ru-RU" altLang="ru-RU" sz="3200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2" marB="254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8559085"/>
                  </a:ext>
                </a:extLst>
              </a:tr>
              <a:tr h="176633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32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25400" marR="25400" marT="25402" marB="254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Разработать </a:t>
                      </a:r>
                      <a:r>
                        <a:rPr lang="ru-RU" sz="32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конструкторско-технологическую схему </a:t>
                      </a:r>
                      <a:r>
                        <a:rPr lang="ru-RU" sz="32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ЗСФК</a:t>
                      </a:r>
                      <a:r>
                        <a:rPr lang="ru-RU" sz="32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32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Исследовать закономерности взаимодействия рабочего органа и получить оптимальные параметры технологического </a:t>
                      </a:r>
                      <a:r>
                        <a:rPr lang="ru-RU" sz="32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процесса. Изготовление научной документации </a:t>
                      </a:r>
                      <a:endParaRPr lang="ru-RU" altLang="ru-RU" sz="3200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25402" marB="254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32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 мес.</a:t>
                      </a:r>
                      <a:endParaRPr lang="ru-RU" altLang="ru-RU" sz="3200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2" marB="254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6964928"/>
                  </a:ext>
                </a:extLst>
              </a:tr>
              <a:tr h="154084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32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25400" marR="25400" marT="25402" marB="254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Разработать </a:t>
                      </a:r>
                      <a:r>
                        <a:rPr lang="ru-RU" sz="32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прототипа (</a:t>
                      </a:r>
                      <a:r>
                        <a:rPr lang="ru-RU" sz="3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З)СФК</a:t>
                      </a:r>
                      <a:r>
                        <a:rPr lang="ru-RU" sz="32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32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Изготовить макетный </a:t>
                      </a:r>
                      <a:r>
                        <a:rPr lang="ru-RU" sz="32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образец в уменьшенном масштабе. </a:t>
                      </a:r>
                      <a:r>
                        <a:rPr lang="ru-RU" sz="32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Провести испытания </a:t>
                      </a:r>
                      <a:r>
                        <a:rPr lang="ru-RU" sz="32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прототипа</a:t>
                      </a:r>
                      <a:r>
                        <a:rPr lang="ru-RU" sz="3200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32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lang="ru-RU" sz="32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доработать </a:t>
                      </a:r>
                      <a:r>
                        <a:rPr lang="ru-RU" sz="32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его при необходимости до нужных показателей (создать</a:t>
                      </a:r>
                      <a:r>
                        <a:rPr lang="ru-RU" sz="3200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столько вариантов прототипов – сколько необходимо)</a:t>
                      </a:r>
                      <a:endParaRPr lang="ru-RU" sz="3200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Оценка снижения вредности на производстве</a:t>
                      </a:r>
                      <a:endParaRPr lang="ru-RU" sz="3200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25402" marB="254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32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 мес.</a:t>
                      </a:r>
                      <a:endParaRPr lang="ru-RU" altLang="ru-RU" sz="3200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2" marB="254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7540196"/>
                  </a:ext>
                </a:extLst>
              </a:tr>
              <a:tr h="108987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32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25400" marR="25400" marT="25402" marB="254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Изготовить </a:t>
                      </a:r>
                      <a:r>
                        <a:rPr lang="ru-RU" sz="32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заводской образец ЗСФК, </a:t>
                      </a:r>
                      <a:r>
                        <a:rPr lang="ru-RU" sz="32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провести его испытание и подготовить экономическое обоснование его использования на производстве.</a:t>
                      </a:r>
                      <a:endParaRPr lang="ru-RU" altLang="ru-RU" sz="3200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25402" marB="254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32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altLang="ru-RU" sz="3200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мес.</a:t>
                      </a:r>
                      <a:endParaRPr lang="ru-RU" altLang="ru-RU" sz="3200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2" marB="254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83045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858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55650" y="2987675"/>
            <a:ext cx="16535400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ФИНАНСИРОВАНИЕ</a:t>
            </a:r>
          </a:p>
          <a:p>
            <a:endParaRPr lang="ru-RU" sz="3200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Разработка научных документаций (схемы, чертежи, патенты и др.) 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–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≈ 60 тыс. руб.</a:t>
            </a:r>
          </a:p>
          <a:p>
            <a:endParaRPr lang="ru-RU" sz="3200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Закупка сопутствующих компонентов и агрегатов для </a:t>
            </a:r>
            <a:r>
              <a:rPr lang="ru-RU" sz="3200" dirty="0" err="1" smtClean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иследований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(спец. Оборудование для диагностики и др.) 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–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≈ 250 тыс. руб. </a:t>
            </a:r>
          </a:p>
          <a:p>
            <a:endParaRPr lang="ru-RU" sz="3200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Разработка прототипа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– 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≈ 300 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тыс. руб. </a:t>
            </a:r>
          </a:p>
          <a:p>
            <a:endParaRPr lang="ru-RU" dirty="0"/>
          </a:p>
          <a:p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Разработка готового продукта 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–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≈ 300  тыс. руб. </a:t>
            </a:r>
            <a:endParaRPr lang="ru-RU" sz="3200" b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r>
              <a:rPr lang="ru-RU" sz="32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  <p:sp>
        <p:nvSpPr>
          <p:cNvPr id="16" name="object 2"/>
          <p:cNvSpPr txBox="1"/>
          <p:nvPr/>
        </p:nvSpPr>
        <p:spPr>
          <a:xfrm>
            <a:off x="19349772" y="10674923"/>
            <a:ext cx="465361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3200" dirty="0">
                <a:latin typeface="Lato"/>
                <a:cs typeface="Lato"/>
              </a:rPr>
              <a:t>8</a:t>
            </a:r>
            <a:endParaRPr sz="3200" dirty="0">
              <a:latin typeface="Lato"/>
              <a:cs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02716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5650" y="2784875"/>
            <a:ext cx="3638550" cy="278955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660" y="6217287"/>
            <a:ext cx="5975489" cy="4481617"/>
          </a:xfrm>
          <a:prstGeom prst="rect">
            <a:avLst/>
          </a:prstGeom>
        </p:spPr>
      </p:pic>
      <p:sp>
        <p:nvSpPr>
          <p:cNvPr id="16" name="object 2"/>
          <p:cNvSpPr txBox="1"/>
          <p:nvPr/>
        </p:nvSpPr>
        <p:spPr>
          <a:xfrm>
            <a:off x="19349772" y="10674923"/>
            <a:ext cx="465361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3200" dirty="0">
                <a:latin typeface="Lato"/>
                <a:cs typeface="Lato"/>
              </a:rPr>
              <a:t>9</a:t>
            </a:r>
            <a:endParaRPr sz="3200" dirty="0">
              <a:latin typeface="Lato"/>
              <a:cs typeface="Lato"/>
            </a:endParaRPr>
          </a:p>
        </p:txBody>
      </p:sp>
      <p:pic>
        <p:nvPicPr>
          <p:cNvPr id="17" name="Picture 2" descr="Уралхим Инновация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99"/>
          <a:stretch/>
        </p:blipFill>
        <p:spPr bwMode="auto">
          <a:xfrm>
            <a:off x="450850" y="3108868"/>
            <a:ext cx="10210800" cy="4931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0098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91260" y="2406682"/>
            <a:ext cx="9554151" cy="93293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КОМАНДА</a:t>
            </a:r>
            <a:r>
              <a:rPr lang="ru-RU" sz="2000" dirty="0"/>
              <a:t> </a:t>
            </a:r>
            <a:endParaRPr lang="ru-RU" sz="2000" dirty="0" smtClean="0"/>
          </a:p>
          <a:p>
            <a:endParaRPr lang="ru-RU" dirty="0" smtClean="0"/>
          </a:p>
          <a:p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1.Суховиенко Егор – лидер команды;</a:t>
            </a:r>
          </a:p>
          <a:p>
            <a:pPr marL="742950" indent="-742950">
              <a:buAutoNum type="arabicPeriod"/>
            </a:pPr>
            <a:endParaRPr lang="ru-RU" sz="3600" i="1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indent="-742950">
              <a:buAutoNum type="arabicPeriod"/>
            </a:pPr>
            <a:endParaRPr lang="ru-RU" sz="36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2. Меркулов Александр– заместитель лидера;</a:t>
            </a:r>
          </a:p>
          <a:p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endParaRPr lang="ru-RU" sz="3600" i="1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ru-RU" sz="3600" i="1" dirty="0" err="1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Мазий</a:t>
            </a:r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Данила – член команды;</a:t>
            </a:r>
          </a:p>
          <a:p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endParaRPr lang="ru-RU" sz="36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4. Гончарова Софья </a:t>
            </a:r>
            <a:r>
              <a:rPr lang="ru-RU" sz="36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СМИ;</a:t>
            </a:r>
          </a:p>
          <a:p>
            <a:endParaRPr lang="ru-RU" sz="3600" i="1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3600" i="1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5. Черкасов Максим – техник; </a:t>
            </a:r>
          </a:p>
          <a:p>
            <a:endParaRPr lang="ru-RU" sz="36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  <p:sp>
        <p:nvSpPr>
          <p:cNvPr id="16" name="object 2"/>
          <p:cNvSpPr txBox="1"/>
          <p:nvPr/>
        </p:nvSpPr>
        <p:spPr>
          <a:xfrm>
            <a:off x="19349772" y="10674923"/>
            <a:ext cx="608278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3200" dirty="0" smtClean="0">
                <a:latin typeface="Lato"/>
                <a:cs typeface="Lato"/>
              </a:rPr>
              <a:t>10</a:t>
            </a:r>
            <a:endParaRPr sz="3200" dirty="0">
              <a:latin typeface="Lato"/>
              <a:cs typeface="Lato"/>
            </a:endParaRPr>
          </a:p>
        </p:txBody>
      </p:sp>
      <p:pic>
        <p:nvPicPr>
          <p:cNvPr id="17" name="Picture 2" descr="https://sun9-57.userapi.com/impg/kh93I_7BU5d06-oC9AEfdtEWxSxRldAThnAKZg/7WJpy-HzQCE.jpg?size=1280x1280&amp;quality=95&amp;sign=ae0ce7add94d5c85dc81f93c240d4caf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50" y="0"/>
            <a:ext cx="1948878" cy="194887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579100" y="3380618"/>
            <a:ext cx="9525000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6. </a:t>
            </a:r>
            <a:r>
              <a:rPr lang="ru-RU" sz="3600" i="1" dirty="0" err="1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Бобронников</a:t>
            </a:r>
            <a:r>
              <a:rPr lang="ru-RU" sz="36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Денис – техник; </a:t>
            </a:r>
            <a:endParaRPr lang="ru-RU" sz="3600" i="1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36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36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6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7. Ионов Александр – член команды; </a:t>
            </a:r>
            <a:endParaRPr lang="ru-RU" sz="3600" i="1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36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36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6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8. Тимофеев Данил – член команды</a:t>
            </a:r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endParaRPr lang="ru-RU" sz="36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36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6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9. Абакумов Павел – член команды</a:t>
            </a:r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endParaRPr lang="ru-RU" sz="36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36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6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10. Зеленский Степан – член команды. </a:t>
            </a:r>
          </a:p>
        </p:txBody>
      </p:sp>
      <p:pic>
        <p:nvPicPr>
          <p:cNvPr id="18" name="Picture 2" descr="Иннопрактика - Фонд развития Физтех-школ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2932" y="168275"/>
            <a:ext cx="2180467" cy="1223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8164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50850" y="8896552"/>
            <a:ext cx="12496800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pPr marL="742950" indent="-742950">
              <a:buAutoNum type="arabicPeriod"/>
            </a:pPr>
            <a:r>
              <a:rPr lang="ru-RU" sz="3600" i="1" dirty="0" err="1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Суховиенко</a:t>
            </a:r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Егор–89888661860, </a:t>
            </a:r>
            <a:r>
              <a:rPr lang="en-US" sz="3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kegor1266@gmail</a:t>
            </a:r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2.Меркулов </a:t>
            </a:r>
            <a:r>
              <a:rPr lang="ru-RU" sz="36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Александр–89624607965, </a:t>
            </a:r>
            <a:r>
              <a:rPr lang="en-US" sz="36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sanya.mer02@mail.ru</a:t>
            </a:r>
            <a:endParaRPr lang="ru-RU" sz="36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  <p:sp>
        <p:nvSpPr>
          <p:cNvPr id="16" name="object 2"/>
          <p:cNvSpPr txBox="1"/>
          <p:nvPr/>
        </p:nvSpPr>
        <p:spPr>
          <a:xfrm>
            <a:off x="19349772" y="10674923"/>
            <a:ext cx="608278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3200" dirty="0" smtClean="0">
                <a:latin typeface="Lato"/>
                <a:cs typeface="Lato"/>
              </a:rPr>
              <a:t>11</a:t>
            </a:r>
            <a:endParaRPr sz="3200" dirty="0">
              <a:latin typeface="Lato"/>
              <a:cs typeface="Lato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0" y="5121275"/>
            <a:ext cx="201041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СПАСИБО ЗА ВНИМАНИЕ!</a:t>
            </a:r>
            <a:endParaRPr lang="ru-RU" sz="4400" b="1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775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380</TotalTime>
  <Words>805</Words>
  <Application>Microsoft Office PowerPoint</Application>
  <PresentationFormat>Произвольный</PresentationFormat>
  <Paragraphs>200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Lato</vt:lpstr>
      <vt:lpstr>Times New Roman</vt:lpstr>
      <vt:lpstr>Calibri</vt:lpstr>
      <vt:lpstr>Symbol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Визуальный  стиль Платформа университетского  технологического предпринимательства</dc:title>
  <dc:creator>Dima Gusev</dc:creator>
  <cp:lastModifiedBy>Admin</cp:lastModifiedBy>
  <cp:revision>45</cp:revision>
  <dcterms:created xsi:type="dcterms:W3CDTF">2022-06-08T08:32:52Z</dcterms:created>
  <dcterms:modified xsi:type="dcterms:W3CDTF">2022-12-13T11:18:03Z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2022-06-07T00:00:00Z</vt:filetime>
  </property>
  <property fmtid="{D5CDD505-2E9C-101B-9397-08002B2CF9AE}" pid="3" name="Creator">
    <vt:lpwstr>Adobe InDesign 17.1 (Windows)</vt:lpwstr>
  </property>
  <property fmtid="{D5CDD505-2E9C-101B-9397-08002B2CF9AE}" pid="4" name="LastSaved">
    <vt:filetime>2022-06-08T00:00:00Z</vt:filetime>
  </property>
</Properties>
</file>