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10BF176-244D-47FF-A157-8110B0A876CC}">
  <a:tblStyle styleId="{C10BF176-244D-47FF-A157-8110B0A876C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9ad5fc954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g29ad5fc9546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3" name="Google Shape;28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8.png"/><Relationship Id="rId5" Type="http://schemas.openxmlformats.org/officeDocument/2006/relationships/image" Target="../media/image10.jpg"/><Relationship Id="rId6" Type="http://schemas.openxmlformats.org/officeDocument/2006/relationships/image" Target="../media/image6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5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png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damirnurgaliev@yandex.ru" TargetMode="Externa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1371500" y="310475"/>
            <a:ext cx="3362400" cy="13644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3100">
                <a:solidFill>
                  <a:srgbClr val="E06666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Платформа</a:t>
            </a:r>
            <a:endParaRPr b="1" sz="3100">
              <a:solidFill>
                <a:srgbClr val="E06666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b="1" lang="ru" sz="3100">
                <a:solidFill>
                  <a:srgbClr val="E06666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NINTH&amp;FOUR</a:t>
            </a:r>
            <a:endParaRPr b="1" sz="4200">
              <a:solidFill>
                <a:srgbClr val="E06666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591600" y="2172825"/>
            <a:ext cx="3980400" cy="13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1" lang="ru" sz="2300">
                <a:solidFill>
                  <a:srgbClr val="783F04"/>
                </a:solidFill>
              </a:rPr>
              <a:t>Комфортное и интересное место для решения задач</a:t>
            </a:r>
            <a:endParaRPr b="1" sz="2300">
              <a:solidFill>
                <a:srgbClr val="783F04"/>
              </a:solidFill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85625" y="2953500"/>
            <a:ext cx="1548425" cy="218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306450" y="1534075"/>
            <a:ext cx="64347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Сфера образования - важнейшая часть в жизни любого человека, она является первым этапом в формировании знаний и ценностей у ребенка.</a:t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Наш проект -</a:t>
            </a: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удобная платформа, которая </a:t>
            </a: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предоставляет доступ к образовательным ресурсам, помогает в обучении и структурирует знания, посредством следующих технологий и систем:</a:t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нейротехнологии и искусственный интеллект;</a:t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функция персонального помощника;</a:t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удобная связь с учителями.</a:t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1446025" y="76825"/>
            <a:ext cx="2333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77618" y="2266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1600" y="9666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7"/>
          <p:cNvSpPr txBox="1"/>
          <p:nvPr/>
        </p:nvSpPr>
        <p:spPr>
          <a:xfrm>
            <a:off x="2402950" y="636600"/>
            <a:ext cx="5948400" cy="41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хотели бы выделить несколько проблем, с которыми чаще всего сталкивается наша целевая аудитория:</a:t>
            </a:r>
            <a:endParaRPr b="1"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aleway"/>
              <a:buChar char="●"/>
            </a:pP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Основная проблема </a:t>
            </a: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учителей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как и образования в целом - проседание знаний у ученика и понимание предмета - о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бъем знаний у учеников.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Основная проблема</a:t>
            </a:r>
            <a:r>
              <a:rPr b="1"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родителей 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 ребенок, часто приходит домой после школы в подавленном состоянии;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Основные  проблемы </a:t>
            </a:r>
            <a:r>
              <a:rPr b="1"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учеников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- нет понимания зачем учиться; недостаточно знаний по сложным предметам, из-за чего, пропадает интерес и мотивация, нечестное оценивание домашних заданий, занижение способностей.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aleway"/>
              <a:buChar char="●"/>
            </a:pPr>
            <a:r>
              <a:t/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625" y="1988050"/>
            <a:ext cx="2236324" cy="179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1789350" y="170350"/>
            <a:ext cx="22284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-7" y="9636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71" y="17036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4979" y="2213575"/>
            <a:ext cx="2395200" cy="23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8"/>
          <p:cNvSpPr txBox="1"/>
          <p:nvPr/>
        </p:nvSpPr>
        <p:spPr>
          <a:xfrm>
            <a:off x="687900" y="988050"/>
            <a:ext cx="4424400" cy="34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предлагаем решать эти проблемы с помощью нейронных сетей и системы искусственного интеллекта. 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Ученик самостоятельно выполняет задания на сайте, а за помощью обращается к персональному помощнику, который будет курировать ученика на протяжении всего курса.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9" name="Google Shape;169;p28"/>
          <p:cNvSpPr txBox="1"/>
          <p:nvPr/>
        </p:nvSpPr>
        <p:spPr>
          <a:xfrm>
            <a:off x="5619975" y="1752400"/>
            <a:ext cx="23952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QR-код нашего макета</a:t>
            </a:r>
            <a:endParaRPr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0" name="Google Shape;17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14200" y="96375"/>
            <a:ext cx="1546600" cy="154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/>
          <p:nvPr>
            <p:ph type="title"/>
          </p:nvPr>
        </p:nvSpPr>
        <p:spPr>
          <a:xfrm>
            <a:off x="1733100" y="56569"/>
            <a:ext cx="44775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9393" y="-6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3" name="Google Shape;18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80" y="3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/>
          <p:nvPr/>
        </p:nvSpPr>
        <p:spPr>
          <a:xfrm>
            <a:off x="345550" y="687900"/>
            <a:ext cx="5083800" cy="40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latin typeface="Raleway"/>
                <a:ea typeface="Raleway"/>
                <a:cs typeface="Raleway"/>
                <a:sym typeface="Raleway"/>
              </a:rPr>
              <a:t>Нашей целевой аудиторией являются: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Ученики средних и старших классов образовательных организаций/ученики на домашнем обучении;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Учителя, преподаватели;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Родители учеников;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Образовательные организации (государственные школы, частные школы).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5" name="Google Shape;18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3325" y="1372925"/>
            <a:ext cx="2976374" cy="271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/>
          <p:nvPr>
            <p:ph type="title"/>
          </p:nvPr>
        </p:nvSpPr>
        <p:spPr>
          <a:xfrm>
            <a:off x="94375" y="174450"/>
            <a:ext cx="82833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190050" y="754050"/>
            <a:ext cx="6914100" cy="42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Мы, команда </a:t>
            </a: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N</a:t>
            </a: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INTH&amp;FOUR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помогаем клиентам:</a:t>
            </a:r>
            <a:b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учителям </a:t>
            </a: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в ситуации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организации школьного образования </a:t>
            </a: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интереса в обучении у учеников </a:t>
            </a: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с помощью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технологии персонального помощника и нейросети </a:t>
            </a: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и получать ценность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предоставлении знаний ученикам;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ученикам </a:t>
            </a: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в ситуации 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обучения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решать  проблему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непонимания предметов и несправедливого оценивания </a:t>
            </a: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с помощью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технологии персонального помощника и нейросети </a:t>
            </a: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и получать  ценность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образовании и усвоении знаний;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b="1"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родителям </a:t>
            </a: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в ситуации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обучения их детей </a:t>
            </a: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решать  проблему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плохого настроения у ребенка и отсутствия желания ходить в школу </a:t>
            </a: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с помощью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технологии персонального помощника и нейросети </a:t>
            </a:r>
            <a:r>
              <a:rPr lang="ru" sz="1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и получать ценность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виде хорошей успеваемости и мотивации.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300">
              <a:solidFill>
                <a:srgbClr val="FF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6575" y="883300"/>
            <a:ext cx="2377426" cy="2377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488943" y="3855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1"/>
          <p:cNvSpPr txBox="1"/>
          <p:nvPr/>
        </p:nvSpPr>
        <p:spPr>
          <a:xfrm>
            <a:off x="488950" y="3564079"/>
            <a:ext cx="7324800" cy="15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B2G, B2B (рынок образовательных услуг, EduNet)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>
                <a:solidFill>
                  <a:srgbClr val="2D2D2D"/>
                </a:solidFill>
                <a:highlight>
                  <a:srgbClr val="FCFCFC"/>
                </a:highlight>
                <a:latin typeface="Raleway"/>
                <a:ea typeface="Raleway"/>
                <a:cs typeface="Raleway"/>
                <a:sym typeface="Raleway"/>
              </a:rPr>
              <a:t>Рост рынка образовательных услуг по итогам 2022 года составляет 115 – 120%</a:t>
            </a:r>
            <a:endParaRPr sz="1600">
              <a:solidFill>
                <a:srgbClr val="2D2D2D"/>
              </a:solidFill>
              <a:highlight>
                <a:srgbClr val="FCFCFC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>
                <a:solidFill>
                  <a:srgbClr val="2D2D2D"/>
                </a:solidFill>
                <a:highlight>
                  <a:srgbClr val="FCFCFC"/>
                </a:highlight>
                <a:latin typeface="Raleway"/>
                <a:ea typeface="Raleway"/>
                <a:cs typeface="Raleway"/>
                <a:sym typeface="Raleway"/>
              </a:rPr>
              <a:t>Уровень конкуренции очень высок и продолжает сохранять такую тенденцию</a:t>
            </a:r>
            <a:endParaRPr sz="1600">
              <a:solidFill>
                <a:srgbClr val="2D2D2D"/>
              </a:solidFill>
              <a:highlight>
                <a:srgbClr val="FCFCFC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p31"/>
          <p:cNvSpPr txBox="1"/>
          <p:nvPr>
            <p:ph type="title"/>
          </p:nvPr>
        </p:nvSpPr>
        <p:spPr>
          <a:xfrm>
            <a:off x="488942" y="3510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1"/>
          <p:cNvSpPr txBox="1"/>
          <p:nvPr/>
        </p:nvSpPr>
        <p:spPr>
          <a:xfrm>
            <a:off x="343275" y="1343500"/>
            <a:ext cx="3873300" cy="23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Объем рынка образовательных услуг:</a:t>
            </a:r>
            <a:endParaRPr sz="15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TAM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- </a:t>
            </a:r>
            <a:r>
              <a:rPr lang="ru" sz="15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490 млн руб.(общий объем целевого рынка)</a:t>
            </a:r>
            <a:endParaRPr sz="15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SAM - 147 млн руб.(доступный объем целевого рынка)</a:t>
            </a:r>
            <a:endParaRPr sz="15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SOM - 1.47 млн руб.(реально достижимый объем рынка)</a:t>
            </a:r>
            <a:endParaRPr sz="15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9" name="Google Shape;20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351075"/>
            <a:ext cx="3936626" cy="3142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0" name="Google Shape;210;p31"/>
          <p:cNvCxnSpPr/>
          <p:nvPr/>
        </p:nvCxnSpPr>
        <p:spPr>
          <a:xfrm flipH="1" rot="10800000">
            <a:off x="3858025" y="1216600"/>
            <a:ext cx="1367100" cy="60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1" name="Google Shape;211;p31"/>
          <p:cNvCxnSpPr/>
          <p:nvPr/>
        </p:nvCxnSpPr>
        <p:spPr>
          <a:xfrm flipH="1" rot="10800000">
            <a:off x="3970075" y="2034700"/>
            <a:ext cx="1759200" cy="358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2" name="Google Shape;212;p31"/>
          <p:cNvCxnSpPr/>
          <p:nvPr/>
        </p:nvCxnSpPr>
        <p:spPr>
          <a:xfrm flipH="1" rot="10800000">
            <a:off x="3801975" y="2863900"/>
            <a:ext cx="2252400" cy="6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-5074" y="-47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2"/>
          <p:cNvSpPr txBox="1"/>
          <p:nvPr/>
        </p:nvSpPr>
        <p:spPr>
          <a:xfrm>
            <a:off x="70450" y="593300"/>
            <a:ext cx="6579000" cy="45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Основными нашими </a:t>
            </a:r>
            <a:r>
              <a:rPr b="1"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конкурентами 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являются сайты и платформы, предоставляющие 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инструменты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для обучения и облегчения изучения тех или иных сфер, такие как: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i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SkysSmart;</a:t>
            </a:r>
            <a:endParaRPr i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i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Сферум; </a:t>
            </a:r>
            <a:endParaRPr i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i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Учи.ру;</a:t>
            </a:r>
            <a:endParaRPr i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i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Решу ОГЭ/ЕГЭ;</a:t>
            </a:r>
            <a:endParaRPr i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i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Foxford;</a:t>
            </a:r>
            <a:endParaRPr i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i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Bitrix24</a:t>
            </a:r>
            <a:endParaRPr i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Нашим преимуществом является использование нейросети и функции персонального помощника, призванного индивидуально помогать каждому ученику в решении сложных задач, а также проявлять самостоятельность в обучении. 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2"/>
          <p:cNvSpPr txBox="1"/>
          <p:nvPr>
            <p:ph type="title"/>
          </p:nvPr>
        </p:nvSpPr>
        <p:spPr>
          <a:xfrm>
            <a:off x="70450" y="-39225"/>
            <a:ext cx="3233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6" name="Google Shape;22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7000" y="1251850"/>
            <a:ext cx="2031176" cy="222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130250" y="-65450"/>
            <a:ext cx="33174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3"/>
          <p:cNvSpPr txBox="1"/>
          <p:nvPr>
            <p:ph type="title"/>
          </p:nvPr>
        </p:nvSpPr>
        <p:spPr>
          <a:xfrm>
            <a:off x="-5074" y="-3"/>
            <a:ext cx="5042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3"/>
          <p:cNvSpPr txBox="1"/>
          <p:nvPr/>
        </p:nvSpPr>
        <p:spPr>
          <a:xfrm>
            <a:off x="190050" y="646500"/>
            <a:ext cx="8541000" cy="42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будем создавать платформу, которая нацелена на удобное и комфортное образование в рамках единой образовательной программы.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Нашими наиболее важными клиентами будут являться образовательные организации, так как мы будем предоставлять платформу для внедрения ее в учебный процесс.</a:t>
            </a:r>
            <a:b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</a:br>
            <a:r>
              <a:rPr b="1"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Отношения с клиентами-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автоматизированное обслуживание и персональная поддержка.</a:t>
            </a:r>
            <a:b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</a:b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Предлагаемые </a:t>
            </a:r>
            <a:r>
              <a:rPr b="1"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преимущества: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использование нейротехнологий, функции персонального помощника и использование искусственного интеллекта.</a:t>
            </a:r>
            <a:b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b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Основными видами ресурсов будут являться интеллектуальные ресурсы.</a:t>
            </a:r>
            <a:b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</a:b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Мы будем использовать прямые </a:t>
            </a:r>
            <a:r>
              <a:rPr b="1"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каналы сбыта,</a:t>
            </a: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такие как: информационный сайт, рассылки для школ и реклама.</a:t>
            </a:r>
            <a:b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</a:b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Самыми основными </a:t>
            </a:r>
            <a:r>
              <a:rPr b="1"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затратами </a:t>
            </a: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будут являться: закупка серверов, найм команды программистов и маркетологов.</a:t>
            </a:r>
            <a:b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</a:b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Поток</a:t>
            </a:r>
            <a:r>
              <a:rPr b="1"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выручки</a:t>
            </a: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будет являться регулярный доход от периодических платежей.</a:t>
            </a:r>
            <a:endParaRPr sz="16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4"/>
          <p:cNvSpPr txBox="1"/>
          <p:nvPr>
            <p:ph type="title"/>
          </p:nvPr>
        </p:nvSpPr>
        <p:spPr>
          <a:xfrm>
            <a:off x="0" y="0"/>
            <a:ext cx="46758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5" name="Google Shape;245;p34"/>
          <p:cNvSpPr txBox="1"/>
          <p:nvPr>
            <p:ph idx="1" type="body"/>
          </p:nvPr>
        </p:nvSpPr>
        <p:spPr>
          <a:xfrm>
            <a:off x="82400" y="653125"/>
            <a:ext cx="5980800" cy="41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900"/>
              <a:t>- </a:t>
            </a:r>
            <a:r>
              <a:rPr b="1" lang="ru" sz="1900"/>
              <a:t>провели исследование</a:t>
            </a:r>
            <a:r>
              <a:rPr lang="ru" sz="1900"/>
              <a:t> (проблемное интервью), проверили ряд гипотез; </a:t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900"/>
              <a:t>-</a:t>
            </a:r>
            <a:r>
              <a:rPr lang="ru" sz="1900"/>
              <a:t> </a:t>
            </a:r>
            <a:r>
              <a:rPr b="1" lang="ru" sz="1900"/>
              <a:t>разработали </a:t>
            </a:r>
            <a:r>
              <a:rPr lang="ru" sz="1900"/>
              <a:t>концепт продукта/услуги;</a:t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900"/>
              <a:t>- </a:t>
            </a:r>
            <a:r>
              <a:rPr b="1" lang="ru" sz="1900"/>
              <a:t>сделали </a:t>
            </a:r>
            <a:r>
              <a:rPr lang="ru" sz="1900"/>
              <a:t>макет - модель нашего продукта, которая отражает функции и работу платформы; </a:t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900"/>
              <a:t>- в </a:t>
            </a:r>
            <a:r>
              <a:rPr b="1" lang="ru" sz="1900"/>
              <a:t>разработке -</a:t>
            </a:r>
            <a:r>
              <a:rPr lang="ru" sz="1900"/>
              <a:t> первоначальная версия. </a:t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 sz="1900"/>
              <a:t>Мы проанализировали проблемы, с которыми сталкиваются наши клиенты и </a:t>
            </a:r>
            <a:r>
              <a:rPr b="1" lang="ru" sz="1900"/>
              <a:t>разрабатываем технологию</a:t>
            </a:r>
            <a:r>
              <a:rPr lang="ru" sz="1900"/>
              <a:t>, которая сможет удовлетворить интересы учеников, учителей и родителей.</a:t>
            </a:r>
            <a:endParaRPr sz="1900"/>
          </a:p>
        </p:txBody>
      </p:sp>
      <p:sp>
        <p:nvSpPr>
          <p:cNvPr id="246" name="Google Shape;24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0" name="Google Shape;25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5725" y="0"/>
            <a:ext cx="2342451" cy="131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7554" y="1794900"/>
            <a:ext cx="2395200" cy="239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7" name="Google Shape;257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{C10BF176-244D-47FF-A157-8110B0A876CC}</a:tableStyleId>
              </a:tblPr>
              <a:tblGrid>
                <a:gridCol w="2510675"/>
                <a:gridCol w="2510675"/>
                <a:gridCol w="2510675"/>
              </a:tblGrid>
              <a:tr h="513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57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Нургалиев Дамир Артурович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55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Нургалиев Дамир Артурович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896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 </a:t>
                      </a: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(С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DE</a:t>
                      </a: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Михайлова Полина Витальевна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8" name="Google Shape;25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4" name="Google Shape;26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1325" y="3248075"/>
            <a:ext cx="1355476" cy="180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9287" y="1515435"/>
            <a:ext cx="1299550" cy="1732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6"/>
          <p:cNvSpPr txBox="1"/>
          <p:nvPr>
            <p:ph idx="1" type="body"/>
          </p:nvPr>
        </p:nvSpPr>
        <p:spPr>
          <a:xfrm>
            <a:off x="477925" y="1270225"/>
            <a:ext cx="7973700" cy="12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500"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arenR"/>
            </a:pPr>
            <a:r>
              <a:rPr lang="ru">
                <a:solidFill>
                  <a:srgbClr val="132C40"/>
                </a:solidFill>
              </a:rPr>
              <a:t>Найти программиста, который будет отвечать за написание платформы в черновом варианте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arenR"/>
            </a:pPr>
            <a:r>
              <a:rPr lang="ru">
                <a:solidFill>
                  <a:srgbClr val="132C40"/>
                </a:solidFill>
              </a:rPr>
              <a:t>Протестировать платформу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arenR"/>
            </a:pPr>
            <a:r>
              <a:rPr lang="ru">
                <a:solidFill>
                  <a:srgbClr val="132C40"/>
                </a:solidFill>
              </a:rPr>
              <a:t>Создать работающую платформу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arenR"/>
            </a:pPr>
            <a:r>
              <a:rPr lang="ru">
                <a:solidFill>
                  <a:srgbClr val="132C40"/>
                </a:solidFill>
              </a:rPr>
              <a:t> Опубликовать конечный результат, начать развитие и рекламу.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1" name="Google Shape;271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0" name="Google Shape;280;p36"/>
          <p:cNvGraphicFramePr/>
          <p:nvPr/>
        </p:nvGraphicFramePr>
        <p:xfrm>
          <a:off x="530735" y="25785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{C10BF176-244D-47FF-A157-8110B0A876CC}</a:tableStyleId>
              </a:tblPr>
              <a:tblGrid>
                <a:gridCol w="3396175"/>
                <a:gridCol w="1679950"/>
                <a:gridCol w="2510675"/>
              </a:tblGrid>
              <a:tr h="249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6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Создаем макет -тех.задание для программиста</a:t>
                      </a:r>
                      <a:endParaRPr sz="12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Михайлова Полина Витальевна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Вводим в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понимание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концепции продукта программиста -приглашаем его в проект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Нургалиев Дамир Артурович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Тестируем платформу на ошибки и недочеты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месяц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Учителя и ученики, желающие попробовать новую платформу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9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Раскручиваем платформу и связываемся с образовательными организациями</a:t>
                      </a:r>
                      <a:endParaRPr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год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Михайлова Полина Витальевна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7"/>
          <p:cNvSpPr txBox="1"/>
          <p:nvPr>
            <p:ph type="title"/>
          </p:nvPr>
        </p:nvSpPr>
        <p:spPr>
          <a:xfrm>
            <a:off x="1532567" y="6234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6" name="Google Shape;286;p37"/>
          <p:cNvSpPr txBox="1"/>
          <p:nvPr>
            <p:ph idx="1" type="body"/>
          </p:nvPr>
        </p:nvSpPr>
        <p:spPr>
          <a:xfrm>
            <a:off x="530727" y="1771025"/>
            <a:ext cx="4840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000"/>
              <a:t>- ФИО: Нургалиев Дамир Артурович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000000"/>
                </a:solidFill>
              </a:rPr>
              <a:t>- телефон: +79124140500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000000"/>
                </a:solidFill>
              </a:rPr>
              <a:t>- почта: </a:t>
            </a:r>
            <a:r>
              <a:rPr lang="ru" sz="2000" u="sng">
                <a:solidFill>
                  <a:schemeClr val="hlink"/>
                </a:solidFill>
                <a:hlinkClick r:id="rId3"/>
              </a:rPr>
              <a:t>damirnurgaliev@yandex.ru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000000"/>
                </a:solidFill>
              </a:rPr>
              <a:t>- телеграм: https://t.me/TavernTown</a:t>
            </a:r>
            <a:endParaRPr sz="2000">
              <a:solidFill>
                <a:srgbClr val="00000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200">
              <a:solidFill>
                <a:srgbClr val="132C40"/>
              </a:solidFill>
            </a:endParaRPr>
          </a:p>
        </p:txBody>
      </p:sp>
      <p:sp>
        <p:nvSpPr>
          <p:cNvPr id="287" name="Google Shape;28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0" name="Google Shape;290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