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5.png" ContentType="image/png"/>
  <Override PartName="/ppt/media/image3.jpeg" ContentType="image/jpeg"/>
  <Override PartName="/ppt/media/image4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7.bmp" ContentType="image/bmp"/>
  <Override PartName="/ppt/media/image18.jpeg" ContentType="image/jpeg"/>
  <Override PartName="/ppt/media/image22.png" ContentType="image/png"/>
  <Override PartName="/ppt/media/image19.jpeg" ContentType="image/jpeg"/>
  <Override PartName="/ppt/media/image20.jpeg" ContentType="image/jpeg"/>
  <Override PartName="/ppt/media/image21.png" ContentType="image/png"/>
  <Override PartName="/ppt/media/image2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bmp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hyperlink" Target="mailto:daniel_kurmaev789@mail.ru" TargetMode="External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104;p25" descr=""/>
          <p:cNvPicPr/>
          <p:nvPr/>
        </p:nvPicPr>
        <p:blipFill>
          <a:blip r:embed="rId1"/>
          <a:stretch/>
        </p:blipFill>
        <p:spPr>
          <a:xfrm>
            <a:off x="1371600" y="4394160"/>
            <a:ext cx="504000" cy="371880"/>
          </a:xfrm>
          <a:prstGeom prst="rect">
            <a:avLst/>
          </a:prstGeom>
          <a:ln>
            <a:noFill/>
          </a:ln>
        </p:spPr>
      </p:pic>
      <p:pic>
        <p:nvPicPr>
          <p:cNvPr id="77" name="Google Shape;105;p25" descr=""/>
          <p:cNvPicPr/>
          <p:nvPr/>
        </p:nvPicPr>
        <p:blipFill>
          <a:blip r:embed="rId2"/>
          <a:stretch/>
        </p:blipFill>
        <p:spPr>
          <a:xfrm>
            <a:off x="456840" y="4395600"/>
            <a:ext cx="742320" cy="36324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456840" y="1067760"/>
            <a:ext cx="4647600" cy="1033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b="0" lang="ru-RU" sz="31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Прибор El-Taste</a:t>
            </a:r>
            <a:endParaRPr b="0" lang="ru-RU" sz="3100" spc="-1" strike="noStrike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456840" y="2340360"/>
            <a:ext cx="3817080" cy="306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Google Shape;108;p25" descr=""/>
          <p:cNvPicPr/>
          <p:nvPr/>
        </p:nvPicPr>
        <p:blipFill>
          <a:blip r:embed="rId3"/>
          <a:srcRect l="48633" t="0" r="0" b="0"/>
          <a:stretch/>
        </p:blipFill>
        <p:spPr>
          <a:xfrm>
            <a:off x="5232240" y="1008000"/>
            <a:ext cx="2824560" cy="4465800"/>
          </a:xfrm>
          <a:prstGeom prst="rect">
            <a:avLst/>
          </a:prstGeom>
          <a:ln>
            <a:noFill/>
          </a:ln>
        </p:spPr>
      </p:pic>
      <p:sp>
        <p:nvSpPr>
          <p:cNvPr id="81" name="CustomShape 3"/>
          <p:cNvSpPr/>
          <p:nvPr/>
        </p:nvSpPr>
        <p:spPr>
          <a:xfrm>
            <a:off x="5224680" y="0"/>
            <a:ext cx="2824200" cy="109044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4"/>
          <p:cNvSpPr/>
          <p:nvPr/>
        </p:nvSpPr>
        <p:spPr>
          <a:xfrm>
            <a:off x="8057520" y="1098360"/>
            <a:ext cx="1078200" cy="237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5"/>
          <p:cNvSpPr/>
          <p:nvPr/>
        </p:nvSpPr>
        <p:spPr>
          <a:xfrm flipH="1" rot="10800000">
            <a:off x="8057160" y="13494240"/>
            <a:ext cx="1078200" cy="1665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6"/>
          <p:cNvSpPr/>
          <p:nvPr/>
        </p:nvSpPr>
        <p:spPr>
          <a:xfrm>
            <a:off x="8057520" y="0"/>
            <a:ext cx="1078200" cy="1090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5" name="Google Shape;113;p25" descr=""/>
          <p:cNvPicPr/>
          <p:nvPr/>
        </p:nvPicPr>
        <p:blipFill>
          <a:blip r:embed="rId4"/>
          <a:stretch/>
        </p:blipFill>
        <p:spPr>
          <a:xfrm>
            <a:off x="6625080" y="297000"/>
            <a:ext cx="1274040" cy="429120"/>
          </a:xfrm>
          <a:prstGeom prst="rect">
            <a:avLst/>
          </a:prstGeom>
          <a:ln>
            <a:noFill/>
          </a:ln>
        </p:spPr>
      </p:pic>
      <p:pic>
        <p:nvPicPr>
          <p:cNvPr id="86" name="Google Shape;114;p25" descr=""/>
          <p:cNvPicPr/>
          <p:nvPr/>
        </p:nvPicPr>
        <p:blipFill>
          <a:blip r:embed="rId5"/>
          <a:stretch/>
        </p:blipFill>
        <p:spPr>
          <a:xfrm>
            <a:off x="5426640" y="130680"/>
            <a:ext cx="924480" cy="723240"/>
          </a:xfrm>
          <a:prstGeom prst="rect">
            <a:avLst/>
          </a:prstGeom>
          <a:ln>
            <a:noFill/>
          </a:ln>
        </p:spPr>
      </p:pic>
      <p:sp>
        <p:nvSpPr>
          <p:cNvPr id="87" name="CustomShape 7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8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14AB789D-ED20-4533-9644-573ECE2DDC34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pic>
        <p:nvPicPr>
          <p:cNvPr id="89" name="Google Shape;117;p25" descr=""/>
          <p:cNvPicPr/>
          <p:nvPr/>
        </p:nvPicPr>
        <p:blipFill>
          <a:blip r:embed="rId6"/>
          <a:stretch/>
        </p:blipFill>
        <p:spPr>
          <a:xfrm>
            <a:off x="3273480" y="105840"/>
            <a:ext cx="1888200" cy="723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7440120" y="312480"/>
            <a:ext cx="176400" cy="299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2"/>
          <p:cNvSpPr/>
          <p:nvPr/>
        </p:nvSpPr>
        <p:spPr>
          <a:xfrm>
            <a:off x="456840" y="1883160"/>
            <a:ext cx="6145200" cy="3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3"/>
          <p:cNvSpPr/>
          <p:nvPr/>
        </p:nvSpPr>
        <p:spPr>
          <a:xfrm>
            <a:off x="7229160" y="0"/>
            <a:ext cx="1905840" cy="361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4"/>
          <p:cNvSpPr/>
          <p:nvPr/>
        </p:nvSpPr>
        <p:spPr>
          <a:xfrm>
            <a:off x="7494480" y="3461400"/>
            <a:ext cx="1640160" cy="1685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5"/>
          <p:cNvSpPr/>
          <p:nvPr/>
        </p:nvSpPr>
        <p:spPr>
          <a:xfrm>
            <a:off x="7494480" y="321840"/>
            <a:ext cx="1640160" cy="15616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6"/>
          <p:cNvSpPr/>
          <p:nvPr/>
        </p:nvSpPr>
        <p:spPr>
          <a:xfrm>
            <a:off x="7494480" y="1891800"/>
            <a:ext cx="1640160" cy="1561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6" name="Google Shape;128;p26" descr=""/>
          <p:cNvPicPr/>
          <p:nvPr/>
        </p:nvPicPr>
        <p:blipFill>
          <a:blip r:embed="rId1"/>
          <a:stretch/>
        </p:blipFill>
        <p:spPr>
          <a:xfrm>
            <a:off x="7884360" y="391680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97" name="Google Shape;129;p26" descr=""/>
          <p:cNvPicPr/>
          <p:nvPr/>
        </p:nvPicPr>
        <p:blipFill>
          <a:blip r:embed="rId2"/>
          <a:stretch/>
        </p:blipFill>
        <p:spPr>
          <a:xfrm>
            <a:off x="7884360" y="672120"/>
            <a:ext cx="861120" cy="861120"/>
          </a:xfrm>
          <a:prstGeom prst="rect">
            <a:avLst/>
          </a:prstGeom>
          <a:ln>
            <a:noFill/>
          </a:ln>
        </p:spPr>
      </p:pic>
      <p:sp>
        <p:nvSpPr>
          <p:cNvPr id="98" name="CustomShape 7"/>
          <p:cNvSpPr/>
          <p:nvPr/>
        </p:nvSpPr>
        <p:spPr>
          <a:xfrm>
            <a:off x="7229160" y="309960"/>
            <a:ext cx="257400" cy="482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8"/>
          <p:cNvSpPr/>
          <p:nvPr/>
        </p:nvSpPr>
        <p:spPr>
          <a:xfrm>
            <a:off x="0" y="2709720"/>
            <a:ext cx="7220880" cy="1816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50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Возможность предоставить концептуально новую услугу на рынке сбора медицинских анализов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Стандартизация диагностики нарушения вкуса 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00" name="CustomShape 9"/>
          <p:cNvSpPr/>
          <p:nvPr/>
        </p:nvSpPr>
        <p:spPr>
          <a:xfrm>
            <a:off x="532800" y="915120"/>
            <a:ext cx="6199920" cy="60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b="0" lang="ru-RU" sz="3000" spc="-1" strike="noStrike">
              <a:latin typeface="Arial"/>
            </a:endParaRPr>
          </a:p>
        </p:txBody>
      </p:sp>
      <p:grpSp>
        <p:nvGrpSpPr>
          <p:cNvPr id="101" name="Group 10"/>
          <p:cNvGrpSpPr/>
          <p:nvPr/>
        </p:nvGrpSpPr>
        <p:grpSpPr>
          <a:xfrm>
            <a:off x="0" y="681840"/>
            <a:ext cx="4719960" cy="88920"/>
            <a:chOff x="0" y="681840"/>
            <a:chExt cx="4719960" cy="88920"/>
          </a:xfrm>
        </p:grpSpPr>
        <p:sp>
          <p:nvSpPr>
            <p:cNvPr id="102" name="CustomShape 11"/>
            <p:cNvSpPr/>
            <p:nvPr/>
          </p:nvSpPr>
          <p:spPr>
            <a:xfrm>
              <a:off x="0" y="681840"/>
              <a:ext cx="2323440" cy="8892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CustomShape 12"/>
            <p:cNvSpPr/>
            <p:nvPr/>
          </p:nvSpPr>
          <p:spPr>
            <a:xfrm>
              <a:off x="606240" y="681840"/>
              <a:ext cx="2323440" cy="8892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" name="CustomShape 13"/>
            <p:cNvSpPr/>
            <p:nvPr/>
          </p:nvSpPr>
          <p:spPr>
            <a:xfrm>
              <a:off x="1212480" y="681840"/>
              <a:ext cx="2323440" cy="8892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CustomShape 14"/>
            <p:cNvSpPr/>
            <p:nvPr/>
          </p:nvSpPr>
          <p:spPr>
            <a:xfrm>
              <a:off x="1790280" y="681840"/>
              <a:ext cx="2323440" cy="8892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CustomShape 15"/>
            <p:cNvSpPr/>
            <p:nvPr/>
          </p:nvSpPr>
          <p:spPr>
            <a:xfrm>
              <a:off x="2396520" y="681840"/>
              <a:ext cx="2323440" cy="8892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456840" y="1543680"/>
            <a:ext cx="4647600" cy="102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ЦЕЛЕВАЯ АУДИТОРИЯ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456840" y="2626200"/>
            <a:ext cx="7984800" cy="205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Частные лаборатории и клиники 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Пациенты с данной проблематикой 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Другие ЛПУ </a:t>
            </a:r>
            <a:endParaRPr b="0" lang="ru-RU" sz="1200" spc="-1" strike="noStrike">
              <a:latin typeface="Arial"/>
            </a:endParaRPr>
          </a:p>
          <a:p>
            <a:pPr marL="101520"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A1A98C37-7CDA-476B-A98C-B46053CDFFB6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>
            <a:off x="456840" y="582480"/>
            <a:ext cx="679680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6" name="Google Shape;152;p27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1720" cy="531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56480" y="1328400"/>
            <a:ext cx="4647600" cy="96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ПРОБЛЕМА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-41040" y="1944000"/>
            <a:ext cx="4569840" cy="386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Причинами нарушения дисгевзии могут быть: вирусные заболевания, неврологические заболевания, травмы лица и головы, а также последствия радио/химиотерапии и др.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Распространенность потери вкуса в общей популяции может варьировать от 5% до 20%, которая увеличивается с возрастом до 33%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Нарушение вкуса влияет на качество жизни, эмоциональное состояние. Снижается работоспособность на 20%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 marL="101520"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3A668BA0-C45F-477C-806B-90889C322056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21" name="CustomShape 5"/>
          <p:cNvSpPr/>
          <p:nvPr/>
        </p:nvSpPr>
        <p:spPr>
          <a:xfrm rot="21562800">
            <a:off x="527040" y="438120"/>
            <a:ext cx="640800" cy="71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6" name="Google Shape;166;p28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1720" cy="531720"/>
          </a:xfrm>
          <a:prstGeom prst="rect">
            <a:avLst/>
          </a:prstGeom>
          <a:ln>
            <a:noFill/>
          </a:ln>
        </p:spPr>
      </p:pic>
      <p:pic>
        <p:nvPicPr>
          <p:cNvPr id="127" name="" descr=""/>
          <p:cNvPicPr/>
          <p:nvPr/>
        </p:nvPicPr>
        <p:blipFill>
          <a:blip r:embed="rId2"/>
          <a:stretch/>
        </p:blipFill>
        <p:spPr>
          <a:xfrm>
            <a:off x="5688000" y="576000"/>
            <a:ext cx="2984400" cy="2274120"/>
          </a:xfrm>
          <a:prstGeom prst="rect">
            <a:avLst/>
          </a:prstGeom>
          <a:ln>
            <a:noFill/>
          </a:ln>
        </p:spPr>
      </p:pic>
      <p:pic>
        <p:nvPicPr>
          <p:cNvPr id="128" name="" descr=""/>
          <p:cNvPicPr/>
          <p:nvPr/>
        </p:nvPicPr>
        <p:blipFill>
          <a:blip r:embed="rId3"/>
          <a:stretch/>
        </p:blipFill>
        <p:spPr>
          <a:xfrm>
            <a:off x="5472000" y="3168000"/>
            <a:ext cx="3074760" cy="17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464400" y="1008000"/>
            <a:ext cx="4647600" cy="78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РЕШЕНИЕ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456840" y="1512000"/>
            <a:ext cx="5079240" cy="41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Прибор основан на двух объективных методах: 1. Тест с веществами для определения вкуса( хлорид натрия для соленого вкуса, глицин для сладкого, хлорид магния для горького, лимонная кислота для кислого) и 2. Электрогустометрия( измерение порога вкуса путем пропускания анодного тока через язык)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Прибор имеет вид флакона, который включает в себя данные методики. Для первого метода нужны пипетки и химические вещества, а для второго источник анодного тока и блок для зарядки устройства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Тем самым мы получим прибор, который сможет выявлять качественные нарушения вкуса и определение порогов вкусовой чувствительности  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333B9A8A-2D86-4C9A-BEB6-4BB4CA104F43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33" name="CustomShape 5"/>
          <p:cNvSpPr/>
          <p:nvPr/>
        </p:nvSpPr>
        <p:spPr>
          <a:xfrm>
            <a:off x="504000" y="288000"/>
            <a:ext cx="55836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8" name="Google Shape;180;p29" descr=""/>
          <p:cNvPicPr/>
          <p:nvPr/>
        </p:nvPicPr>
        <p:blipFill>
          <a:blip r:embed="rId1"/>
          <a:stretch/>
        </p:blipFill>
        <p:spPr>
          <a:xfrm>
            <a:off x="530640" y="324360"/>
            <a:ext cx="531720" cy="531720"/>
          </a:xfrm>
          <a:prstGeom prst="rect">
            <a:avLst/>
          </a:prstGeom>
          <a:ln>
            <a:noFill/>
          </a:ln>
        </p:spPr>
      </p:pic>
      <p:pic>
        <p:nvPicPr>
          <p:cNvPr id="139" name="" descr=""/>
          <p:cNvPicPr/>
          <p:nvPr/>
        </p:nvPicPr>
        <p:blipFill>
          <a:blip r:embed="rId2"/>
          <a:stretch/>
        </p:blipFill>
        <p:spPr>
          <a:xfrm>
            <a:off x="6054840" y="144000"/>
            <a:ext cx="2361240" cy="2410560"/>
          </a:xfrm>
          <a:prstGeom prst="rect">
            <a:avLst/>
          </a:prstGeom>
          <a:ln>
            <a:noFill/>
          </a:ln>
        </p:spPr>
      </p:pic>
      <p:pic>
        <p:nvPicPr>
          <p:cNvPr id="140" name="" descr=""/>
          <p:cNvPicPr/>
          <p:nvPr/>
        </p:nvPicPr>
        <p:blipFill>
          <a:blip r:embed="rId3"/>
          <a:stretch/>
        </p:blipFill>
        <p:spPr>
          <a:xfrm>
            <a:off x="5832000" y="2520000"/>
            <a:ext cx="2719800" cy="2562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546840" y="14760"/>
            <a:ext cx="4413240" cy="170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456840" y="1512000"/>
            <a:ext cx="5079240" cy="41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15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- 100% диагностика по выявлению нарушений вкуса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- минимальное количество времени на проведение исследования ( до 20 минут )</a:t>
            </a: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	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- относительно низкая цена прибора, что делает его максимально доступным самым широким слоям населения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C3961E35-52DA-4952-9D8B-2E04C118F007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45" name="CustomShape 5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CustomShape 6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CustomShape 7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CustomShape 8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5472000" y="72000"/>
            <a:ext cx="3212640" cy="4960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60000" y="288000"/>
            <a:ext cx="4413240" cy="9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РЫНОК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3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3F40339C-8F45-427F-BF84-6765E7A32387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53" name="CustomShape 4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5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6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7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8"/>
          <p:cNvSpPr/>
          <p:nvPr/>
        </p:nvSpPr>
        <p:spPr>
          <a:xfrm>
            <a:off x="1800000" y="990360"/>
            <a:ext cx="4855680" cy="80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Траты на мед.оборудование: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tretch/>
        </p:blipFill>
        <p:spPr>
          <a:xfrm>
            <a:off x="1252080" y="1620000"/>
            <a:ext cx="5766480" cy="3198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360000" y="288000"/>
            <a:ext cx="4413240" cy="9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КОНКУРЕНТ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466200" y="1007280"/>
            <a:ext cx="5079240" cy="41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3C0175CD-C2F4-46E3-9A5C-92FD45979E05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6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7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8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4500000" y="288000"/>
            <a:ext cx="1544400" cy="1089720"/>
          </a:xfrm>
          <a:prstGeom prst="rect">
            <a:avLst/>
          </a:prstGeom>
          <a:ln>
            <a:noFill/>
          </a:ln>
        </p:spPr>
      </p:pic>
      <p:pic>
        <p:nvPicPr>
          <p:cNvPr id="168" name="" descr=""/>
          <p:cNvPicPr/>
          <p:nvPr/>
        </p:nvPicPr>
        <p:blipFill>
          <a:blip r:embed="rId2"/>
          <a:stretch/>
        </p:blipFill>
        <p:spPr>
          <a:xfrm>
            <a:off x="6149160" y="138960"/>
            <a:ext cx="1673640" cy="1253880"/>
          </a:xfrm>
          <a:prstGeom prst="rect">
            <a:avLst/>
          </a:prstGeom>
          <a:ln>
            <a:noFill/>
          </a:ln>
        </p:spPr>
      </p:pic>
      <p:sp>
        <p:nvSpPr>
          <p:cNvPr id="169" name="CustomShape 9"/>
          <p:cNvSpPr/>
          <p:nvPr/>
        </p:nvSpPr>
        <p:spPr>
          <a:xfrm>
            <a:off x="3065040" y="540360"/>
            <a:ext cx="1253880" cy="46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600" spc="-1" strike="noStrike">
                <a:solidFill>
                  <a:srgbClr val="792ded"/>
                </a:solidFill>
                <a:latin typeface="Impact"/>
                <a:ea typeface="DejaVu Sans"/>
              </a:rPr>
              <a:t>El-Taste</a:t>
            </a:r>
            <a:endParaRPr b="0" lang="ru-RU" sz="2600" spc="-1" strike="noStrike">
              <a:latin typeface="Arial"/>
            </a:endParaRPr>
          </a:p>
        </p:txBody>
      </p:sp>
      <p:graphicFrame>
        <p:nvGraphicFramePr>
          <p:cNvPr id="170" name="Table 10"/>
          <p:cNvGraphicFramePr/>
          <p:nvPr/>
        </p:nvGraphicFramePr>
        <p:xfrm>
          <a:off x="1224000" y="1216800"/>
          <a:ext cx="6623640" cy="3102120"/>
        </p:xfrm>
        <a:graphic>
          <a:graphicData uri="http://schemas.openxmlformats.org/drawingml/2006/table">
            <a:tbl>
              <a:tblPr/>
              <a:tblGrid>
                <a:gridCol w="1710720"/>
                <a:gridCol w="1564200"/>
                <a:gridCol w="1560600"/>
                <a:gridCol w="1788480"/>
              </a:tblGrid>
              <a:tr h="1033200">
                <a:tc>
                  <a:txBody>
                    <a:bodyPr lIns="90000" rIns="90000"/>
                    <a:p>
                      <a:r>
                        <a:rPr b="0" lang="ru-RU" sz="1500" spc="-1" strike="noStrike">
                          <a:latin typeface="Arial"/>
                        </a:rPr>
                        <a:t>Стандартизация</a:t>
                      </a:r>
                      <a:r>
                        <a:rPr b="0" lang="ru-RU" sz="1800" spc="-1" strike="noStrike">
                          <a:latin typeface="Arial"/>
                        </a:rPr>
                        <a:t> </a:t>
                      </a:r>
                      <a:r>
                        <a:rPr b="0" lang="ru-RU" sz="1500" spc="-1" strike="noStrike">
                          <a:latin typeface="Arial"/>
                        </a:rPr>
                        <a:t>диагностики</a:t>
                      </a:r>
                      <a:r>
                        <a:rPr b="0" lang="ru-RU" sz="1800" spc="-1" strike="noStrike">
                          <a:latin typeface="Arial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да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T w="72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T w="72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noFill/>
                  </a:tcPr>
                </a:tc>
              </a:tr>
              <a:tr h="1033200">
                <a:tc>
                  <a:txBody>
                    <a:bodyPr lIns="90000" rIns="90000"/>
                    <a:p>
                      <a:r>
                        <a:rPr b="0" lang="ru-RU" sz="1500" spc="-1" strike="noStrike">
                          <a:latin typeface="Arial"/>
                        </a:rPr>
                        <a:t>Точность диагностики</a:t>
                      </a:r>
                      <a:r>
                        <a:rPr b="0" lang="ru-RU" sz="1800" spc="-1" strike="noStrike">
                          <a:latin typeface="Arial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да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036080">
                <a:tc>
                  <a:txBody>
                    <a:bodyPr lIns="90000" rIns="90000"/>
                    <a:p>
                      <a:r>
                        <a:rPr b="0" lang="ru-RU" sz="1600" spc="-1" strike="noStrike">
                          <a:latin typeface="Arial"/>
                        </a:rPr>
                        <a:t>Время исследования -20 минут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да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000000"/>
                      </a:solidFill>
                    </a:lnR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000000"/>
                      </a:solidFill>
                    </a:lnR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/>
                    <a:p>
                      <a:r>
                        <a:rPr b="0" lang="ru-RU" sz="1800" spc="-1" strike="noStrike">
                          <a:latin typeface="Arial"/>
                        </a:rPr>
                        <a:t>нет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000000"/>
                      </a:solidFill>
                    </a:lnR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360000" y="288000"/>
            <a:ext cx="4413240" cy="9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БИЗНЕС-МОДЕЛЬ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432000" y="914400"/>
            <a:ext cx="4672080" cy="472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Рентабельность проекта: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Расходная часть-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Стоимость прибора — 6000 руб.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Комплект расходных материалов из расчета получения 3-х анализов: пипетка( 180 руб.)+ химические вещества в совокупности ( 4 ед.- 600 руб.). Данный комплект нетто стоимостью 6730 руб. предлагается к реализации ЛПУ, а так же через любые торговые сети по цене 13.000 руб. 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При необходимости комплект расходников можно приобрести отдельно и продолжать использовать прибор, срок службы которого рассчитан не менее чем на 2 года</a:t>
            </a:r>
            <a:endParaRPr b="0" lang="ru-RU" sz="1200" spc="-1" strike="noStrike">
              <a:latin typeface="Arial"/>
            </a:endParaRPr>
          </a:p>
          <a:p>
            <a:pPr marL="406440" indent="-2606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Доходная часть: 1 000 * 12 = 12 000 * 13 000 =156 млн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CF1D3ED9-804D-4FF5-A360-5423FE62131D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CustomShape 6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CustomShape 7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CustomShape 8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9" name="" descr=""/>
          <p:cNvPicPr/>
          <p:nvPr/>
        </p:nvPicPr>
        <p:blipFill>
          <a:blip r:embed="rId1"/>
          <a:stretch/>
        </p:blipFill>
        <p:spPr>
          <a:xfrm>
            <a:off x="5231880" y="1224000"/>
            <a:ext cx="3472200" cy="323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456840" y="1037160"/>
            <a:ext cx="4647600" cy="1033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b="1" lang="ru-RU" sz="2700" spc="-1" strike="noStrike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456840" y="2340360"/>
            <a:ext cx="7984800" cy="306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1. Сформировали команду стартапа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2. Сформировали идею развития продукта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3. Идея проходит апробацию рынка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Также за время аскселератора мы звонили в различные клиники и ЛПУ( Медгард, ИДК и др. ) и выяснили, что подобных тестов они не проводят. Тем самым наш продукт является уникальным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CustomShape 4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5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CustomShape 6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1544760" y="582480"/>
            <a:ext cx="4647600" cy="96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ПЛАНЫ РАЗВИТИЯ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CustomShape 3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4954860E-30FF-4C56-B964-6C1B3CAD06C7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89" name="CustomShape 4"/>
          <p:cNvSpPr/>
          <p:nvPr/>
        </p:nvSpPr>
        <p:spPr>
          <a:xfrm>
            <a:off x="456840" y="582480"/>
            <a:ext cx="679680" cy="67968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0" name="Google Shape;263;p36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1720" cy="531720"/>
          </a:xfrm>
          <a:prstGeom prst="rect">
            <a:avLst/>
          </a:prstGeom>
          <a:ln>
            <a:noFill/>
          </a:ln>
        </p:spPr>
      </p:pic>
      <p:sp>
        <p:nvSpPr>
          <p:cNvPr id="191" name="CustomShape 5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CustomShape 6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CustomShape 7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8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195" name="Table 9"/>
          <p:cNvGraphicFramePr/>
          <p:nvPr/>
        </p:nvGraphicFramePr>
        <p:xfrm>
          <a:off x="1054800" y="1296000"/>
          <a:ext cx="7531200" cy="3251160"/>
        </p:xfrm>
        <a:graphic>
          <a:graphicData uri="http://schemas.openxmlformats.org/drawingml/2006/table">
            <a:tbl>
              <a:tblPr/>
              <a:tblGrid>
                <a:gridCol w="3341160"/>
                <a:gridCol w="1679760"/>
                <a:gridCol w="2510640"/>
              </a:tblGrid>
              <a:tr h="34308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77688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TRL1 Воплощение идеи о приборе в пошаговую концепцию действий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Ноябрь 2023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170280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TRL2 Защита концепции и бизнес-плана по медицинскому обоснованию, научной ценности и жизнеспособности идеи по массовому производству и реализации Прибора.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Ноябрь 2023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428760"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544760" y="582480"/>
            <a:ext cx="4647600" cy="96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CustomShape 2"/>
          <p:cNvSpPr/>
          <p:nvPr/>
        </p:nvSpPr>
        <p:spPr>
          <a:xfrm>
            <a:off x="456840" y="1433880"/>
            <a:ext cx="7965360" cy="88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15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300" spc="-1" strike="noStrike">
                <a:solidFill>
                  <a:srgbClr val="132c40"/>
                </a:solidFill>
                <a:latin typeface="Raleway"/>
                <a:ea typeface="Raleway"/>
              </a:rPr>
              <a:t> 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CustomShape 4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A67C34AA-F79E-4BF4-AEBC-9229176BF656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200" name="CustomShape 5"/>
          <p:cNvSpPr/>
          <p:nvPr/>
        </p:nvSpPr>
        <p:spPr>
          <a:xfrm>
            <a:off x="456840" y="582480"/>
            <a:ext cx="679680" cy="67968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1" name="Google Shape;263;p36_0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1720" cy="531720"/>
          </a:xfrm>
          <a:prstGeom prst="rect">
            <a:avLst/>
          </a:prstGeom>
          <a:ln>
            <a:noFill/>
          </a:ln>
        </p:spPr>
      </p:pic>
      <p:sp>
        <p:nvSpPr>
          <p:cNvPr id="202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206" name="Table 10"/>
          <p:cNvGraphicFramePr/>
          <p:nvPr/>
        </p:nvGraphicFramePr>
        <p:xfrm>
          <a:off x="1234800" y="144000"/>
          <a:ext cx="7531200" cy="4607640"/>
        </p:xfrm>
        <a:graphic>
          <a:graphicData uri="http://schemas.openxmlformats.org/drawingml/2006/table">
            <a:tbl>
              <a:tblPr/>
              <a:tblGrid>
                <a:gridCol w="4802760"/>
                <a:gridCol w="1134360"/>
                <a:gridCol w="1594440"/>
              </a:tblGrid>
              <a:tr h="30024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5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b="0" lang="ru-RU" sz="105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5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b="0" lang="ru-RU" sz="105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5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b="0" lang="ru-RU" sz="105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117216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TRL3 Получение гранта в размере 2.000.000 руб. на изготовление первичной партии Прибора с целью его реализации на рынке во всех каналах продаж; Патентирование, лицензирование, сертификация прибора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Март 2024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267480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TRL4 Заключение контрактов на реализацию пробора с: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-Торговыми сетями (в том числе аптеки);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-маркетплейсами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-Минздравом РФ, ЛПУ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Старт продаж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Первые итоги реализации проекта, анализ прибыли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Март 2025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Ноябрь 2025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Июль 2026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460440"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456840" y="53280"/>
            <a:ext cx="4647600" cy="156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КОМАНДА СТАРТАПА</a:t>
            </a:r>
            <a:endParaRPr b="0" lang="ru-RU" sz="3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000" spc="-1" strike="noStrike">
              <a:latin typeface="Arial"/>
            </a:endParaRPr>
          </a:p>
        </p:txBody>
      </p:sp>
      <p:graphicFrame>
        <p:nvGraphicFramePr>
          <p:cNvPr id="208" name="Table 2"/>
          <p:cNvGraphicFramePr/>
          <p:nvPr/>
        </p:nvGraphicFramePr>
        <p:xfrm>
          <a:off x="5004720" y="5801400"/>
          <a:ext cx="654120" cy="14760720"/>
        </p:xfrm>
        <a:graphic>
          <a:graphicData uri="http://schemas.openxmlformats.org/drawingml/2006/table">
            <a:tbl>
              <a:tblPr/>
              <a:tblGrid>
                <a:gridCol w="218160"/>
                <a:gridCol w="218160"/>
                <a:gridCol w="218160"/>
              </a:tblGrid>
              <a:tr h="225792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ФОТО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258264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620568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371484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9" name="CustomShape 3"/>
          <p:cNvSpPr/>
          <p:nvPr/>
        </p:nvSpPr>
        <p:spPr>
          <a:xfrm>
            <a:off x="456840" y="3853080"/>
            <a:ext cx="7984800" cy="306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CustomShape 4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CustomShape 5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F3B8F0A5-6F16-44EA-9DE0-097F6241F6CC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212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CustomShape 10"/>
          <p:cNvSpPr/>
          <p:nvPr/>
        </p:nvSpPr>
        <p:spPr>
          <a:xfrm>
            <a:off x="146520" y="1945800"/>
            <a:ext cx="8636760" cy="164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Курмаев Данила Русланович -  студент 5 лет опыта в области клинической медицины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Ключанская Полина Александровна -  студентка 6 лет опыта в области педиатрии   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456840" y="53280"/>
            <a:ext cx="4647600" cy="156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ЗАПРОС</a:t>
            </a:r>
            <a:endParaRPr b="0" lang="ru-RU" sz="3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000" spc="-1" strike="noStrike">
              <a:latin typeface="Arial"/>
            </a:endParaRPr>
          </a:p>
        </p:txBody>
      </p:sp>
      <p:graphicFrame>
        <p:nvGraphicFramePr>
          <p:cNvPr id="218" name="Table 2"/>
          <p:cNvGraphicFramePr/>
          <p:nvPr/>
        </p:nvGraphicFramePr>
        <p:xfrm>
          <a:off x="5004720" y="5801400"/>
          <a:ext cx="654120" cy="14760720"/>
        </p:xfrm>
        <a:graphic>
          <a:graphicData uri="http://schemas.openxmlformats.org/drawingml/2006/table">
            <a:tbl>
              <a:tblPr/>
              <a:tblGrid>
                <a:gridCol w="218160"/>
                <a:gridCol w="218160"/>
                <a:gridCol w="218160"/>
              </a:tblGrid>
              <a:tr h="2257920"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ФОТО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258264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620568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 (CTO)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3714840">
                <a:tc>
                  <a:txBody>
                    <a:bodyPr lIns="91080" rIns="9108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 (СMO)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9" name="CustomShape 3"/>
          <p:cNvSpPr/>
          <p:nvPr/>
        </p:nvSpPr>
        <p:spPr>
          <a:xfrm>
            <a:off x="456840" y="3853080"/>
            <a:ext cx="7984800" cy="306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CustomShape 4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CustomShape 5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A2A8C96C-13D3-4AA0-A448-EA770EEA626A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222" name="CustomShape 6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3" name="CustomShape 7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4" name="CustomShape 8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CustomShape 9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CustomShape 10"/>
          <p:cNvSpPr/>
          <p:nvPr/>
        </p:nvSpPr>
        <p:spPr>
          <a:xfrm>
            <a:off x="146520" y="1945800"/>
            <a:ext cx="8636760" cy="164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Нам необходимо 2 000 000 млн руб. для достижения уровня TRL9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456840" y="1543680"/>
            <a:ext cx="4647600" cy="83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/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КОНТАКТЫ ЛИДЕРА</a:t>
            </a:r>
            <a:endParaRPr b="0" lang="ru-RU" sz="3000" spc="-1" strike="noStrike">
              <a:latin typeface="Arial"/>
            </a:endParaRPr>
          </a:p>
        </p:txBody>
      </p:sp>
      <p:sp>
        <p:nvSpPr>
          <p:cNvPr id="228" name="CustomShape 2"/>
          <p:cNvSpPr/>
          <p:nvPr/>
        </p:nvSpPr>
        <p:spPr>
          <a:xfrm>
            <a:off x="456840" y="2454480"/>
            <a:ext cx="3595320" cy="205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CustomShape 3"/>
          <p:cNvSpPr/>
          <p:nvPr/>
        </p:nvSpPr>
        <p:spPr>
          <a:xfrm>
            <a:off x="4352040" y="2454480"/>
            <a:ext cx="3595320" cy="205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CustomShape 4"/>
          <p:cNvSpPr/>
          <p:nvPr/>
        </p:nvSpPr>
        <p:spPr>
          <a:xfrm>
            <a:off x="-5040" y="4773960"/>
            <a:ext cx="398520" cy="371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CustomShape 5"/>
          <p:cNvSpPr/>
          <p:nvPr/>
        </p:nvSpPr>
        <p:spPr>
          <a:xfrm>
            <a:off x="-5040" y="4889160"/>
            <a:ext cx="398520" cy="14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1280" bIns="71280" anchor="ctr"/>
          <a:p>
            <a:pPr algn="ctr">
              <a:lnSpc>
                <a:spcPct val="100000"/>
              </a:lnSpc>
            </a:pPr>
            <a:fld id="{58C61C64-B543-4C66-BA7E-6A778E08F450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232" name="CustomShape 6"/>
          <p:cNvSpPr/>
          <p:nvPr/>
        </p:nvSpPr>
        <p:spPr>
          <a:xfrm>
            <a:off x="456840" y="582480"/>
            <a:ext cx="679680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3" name="Google Shape;280;p37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1720" cy="531720"/>
          </a:xfrm>
          <a:prstGeom prst="rect">
            <a:avLst/>
          </a:prstGeom>
          <a:ln>
            <a:noFill/>
          </a:ln>
        </p:spPr>
      </p:pic>
      <p:sp>
        <p:nvSpPr>
          <p:cNvPr id="234" name="CustomShape 7"/>
          <p:cNvSpPr/>
          <p:nvPr/>
        </p:nvSpPr>
        <p:spPr>
          <a:xfrm>
            <a:off x="8788320" y="0"/>
            <a:ext cx="346680" cy="208044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CustomShape 8"/>
          <p:cNvSpPr/>
          <p:nvPr/>
        </p:nvSpPr>
        <p:spPr>
          <a:xfrm>
            <a:off x="8788320" y="4333320"/>
            <a:ext cx="346680" cy="813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CustomShape 9"/>
          <p:cNvSpPr/>
          <p:nvPr/>
        </p:nvSpPr>
        <p:spPr>
          <a:xfrm>
            <a:off x="8788320" y="2088720"/>
            <a:ext cx="346680" cy="11512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CustomShape 10"/>
          <p:cNvSpPr/>
          <p:nvPr/>
        </p:nvSpPr>
        <p:spPr>
          <a:xfrm>
            <a:off x="8788320" y="3248280"/>
            <a:ext cx="346680" cy="107676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CustomShape 11"/>
          <p:cNvSpPr/>
          <p:nvPr/>
        </p:nvSpPr>
        <p:spPr>
          <a:xfrm>
            <a:off x="720000" y="2797920"/>
            <a:ext cx="4001040" cy="187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Курмаев Данила Русланович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ru-RU" sz="1800" spc="-1" strike="noStrike" u="sng">
                <a:solidFill>
                  <a:srgbClr val="0097a7"/>
                </a:solidFill>
                <a:uFillTx/>
                <a:latin typeface="Arial"/>
                <a:ea typeface="DejaVu Sans"/>
                <a:hlinkClick r:id="rId2"/>
              </a:rPr>
              <a:t>daniel_kurmaev789@mail.ru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Ключанская Полина Александровна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97a7"/>
                </a:solidFill>
                <a:latin typeface="Arial"/>
                <a:ea typeface="DejaVu Sans"/>
              </a:rPr>
              <a:t>polinoysss@gmail.com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Application>LibreOffice/6.0.0.3$Windows_X86_64 LibreOffice_project/64a0f66915f38c6217de274f0aa8e15618924765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2023-11-27T20:39:26Z</dcterms:modified>
  <cp:revision>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</Properties>
</file>