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5143500" cx="9144000"/>
  <p:notesSz cx="6858000" cy="9144000"/>
  <p:embeddedFontLst>
    <p:embeddedFont>
      <p:font typeface="Economica"/>
      <p:regular r:id="rId15"/>
      <p:bold r:id="rId16"/>
      <p:italic r:id="rId17"/>
      <p:boldItalic r:id="rId18"/>
    </p:embeddedFont>
    <p:embeddedFont>
      <p:font typeface="Open Sans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penSans-bold.fntdata"/><Relationship Id="rId11" Type="http://schemas.openxmlformats.org/officeDocument/2006/relationships/slide" Target="slides/slide5.xml"/><Relationship Id="rId22" Type="http://schemas.openxmlformats.org/officeDocument/2006/relationships/font" Target="fonts/OpenSans-boldItalic.fntdata"/><Relationship Id="rId10" Type="http://schemas.openxmlformats.org/officeDocument/2006/relationships/slide" Target="slides/slide4.xml"/><Relationship Id="rId21" Type="http://schemas.openxmlformats.org/officeDocument/2006/relationships/font" Target="fonts/OpenSans-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font" Target="fonts/Economica-regular.fntdata"/><Relationship Id="rId14" Type="http://schemas.openxmlformats.org/officeDocument/2006/relationships/slide" Target="slides/slide8.xml"/><Relationship Id="rId17" Type="http://schemas.openxmlformats.org/officeDocument/2006/relationships/font" Target="fonts/Economica-italic.fntdata"/><Relationship Id="rId16" Type="http://schemas.openxmlformats.org/officeDocument/2006/relationships/font" Target="fonts/Economica-bold.fntdata"/><Relationship Id="rId5" Type="http://schemas.openxmlformats.org/officeDocument/2006/relationships/slideMaster" Target="slideMasters/slideMaster2.xml"/><Relationship Id="rId19" Type="http://schemas.openxmlformats.org/officeDocument/2006/relationships/font" Target="fonts/OpenSans-regular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Economica-bold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d48539456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d48539456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d485394566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d485394566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d485394566_0_1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d485394566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d485394566_0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d485394566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d485394566_0_2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3d485394566_0_2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d485394566_0_2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3d485394566_0_2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d49834d062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3d49834d062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6" name="Google Shape;56;p14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7" name="Google Shape;57;p14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2" name="Google Shape;62;p15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3" name="Google Shape;63;p15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3" name="Google Shape;73;p17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4" name="Google Shape;7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8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80" name="Google Shape;80;p19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81" name="Google Shape;81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0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20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85" name="Google Shape;85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88" name="Google Shape;88;p2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9" name="Google Shape;89;p21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90" name="Google Shape;90;p21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91" name="Google Shape;91;p2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92" name="Google Shape;92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2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95" name="Google Shape;95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3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23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9" name="Google Shape;99;p23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00" name="Google Shape;100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Ретрактор Скотта</a:t>
            </a:r>
            <a:endParaRPr/>
          </a:p>
        </p:txBody>
      </p:sp>
      <p:sp>
        <p:nvSpPr>
          <p:cNvPr id="108" name="Google Shape;108;p2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…и этим всё сказано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Проблема?</a:t>
            </a:r>
            <a:endParaRPr/>
          </a:p>
        </p:txBody>
      </p:sp>
      <p:sp>
        <p:nvSpPr>
          <p:cNvPr id="114" name="Google Shape;114;p26"/>
          <p:cNvSpPr txBox="1"/>
          <p:nvPr>
            <p:ph idx="1" type="body"/>
          </p:nvPr>
        </p:nvSpPr>
        <p:spPr>
          <a:xfrm>
            <a:off x="311700" y="1152475"/>
            <a:ext cx="4557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AutoNum type="arabicPeriod"/>
            </a:pPr>
            <a:r>
              <a:rPr lang="ru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Трудности снабжения хирургическим инструментарием, связанные с санкционными ограничениями;</a:t>
            </a:r>
            <a:endParaRPr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AutoNum type="arabicPeriod"/>
            </a:pPr>
            <a:r>
              <a:rPr lang="ru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Отсутствие официальных данных о закупках ретрактора Скотта;</a:t>
            </a:r>
            <a:endParaRPr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AutoNum type="arabicPeriod"/>
            </a:pPr>
            <a:r>
              <a:rPr lang="ru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Применение ретрактора Скотта = снижение времени проведения операций, увеличение эффективности труда и удовлетворенности хирургов.</a:t>
            </a:r>
            <a:endParaRPr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5" name="Google Shape;115;p26"/>
          <p:cNvPicPr preferRelativeResize="0"/>
          <p:nvPr/>
        </p:nvPicPr>
        <p:blipFill rotWithShape="1">
          <a:blip r:embed="rId3">
            <a:alphaModFix/>
          </a:blip>
          <a:srcRect b="0" l="16584" r="18813" t="0"/>
          <a:stretch/>
        </p:blipFill>
        <p:spPr>
          <a:xfrm>
            <a:off x="4868698" y="1152475"/>
            <a:ext cx="3310727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Объем рынка:</a:t>
            </a:r>
            <a:endParaRPr/>
          </a:p>
        </p:txBody>
      </p:sp>
      <p:sp>
        <p:nvSpPr>
          <p:cNvPr id="121" name="Google Shape;121;p27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274E13"/>
                </a:solidFill>
              </a:rPr>
              <a:t>TAM</a:t>
            </a:r>
            <a:r>
              <a:rPr lang="ru"/>
              <a:t>: Среднегодовая потребность в ретракторах составляет 33,3 тысячи единиц при текущей средней стоимости ретрактора в 18 000 рублей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accent3"/>
                </a:solidFill>
              </a:rPr>
              <a:t>SAM</a:t>
            </a:r>
            <a:r>
              <a:rPr lang="ru"/>
              <a:t>: Показатель рассчитан из условий, что хотя бы половина потребителей предпочтет наш продукт импортному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>
                <a:solidFill>
                  <a:srgbClr val="93C47D"/>
                </a:solidFill>
              </a:rPr>
              <a:t>SOM</a:t>
            </a:r>
            <a:r>
              <a:rPr lang="ru"/>
              <a:t>: Показатель рассчитан из условий, что мы сможем покрыть как минимум половину спроса</a:t>
            </a:r>
            <a:endParaRPr/>
          </a:p>
        </p:txBody>
      </p:sp>
      <p:grpSp>
        <p:nvGrpSpPr>
          <p:cNvPr id="122" name="Google Shape;122;p27"/>
          <p:cNvGrpSpPr/>
          <p:nvPr/>
        </p:nvGrpSpPr>
        <p:grpSpPr>
          <a:xfrm>
            <a:off x="5187900" y="894750"/>
            <a:ext cx="3473400" cy="3354000"/>
            <a:chOff x="4832400" y="894750"/>
            <a:chExt cx="3473400" cy="3354000"/>
          </a:xfrm>
        </p:grpSpPr>
        <p:sp>
          <p:nvSpPr>
            <p:cNvPr id="123" name="Google Shape;123;p27"/>
            <p:cNvSpPr/>
            <p:nvPr/>
          </p:nvSpPr>
          <p:spPr>
            <a:xfrm>
              <a:off x="4832400" y="894750"/>
              <a:ext cx="3473400" cy="3354000"/>
            </a:xfrm>
            <a:prstGeom prst="ellipse">
              <a:avLst/>
            </a:prstGeom>
            <a:gradFill>
              <a:gsLst>
                <a:gs pos="0">
                  <a:srgbClr val="51AB2A"/>
                </a:gs>
                <a:gs pos="100000">
                  <a:srgbClr val="203E13"/>
                </a:gs>
              </a:gsLst>
              <a:lin ang="5400012" scaled="0"/>
            </a:gra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4" name="Google Shape;124;p27"/>
            <p:cNvSpPr/>
            <p:nvPr/>
          </p:nvSpPr>
          <p:spPr>
            <a:xfrm>
              <a:off x="5279025" y="1726350"/>
              <a:ext cx="2599500" cy="2522400"/>
            </a:xfrm>
            <a:prstGeom prst="ellipse">
              <a:avLst/>
            </a:prstGeom>
            <a:gradFill>
              <a:gsLst>
                <a:gs pos="0">
                  <a:srgbClr val="86CEAB"/>
                </a:gs>
                <a:gs pos="100000">
                  <a:srgbClr val="448E6A"/>
                </a:gs>
              </a:gsLst>
              <a:lin ang="5400012" scaled="0"/>
            </a:gra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5" name="Google Shape;125;p27"/>
            <p:cNvSpPr/>
            <p:nvPr/>
          </p:nvSpPr>
          <p:spPr>
            <a:xfrm>
              <a:off x="5591700" y="2392900"/>
              <a:ext cx="1954800" cy="1855800"/>
            </a:xfrm>
            <a:prstGeom prst="ellipse">
              <a:avLst/>
            </a:prstGeom>
            <a:solidFill>
              <a:srgbClr val="93C47D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ru" sz="1800">
                  <a:solidFill>
                    <a:schemeClr val="dk1"/>
                  </a:solidFill>
                  <a:latin typeface="Open Sans"/>
                  <a:ea typeface="Open Sans"/>
                  <a:cs typeface="Open Sans"/>
                  <a:sym typeface="Open Sans"/>
                </a:rPr>
                <a:t>₽ 150М</a:t>
              </a: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6" name="Google Shape;126;p27"/>
            <p:cNvSpPr txBox="1"/>
            <p:nvPr/>
          </p:nvSpPr>
          <p:spPr>
            <a:xfrm>
              <a:off x="5856700" y="1381975"/>
              <a:ext cx="1322100" cy="266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800">
                  <a:solidFill>
                    <a:schemeClr val="dk1"/>
                  </a:solidFill>
                  <a:latin typeface="Open Sans"/>
                  <a:ea typeface="Open Sans"/>
                  <a:cs typeface="Open Sans"/>
                  <a:sym typeface="Open Sans"/>
                </a:rPr>
                <a:t>₽ 600 М</a:t>
              </a: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7" name="Google Shape;127;p27"/>
            <p:cNvSpPr txBox="1"/>
            <p:nvPr/>
          </p:nvSpPr>
          <p:spPr>
            <a:xfrm>
              <a:off x="5017750" y="1931200"/>
              <a:ext cx="30000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800">
                  <a:solidFill>
                    <a:schemeClr val="dk1"/>
                  </a:solidFill>
                  <a:latin typeface="Open Sans"/>
                  <a:ea typeface="Open Sans"/>
                  <a:cs typeface="Open Sans"/>
                  <a:sym typeface="Open Sans"/>
                </a:rPr>
                <a:t>₽ 300 М</a:t>
              </a: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8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Что мы предлагаем?</a:t>
            </a:r>
            <a:endParaRPr/>
          </a:p>
        </p:txBody>
      </p:sp>
      <p:sp>
        <p:nvSpPr>
          <p:cNvPr id="133" name="Google Shape;133;p28"/>
          <p:cNvSpPr txBox="1"/>
          <p:nvPr>
            <p:ph idx="1" type="body"/>
          </p:nvPr>
        </p:nvSpPr>
        <p:spPr>
          <a:xfrm>
            <a:off x="311700" y="1817650"/>
            <a:ext cx="3999900" cy="276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Разработка прототипа ретрактора общехирургического, готового к проведению исследований в условиях, приближенных к действительным.</a:t>
            </a:r>
            <a:endParaRPr/>
          </a:p>
        </p:txBody>
      </p:sp>
      <p:sp>
        <p:nvSpPr>
          <p:cNvPr id="134" name="Google Shape;134;p28"/>
          <p:cNvSpPr txBox="1"/>
          <p:nvPr>
            <p:ph idx="2" type="body"/>
          </p:nvPr>
        </p:nvSpPr>
        <p:spPr>
          <a:xfrm>
            <a:off x="4832400" y="1817725"/>
            <a:ext cx="3999900" cy="152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Широкое внедрение продукта обеспечит:</a:t>
            </a:r>
            <a:endParaRPr/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SzPts val="1400"/>
              <a:buAutoNum type="arabicPeriod"/>
            </a:pPr>
            <a:r>
              <a:rPr lang="ru"/>
              <a:t>Увеличение эффективности хирургических стационаров;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ru"/>
              <a:t>Снижение затрат на закупку зарубежных аналогов продукта.</a:t>
            </a:r>
            <a:endParaRPr/>
          </a:p>
        </p:txBody>
      </p:sp>
      <p:grpSp>
        <p:nvGrpSpPr>
          <p:cNvPr id="135" name="Google Shape;135;p28"/>
          <p:cNvGrpSpPr/>
          <p:nvPr/>
        </p:nvGrpSpPr>
        <p:grpSpPr>
          <a:xfrm>
            <a:off x="415175" y="1240475"/>
            <a:ext cx="3999900" cy="409075"/>
            <a:chOff x="415175" y="1240475"/>
            <a:chExt cx="3999900" cy="409075"/>
          </a:xfrm>
        </p:grpSpPr>
        <p:sp>
          <p:nvSpPr>
            <p:cNvPr id="136" name="Google Shape;136;p28"/>
            <p:cNvSpPr/>
            <p:nvPr/>
          </p:nvSpPr>
          <p:spPr>
            <a:xfrm>
              <a:off x="415175" y="1240475"/>
              <a:ext cx="3999900" cy="394800"/>
            </a:xfrm>
            <a:prstGeom prst="roundRect">
              <a:avLst>
                <a:gd fmla="val 16667" name="adj"/>
              </a:avLst>
            </a:prstGeom>
            <a:solidFill>
              <a:srgbClr val="93C47D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7" name="Google Shape;137;p28"/>
            <p:cNvSpPr txBox="1"/>
            <p:nvPr/>
          </p:nvSpPr>
          <p:spPr>
            <a:xfrm>
              <a:off x="506300" y="1255650"/>
              <a:ext cx="3805200" cy="39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800">
                  <a:solidFill>
                    <a:schemeClr val="dk1"/>
                  </a:solidFill>
                  <a:latin typeface="Open Sans"/>
                  <a:ea typeface="Open Sans"/>
                  <a:cs typeface="Open Sans"/>
                  <a:sym typeface="Open Sans"/>
                </a:rPr>
                <a:t>Решение:</a:t>
              </a: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grpSp>
        <p:nvGrpSpPr>
          <p:cNvPr id="138" name="Google Shape;138;p28"/>
          <p:cNvGrpSpPr/>
          <p:nvPr/>
        </p:nvGrpSpPr>
        <p:grpSpPr>
          <a:xfrm>
            <a:off x="4832400" y="1240463"/>
            <a:ext cx="3999900" cy="409075"/>
            <a:chOff x="415175" y="1240475"/>
            <a:chExt cx="3999900" cy="409075"/>
          </a:xfrm>
        </p:grpSpPr>
        <p:sp>
          <p:nvSpPr>
            <p:cNvPr id="139" name="Google Shape;139;p28"/>
            <p:cNvSpPr/>
            <p:nvPr/>
          </p:nvSpPr>
          <p:spPr>
            <a:xfrm>
              <a:off x="415175" y="1240475"/>
              <a:ext cx="3999900" cy="394800"/>
            </a:xfrm>
            <a:prstGeom prst="roundRect">
              <a:avLst>
                <a:gd fmla="val 16667" name="adj"/>
              </a:avLst>
            </a:prstGeom>
            <a:solidFill>
              <a:srgbClr val="93C47D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0" name="Google Shape;140;p28"/>
            <p:cNvSpPr txBox="1"/>
            <p:nvPr/>
          </p:nvSpPr>
          <p:spPr>
            <a:xfrm>
              <a:off x="506300" y="1255650"/>
              <a:ext cx="3805200" cy="39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800">
                  <a:solidFill>
                    <a:schemeClr val="dk1"/>
                  </a:solidFill>
                  <a:latin typeface="Open Sans"/>
                  <a:ea typeface="Open Sans"/>
                  <a:cs typeface="Open Sans"/>
                  <a:sym typeface="Open Sans"/>
                </a:rPr>
                <a:t>Выгода:</a:t>
              </a:r>
              <a:endPara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grpSp>
        <p:nvGrpSpPr>
          <p:cNvPr id="141" name="Google Shape;141;p28"/>
          <p:cNvGrpSpPr/>
          <p:nvPr/>
        </p:nvGrpSpPr>
        <p:grpSpPr>
          <a:xfrm>
            <a:off x="4832400" y="3344705"/>
            <a:ext cx="3999900" cy="1023333"/>
            <a:chOff x="4832250" y="4354925"/>
            <a:chExt cx="3999900" cy="505200"/>
          </a:xfrm>
        </p:grpSpPr>
        <p:sp>
          <p:nvSpPr>
            <p:cNvPr id="142" name="Google Shape;142;p28"/>
            <p:cNvSpPr/>
            <p:nvPr/>
          </p:nvSpPr>
          <p:spPr>
            <a:xfrm>
              <a:off x="4832250" y="4354925"/>
              <a:ext cx="3999900" cy="505200"/>
            </a:xfrm>
            <a:prstGeom prst="roundRect">
              <a:avLst>
                <a:gd fmla="val 30004" name="adj"/>
              </a:avLst>
            </a:prstGeom>
            <a:solidFill>
              <a:srgbClr val="FFD966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3" name="Google Shape;143;p28"/>
            <p:cNvSpPr txBox="1"/>
            <p:nvPr/>
          </p:nvSpPr>
          <p:spPr>
            <a:xfrm>
              <a:off x="5001725" y="4434675"/>
              <a:ext cx="3708000" cy="409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120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ru">
                  <a:solidFill>
                    <a:schemeClr val="dk1"/>
                  </a:solidFill>
                  <a:latin typeface="Open Sans"/>
                  <a:ea typeface="Open Sans"/>
                  <a:cs typeface="Open Sans"/>
                  <a:sym typeface="Open Sans"/>
                </a:rPr>
                <a:t>Увеличение ценностной привлекательности хирургической помощи на 19,9%</a:t>
              </a:r>
              <a:endPara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Google Shape;148;p29"/>
          <p:cNvGrpSpPr/>
          <p:nvPr/>
        </p:nvGrpSpPr>
        <p:grpSpPr>
          <a:xfrm>
            <a:off x="477867" y="1486625"/>
            <a:ext cx="3241005" cy="575400"/>
            <a:chOff x="477850" y="1486625"/>
            <a:chExt cx="2997600" cy="575400"/>
          </a:xfrm>
        </p:grpSpPr>
        <p:sp>
          <p:nvSpPr>
            <p:cNvPr id="149" name="Google Shape;149;p29"/>
            <p:cNvSpPr txBox="1"/>
            <p:nvPr/>
          </p:nvSpPr>
          <p:spPr>
            <a:xfrm>
              <a:off x="499975" y="1553000"/>
              <a:ext cx="2920200" cy="442500"/>
            </a:xfrm>
            <a:prstGeom prst="rect">
              <a:avLst/>
            </a:prstGeom>
            <a:gradFill>
              <a:gsLst>
                <a:gs pos="0">
                  <a:srgbClr val="DCECD5"/>
                </a:gs>
                <a:gs pos="100000">
                  <a:srgbClr val="92BC81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0" name="Google Shape;150;p29"/>
            <p:cNvSpPr/>
            <p:nvPr/>
          </p:nvSpPr>
          <p:spPr>
            <a:xfrm>
              <a:off x="477850" y="1486625"/>
              <a:ext cx="2997600" cy="5754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DCECD5"/>
                </a:gs>
                <a:gs pos="100000">
                  <a:srgbClr val="92BC81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200">
                  <a:latin typeface="Open Sans"/>
                  <a:ea typeface="Open Sans"/>
                  <a:cs typeface="Open Sans"/>
                  <a:sym typeface="Open Sans"/>
                </a:rPr>
                <a:t>Отсутствие импортных издержек</a:t>
              </a:r>
              <a:endParaRPr sz="1200"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151" name="Google Shape;151;p29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Преимущества перед конкурентами:</a:t>
            </a:r>
            <a:endParaRPr/>
          </a:p>
        </p:txBody>
      </p:sp>
      <p:grpSp>
        <p:nvGrpSpPr>
          <p:cNvPr id="152" name="Google Shape;152;p29"/>
          <p:cNvGrpSpPr/>
          <p:nvPr/>
        </p:nvGrpSpPr>
        <p:grpSpPr>
          <a:xfrm>
            <a:off x="4571925" y="1690175"/>
            <a:ext cx="4025100" cy="575400"/>
            <a:chOff x="477850" y="1486625"/>
            <a:chExt cx="4025100" cy="575400"/>
          </a:xfrm>
        </p:grpSpPr>
        <p:sp>
          <p:nvSpPr>
            <p:cNvPr id="153" name="Google Shape;153;p29"/>
            <p:cNvSpPr txBox="1"/>
            <p:nvPr/>
          </p:nvSpPr>
          <p:spPr>
            <a:xfrm>
              <a:off x="499975" y="1553000"/>
              <a:ext cx="2920200" cy="442500"/>
            </a:xfrm>
            <a:prstGeom prst="rect">
              <a:avLst/>
            </a:prstGeom>
            <a:gradFill>
              <a:gsLst>
                <a:gs pos="0">
                  <a:srgbClr val="DCECD5"/>
                </a:gs>
                <a:gs pos="100000">
                  <a:srgbClr val="92BC81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4" name="Google Shape;154;p29"/>
            <p:cNvSpPr/>
            <p:nvPr/>
          </p:nvSpPr>
          <p:spPr>
            <a:xfrm>
              <a:off x="477850" y="1486625"/>
              <a:ext cx="4025100" cy="5754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DCECD5"/>
                </a:gs>
                <a:gs pos="100000">
                  <a:srgbClr val="92BC81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200">
                  <a:latin typeface="Open Sans"/>
                  <a:ea typeface="Open Sans"/>
                  <a:cs typeface="Open Sans"/>
                  <a:sym typeface="Open Sans"/>
                </a:rPr>
                <a:t>Сокращение стоимости продукта на 10-30%</a:t>
              </a:r>
              <a:endParaRPr sz="1200"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grpSp>
        <p:nvGrpSpPr>
          <p:cNvPr id="155" name="Google Shape;155;p29"/>
          <p:cNvGrpSpPr/>
          <p:nvPr/>
        </p:nvGrpSpPr>
        <p:grpSpPr>
          <a:xfrm>
            <a:off x="477850" y="2265575"/>
            <a:ext cx="3240900" cy="711300"/>
            <a:chOff x="477850" y="1350775"/>
            <a:chExt cx="3240900" cy="711300"/>
          </a:xfrm>
        </p:grpSpPr>
        <p:sp>
          <p:nvSpPr>
            <p:cNvPr id="156" name="Google Shape;156;p29"/>
            <p:cNvSpPr txBox="1"/>
            <p:nvPr/>
          </p:nvSpPr>
          <p:spPr>
            <a:xfrm>
              <a:off x="499975" y="1553000"/>
              <a:ext cx="2920200" cy="442500"/>
            </a:xfrm>
            <a:prstGeom prst="rect">
              <a:avLst/>
            </a:prstGeom>
            <a:gradFill>
              <a:gsLst>
                <a:gs pos="0">
                  <a:srgbClr val="DCECD5"/>
                </a:gs>
                <a:gs pos="100000">
                  <a:srgbClr val="92BC81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7" name="Google Shape;157;p29"/>
            <p:cNvSpPr/>
            <p:nvPr/>
          </p:nvSpPr>
          <p:spPr>
            <a:xfrm>
              <a:off x="477850" y="1350775"/>
              <a:ext cx="3240900" cy="7113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DCECD5"/>
                </a:gs>
                <a:gs pos="100000">
                  <a:srgbClr val="92BC81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200">
                  <a:latin typeface="Open Sans"/>
                  <a:ea typeface="Open Sans"/>
                  <a:cs typeface="Open Sans"/>
                  <a:sym typeface="Open Sans"/>
                </a:rPr>
                <a:t>Организация производства на местных мощностях, из отечественных материалов</a:t>
              </a:r>
              <a:endParaRPr sz="1200"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grpSp>
        <p:nvGrpSpPr>
          <p:cNvPr id="158" name="Google Shape;158;p29"/>
          <p:cNvGrpSpPr/>
          <p:nvPr/>
        </p:nvGrpSpPr>
        <p:grpSpPr>
          <a:xfrm>
            <a:off x="4572001" y="2401495"/>
            <a:ext cx="4024956" cy="711252"/>
            <a:chOff x="477841" y="1486625"/>
            <a:chExt cx="3130800" cy="575400"/>
          </a:xfrm>
        </p:grpSpPr>
        <p:sp>
          <p:nvSpPr>
            <p:cNvPr id="159" name="Google Shape;159;p29"/>
            <p:cNvSpPr txBox="1"/>
            <p:nvPr/>
          </p:nvSpPr>
          <p:spPr>
            <a:xfrm>
              <a:off x="499975" y="1553000"/>
              <a:ext cx="2920200" cy="442500"/>
            </a:xfrm>
            <a:prstGeom prst="rect">
              <a:avLst/>
            </a:prstGeom>
            <a:gradFill>
              <a:gsLst>
                <a:gs pos="0">
                  <a:srgbClr val="DCECD5"/>
                </a:gs>
                <a:gs pos="100000">
                  <a:srgbClr val="92BC81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0" name="Google Shape;160;p29"/>
            <p:cNvSpPr/>
            <p:nvPr/>
          </p:nvSpPr>
          <p:spPr>
            <a:xfrm>
              <a:off x="477841" y="1486625"/>
              <a:ext cx="3130800" cy="5754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DCECD5"/>
                </a:gs>
                <a:gs pos="100000">
                  <a:srgbClr val="92BC81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200">
                  <a:latin typeface="Open Sans"/>
                  <a:ea typeface="Open Sans"/>
                  <a:cs typeface="Open Sans"/>
                  <a:sym typeface="Open Sans"/>
                </a:rPr>
                <a:t>Возможность расширение модельного ряда в соответствии с запросами местных учреждений</a:t>
              </a:r>
              <a:endParaRPr sz="1200"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grpSp>
        <p:nvGrpSpPr>
          <p:cNvPr id="161" name="Google Shape;161;p29"/>
          <p:cNvGrpSpPr/>
          <p:nvPr/>
        </p:nvGrpSpPr>
        <p:grpSpPr>
          <a:xfrm>
            <a:off x="477876" y="3112750"/>
            <a:ext cx="3241005" cy="575400"/>
            <a:chOff x="477850" y="1486625"/>
            <a:chExt cx="2997600" cy="575400"/>
          </a:xfrm>
        </p:grpSpPr>
        <p:sp>
          <p:nvSpPr>
            <p:cNvPr id="162" name="Google Shape;162;p29"/>
            <p:cNvSpPr txBox="1"/>
            <p:nvPr/>
          </p:nvSpPr>
          <p:spPr>
            <a:xfrm>
              <a:off x="499975" y="1553000"/>
              <a:ext cx="2920200" cy="442500"/>
            </a:xfrm>
            <a:prstGeom prst="rect">
              <a:avLst/>
            </a:prstGeom>
            <a:gradFill>
              <a:gsLst>
                <a:gs pos="0">
                  <a:srgbClr val="DCECD5"/>
                </a:gs>
                <a:gs pos="100000">
                  <a:srgbClr val="92BC81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3" name="Google Shape;163;p29"/>
            <p:cNvSpPr/>
            <p:nvPr/>
          </p:nvSpPr>
          <p:spPr>
            <a:xfrm>
              <a:off x="477850" y="1486625"/>
              <a:ext cx="2997600" cy="5754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DCECD5"/>
                </a:gs>
                <a:gs pos="100000">
                  <a:srgbClr val="92BC81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200">
                  <a:latin typeface="Open Sans"/>
                  <a:ea typeface="Open Sans"/>
                  <a:cs typeface="Open Sans"/>
                  <a:sym typeface="Open Sans"/>
                </a:rPr>
                <a:t>Участие в разработке продукта специалистов хирургического профиля</a:t>
              </a:r>
              <a:endParaRPr sz="1200"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164" name="Google Shape;164;p29"/>
          <p:cNvSpPr/>
          <p:nvPr/>
        </p:nvSpPr>
        <p:spPr>
          <a:xfrm>
            <a:off x="3829425" y="2161375"/>
            <a:ext cx="636600" cy="410400"/>
          </a:xfrm>
          <a:prstGeom prst="stripedRightArrow">
            <a:avLst>
              <a:gd fmla="val 50000" name="adj1"/>
              <a:gd fmla="val 50000" name="adj2"/>
            </a:avLst>
          </a:prstGeom>
          <a:gradFill>
            <a:gsLst>
              <a:gs pos="0">
                <a:srgbClr val="DCECD5"/>
              </a:gs>
              <a:gs pos="100000">
                <a:srgbClr val="92BC81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0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Торговая бизнес-модель</a:t>
            </a:r>
            <a:endParaRPr/>
          </a:p>
        </p:txBody>
      </p:sp>
      <p:sp>
        <p:nvSpPr>
          <p:cNvPr id="170" name="Google Shape;170;p30"/>
          <p:cNvSpPr txBox="1"/>
          <p:nvPr/>
        </p:nvSpPr>
        <p:spPr>
          <a:xfrm>
            <a:off x="5130975" y="1530875"/>
            <a:ext cx="1393800" cy="4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</a:rPr>
              <a:t>“Бизнес”</a:t>
            </a:r>
            <a:endParaRPr sz="1600">
              <a:solidFill>
                <a:schemeClr val="dk1"/>
              </a:solidFill>
            </a:endParaRPr>
          </a:p>
        </p:txBody>
      </p:sp>
      <p:grpSp>
        <p:nvGrpSpPr>
          <p:cNvPr id="171" name="Google Shape;171;p30"/>
          <p:cNvGrpSpPr/>
          <p:nvPr/>
        </p:nvGrpSpPr>
        <p:grpSpPr>
          <a:xfrm>
            <a:off x="367232" y="1530875"/>
            <a:ext cx="2052662" cy="3229500"/>
            <a:chOff x="367225" y="1530875"/>
            <a:chExt cx="2029525" cy="3229500"/>
          </a:xfrm>
        </p:grpSpPr>
        <p:sp>
          <p:nvSpPr>
            <p:cNvPr id="172" name="Google Shape;172;p30"/>
            <p:cNvSpPr/>
            <p:nvPr/>
          </p:nvSpPr>
          <p:spPr>
            <a:xfrm rot="10800000">
              <a:off x="509450" y="1530875"/>
              <a:ext cx="1887300" cy="3229500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rgbClr val="D9EAD3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3" name="Google Shape;173;p30"/>
            <p:cNvSpPr/>
            <p:nvPr/>
          </p:nvSpPr>
          <p:spPr>
            <a:xfrm>
              <a:off x="509450" y="1530875"/>
              <a:ext cx="1887300" cy="486600"/>
            </a:xfrm>
            <a:prstGeom prst="rect">
              <a:avLst/>
            </a:prstGeom>
            <a:solidFill>
              <a:srgbClr val="FFD966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174" name="Google Shape;174;p30"/>
            <p:cNvGrpSpPr/>
            <p:nvPr/>
          </p:nvGrpSpPr>
          <p:grpSpPr>
            <a:xfrm>
              <a:off x="367225" y="1530875"/>
              <a:ext cx="1905231" cy="2366900"/>
              <a:chOff x="367230" y="1530875"/>
              <a:chExt cx="1768196" cy="2366900"/>
            </a:xfrm>
          </p:grpSpPr>
          <p:sp>
            <p:nvSpPr>
              <p:cNvPr id="175" name="Google Shape;175;p30"/>
              <p:cNvSpPr txBox="1"/>
              <p:nvPr/>
            </p:nvSpPr>
            <p:spPr>
              <a:xfrm>
                <a:off x="499226" y="1530875"/>
                <a:ext cx="1636200" cy="486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1600">
                    <a:solidFill>
                      <a:schemeClr val="dk1"/>
                    </a:solidFill>
                  </a:rPr>
                  <a:t>“Старт”</a:t>
                </a:r>
                <a:endParaRPr sz="1600">
                  <a:solidFill>
                    <a:schemeClr val="dk1"/>
                  </a:solidFill>
                </a:endParaRPr>
              </a:p>
            </p:txBody>
          </p:sp>
          <p:sp>
            <p:nvSpPr>
              <p:cNvPr id="176" name="Google Shape;176;p30"/>
              <p:cNvSpPr txBox="1"/>
              <p:nvPr/>
            </p:nvSpPr>
            <p:spPr>
              <a:xfrm>
                <a:off x="367230" y="2122075"/>
                <a:ext cx="1714500" cy="177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-304800" lvl="0" marL="457200" rtl="0" algn="l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200"/>
                  <a:buChar char="●"/>
                </a:pPr>
                <a:r>
                  <a:rPr lang="ru" sz="1200">
                    <a:solidFill>
                      <a:schemeClr val="dk1"/>
                    </a:solidFill>
                  </a:rPr>
                  <a:t>Формирование технического задания</a:t>
                </a:r>
                <a:endParaRPr sz="1200">
                  <a:solidFill>
                    <a:schemeClr val="dk1"/>
                  </a:solidFill>
                </a:endParaRPr>
              </a:p>
              <a:p>
                <a:pPr indent="-304800" lvl="0" marL="457200" rtl="0" algn="l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200"/>
                  <a:buChar char="●"/>
                </a:pPr>
                <a:r>
                  <a:rPr lang="ru" sz="1200">
                    <a:solidFill>
                      <a:schemeClr val="dk1"/>
                    </a:solidFill>
                  </a:rPr>
                  <a:t>Регистрация изделия (?)</a:t>
                </a:r>
                <a:endParaRPr sz="1200">
                  <a:solidFill>
                    <a:schemeClr val="dk1"/>
                  </a:solidFill>
                </a:endParaRPr>
              </a:p>
              <a:p>
                <a:pPr indent="-304800" lvl="0" marL="457200" rtl="0" algn="l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200"/>
                  <a:buChar char="●"/>
                </a:pPr>
                <a:r>
                  <a:rPr lang="ru" sz="1200">
                    <a:solidFill>
                      <a:schemeClr val="dk1"/>
                    </a:solidFill>
                  </a:rPr>
                  <a:t>Выпуск прототипа из полимера</a:t>
                </a:r>
                <a:endParaRPr sz="1200">
                  <a:solidFill>
                    <a:schemeClr val="dk1"/>
                  </a:solidFill>
                </a:endParaRPr>
              </a:p>
            </p:txBody>
          </p:sp>
        </p:grpSp>
      </p:grpSp>
      <p:sp>
        <p:nvSpPr>
          <p:cNvPr id="177" name="Google Shape;177;p30"/>
          <p:cNvSpPr/>
          <p:nvPr/>
        </p:nvSpPr>
        <p:spPr>
          <a:xfrm rot="10800000">
            <a:off x="2684800" y="1530875"/>
            <a:ext cx="1918200" cy="3229500"/>
          </a:xfrm>
          <a:prstGeom prst="round2SameRect">
            <a:avLst>
              <a:gd fmla="val 16667" name="adj1"/>
              <a:gd fmla="val 0" name="adj2"/>
            </a:avLst>
          </a:prstGeom>
          <a:solidFill>
            <a:srgbClr val="B6D7A8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78" name="Google Shape;178;p30"/>
          <p:cNvSpPr/>
          <p:nvPr/>
        </p:nvSpPr>
        <p:spPr>
          <a:xfrm>
            <a:off x="2684700" y="1530875"/>
            <a:ext cx="1887300" cy="4866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179" name="Google Shape;179;p30"/>
          <p:cNvGrpSpPr/>
          <p:nvPr/>
        </p:nvGrpSpPr>
        <p:grpSpPr>
          <a:xfrm>
            <a:off x="2542475" y="1530875"/>
            <a:ext cx="1905231" cy="2366900"/>
            <a:chOff x="367230" y="1530875"/>
            <a:chExt cx="1768196" cy="2366900"/>
          </a:xfrm>
        </p:grpSpPr>
        <p:sp>
          <p:nvSpPr>
            <p:cNvPr id="180" name="Google Shape;180;p30"/>
            <p:cNvSpPr txBox="1"/>
            <p:nvPr/>
          </p:nvSpPr>
          <p:spPr>
            <a:xfrm>
              <a:off x="499226" y="1530875"/>
              <a:ext cx="1636200" cy="486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600">
                  <a:solidFill>
                    <a:schemeClr val="dk1"/>
                  </a:solidFill>
                </a:rPr>
                <a:t>“Стартап”</a:t>
              </a:r>
              <a:endParaRPr sz="1600">
                <a:solidFill>
                  <a:schemeClr val="dk1"/>
                </a:solidFill>
              </a:endParaRPr>
            </a:p>
          </p:txBody>
        </p:sp>
        <p:sp>
          <p:nvSpPr>
            <p:cNvPr id="181" name="Google Shape;181;p30"/>
            <p:cNvSpPr txBox="1"/>
            <p:nvPr/>
          </p:nvSpPr>
          <p:spPr>
            <a:xfrm>
              <a:off x="367230" y="2122075"/>
              <a:ext cx="1714500" cy="1775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-304800" lvl="0" marL="45720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Char char="●"/>
              </a:pPr>
              <a:r>
                <a:rPr lang="ru" sz="1200">
                  <a:solidFill>
                    <a:schemeClr val="dk1"/>
                  </a:solidFill>
                </a:rPr>
                <a:t>Поиск партнеров для масштабного производства</a:t>
              </a:r>
              <a:endParaRPr sz="1200">
                <a:solidFill>
                  <a:schemeClr val="dk1"/>
                </a:solidFill>
              </a:endParaRPr>
            </a:p>
            <a:p>
              <a:pPr indent="-304800" lvl="0" marL="45720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Char char="●"/>
              </a:pPr>
              <a:r>
                <a:rPr lang="ru" sz="1200">
                  <a:solidFill>
                    <a:schemeClr val="dk1"/>
                  </a:solidFill>
                </a:rPr>
                <a:t>Апробация полимерного прототипа</a:t>
              </a:r>
              <a:endParaRPr sz="1200">
                <a:solidFill>
                  <a:schemeClr val="dk1"/>
                </a:solidFill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</a:endParaRPr>
            </a:p>
          </p:txBody>
        </p:sp>
      </p:grpSp>
      <p:sp>
        <p:nvSpPr>
          <p:cNvPr id="182" name="Google Shape;182;p30"/>
          <p:cNvSpPr/>
          <p:nvPr/>
        </p:nvSpPr>
        <p:spPr>
          <a:xfrm rot="10800000">
            <a:off x="4837000" y="1530875"/>
            <a:ext cx="1919100" cy="3229500"/>
          </a:xfrm>
          <a:prstGeom prst="round2SameRect">
            <a:avLst>
              <a:gd fmla="val 16667" name="adj1"/>
              <a:gd fmla="val 0" name="adj2"/>
            </a:avLst>
          </a:prstGeom>
          <a:solidFill>
            <a:srgbClr val="93C47D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3" name="Google Shape;183;p30"/>
          <p:cNvSpPr/>
          <p:nvPr/>
        </p:nvSpPr>
        <p:spPr>
          <a:xfrm>
            <a:off x="4836850" y="1530875"/>
            <a:ext cx="1887300" cy="4866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184" name="Google Shape;184;p30"/>
          <p:cNvGrpSpPr/>
          <p:nvPr/>
        </p:nvGrpSpPr>
        <p:grpSpPr>
          <a:xfrm>
            <a:off x="4694625" y="1530875"/>
            <a:ext cx="1905231" cy="2691000"/>
            <a:chOff x="367230" y="1530875"/>
            <a:chExt cx="1768196" cy="2691000"/>
          </a:xfrm>
        </p:grpSpPr>
        <p:sp>
          <p:nvSpPr>
            <p:cNvPr id="185" name="Google Shape;185;p30"/>
            <p:cNvSpPr txBox="1"/>
            <p:nvPr/>
          </p:nvSpPr>
          <p:spPr>
            <a:xfrm>
              <a:off x="499226" y="1530875"/>
              <a:ext cx="1636200" cy="486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600">
                  <a:solidFill>
                    <a:schemeClr val="dk1"/>
                  </a:solidFill>
                </a:rPr>
                <a:t>“Бизнес”</a:t>
              </a:r>
              <a:endParaRPr sz="1600">
                <a:solidFill>
                  <a:schemeClr val="dk1"/>
                </a:solidFill>
              </a:endParaRPr>
            </a:p>
          </p:txBody>
        </p:sp>
        <p:sp>
          <p:nvSpPr>
            <p:cNvPr id="186" name="Google Shape;186;p30"/>
            <p:cNvSpPr txBox="1"/>
            <p:nvPr/>
          </p:nvSpPr>
          <p:spPr>
            <a:xfrm>
              <a:off x="367230" y="2017475"/>
              <a:ext cx="1714500" cy="220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-304800" lvl="0" marL="45720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Char char="●"/>
              </a:pPr>
              <a:r>
                <a:rPr lang="ru" sz="1200">
                  <a:solidFill>
                    <a:schemeClr val="dk1"/>
                  </a:solidFill>
                </a:rPr>
                <a:t>Разработка полноценного общехирургиче-ского ретрактора</a:t>
              </a:r>
              <a:endParaRPr sz="1200">
                <a:solidFill>
                  <a:schemeClr val="dk1"/>
                </a:solidFill>
              </a:endParaRPr>
            </a:p>
            <a:p>
              <a:pPr indent="-304800" lvl="0" marL="45720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Char char="●"/>
              </a:pPr>
              <a:r>
                <a:rPr lang="ru" sz="1200">
                  <a:solidFill>
                    <a:schemeClr val="dk1"/>
                  </a:solidFill>
                </a:rPr>
                <a:t>Популяризация применения нашего продукта</a:t>
              </a:r>
              <a:endParaRPr sz="1200">
                <a:solidFill>
                  <a:schemeClr val="dk1"/>
                </a:solidFill>
              </a:endParaRPr>
            </a:p>
            <a:p>
              <a:pPr indent="-304800" lvl="0" marL="45720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Char char="●"/>
              </a:pPr>
              <a:r>
                <a:rPr lang="ru" sz="1200">
                  <a:solidFill>
                    <a:schemeClr val="dk1"/>
                  </a:solidFill>
                </a:rPr>
                <a:t>Расширение производства полимерных образцов</a:t>
              </a:r>
              <a:endParaRPr sz="1200">
                <a:solidFill>
                  <a:schemeClr val="dk1"/>
                </a:solidFill>
              </a:endParaRPr>
            </a:p>
            <a:p>
              <a:pPr indent="-304800" lvl="0" marL="45720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Char char="●"/>
              </a:pPr>
              <a:r>
                <a:rPr lang="ru" sz="1200">
                  <a:solidFill>
                    <a:schemeClr val="dk1"/>
                  </a:solidFill>
                </a:rPr>
                <a:t>Прототип из хирургической стали</a:t>
              </a:r>
              <a:endParaRPr sz="1200">
                <a:solidFill>
                  <a:schemeClr val="dk1"/>
                </a:solidFill>
              </a:endParaRPr>
            </a:p>
            <a:p>
              <a:pPr indent="0" lvl="0" marL="45720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</a:endParaRPr>
            </a:p>
          </p:txBody>
        </p:sp>
      </p:grpSp>
      <p:sp>
        <p:nvSpPr>
          <p:cNvPr id="187" name="Google Shape;187;p30"/>
          <p:cNvSpPr/>
          <p:nvPr/>
        </p:nvSpPr>
        <p:spPr>
          <a:xfrm rot="10800000">
            <a:off x="6995031" y="1530813"/>
            <a:ext cx="1967322" cy="3328969"/>
          </a:xfrm>
          <a:prstGeom prst="round2SameRect">
            <a:avLst>
              <a:gd fmla="val 16667" name="adj1"/>
              <a:gd fmla="val 0" name="adj2"/>
            </a:avLst>
          </a:prstGeom>
          <a:solidFill>
            <a:srgbClr val="6AA84F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8" name="Google Shape;188;p30"/>
          <p:cNvSpPr/>
          <p:nvPr/>
        </p:nvSpPr>
        <p:spPr>
          <a:xfrm>
            <a:off x="6995031" y="1530813"/>
            <a:ext cx="1967322" cy="501587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189" name="Google Shape;189;p30"/>
          <p:cNvGrpSpPr/>
          <p:nvPr/>
        </p:nvGrpSpPr>
        <p:grpSpPr>
          <a:xfrm>
            <a:off x="6846775" y="1530813"/>
            <a:ext cx="1986013" cy="3116418"/>
            <a:chOff x="367230" y="1530875"/>
            <a:chExt cx="1768196" cy="3023300"/>
          </a:xfrm>
        </p:grpSpPr>
        <p:sp>
          <p:nvSpPr>
            <p:cNvPr id="190" name="Google Shape;190;p30"/>
            <p:cNvSpPr txBox="1"/>
            <p:nvPr/>
          </p:nvSpPr>
          <p:spPr>
            <a:xfrm>
              <a:off x="499226" y="1530875"/>
              <a:ext cx="1636200" cy="486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600">
                  <a:solidFill>
                    <a:schemeClr val="dk1"/>
                  </a:solidFill>
                </a:rPr>
                <a:t>“Старт”</a:t>
              </a:r>
              <a:endParaRPr sz="1600">
                <a:solidFill>
                  <a:schemeClr val="dk1"/>
                </a:solidFill>
              </a:endParaRPr>
            </a:p>
          </p:txBody>
        </p:sp>
        <p:sp>
          <p:nvSpPr>
            <p:cNvPr id="191" name="Google Shape;191;p30"/>
            <p:cNvSpPr txBox="1"/>
            <p:nvPr/>
          </p:nvSpPr>
          <p:spPr>
            <a:xfrm>
              <a:off x="367230" y="2122075"/>
              <a:ext cx="1751700" cy="2432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-304800" lvl="0" marL="45720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Char char="●"/>
              </a:pPr>
              <a:r>
                <a:rPr lang="ru" sz="1200">
                  <a:solidFill>
                    <a:schemeClr val="dk1"/>
                  </a:solidFill>
                </a:rPr>
                <a:t>Расширение внедрения продукта</a:t>
              </a:r>
              <a:endParaRPr sz="1200">
                <a:solidFill>
                  <a:schemeClr val="dk1"/>
                </a:solidFill>
              </a:endParaRPr>
            </a:p>
            <a:p>
              <a:pPr indent="-304800" lvl="0" marL="45720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Char char="●"/>
              </a:pPr>
              <a:r>
                <a:rPr lang="ru" sz="1200">
                  <a:solidFill>
                    <a:schemeClr val="dk1"/>
                  </a:solidFill>
                </a:rPr>
                <a:t>Апробация стальных прототипов</a:t>
              </a:r>
              <a:endParaRPr sz="1200">
                <a:solidFill>
                  <a:schemeClr val="dk1"/>
                </a:solidFill>
              </a:endParaRPr>
            </a:p>
            <a:p>
              <a:pPr indent="-304800" lvl="0" marL="45720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Char char="●"/>
              </a:pPr>
              <a:r>
                <a:rPr lang="ru" sz="1200">
                  <a:solidFill>
                    <a:schemeClr val="dk1"/>
                  </a:solidFill>
                </a:rPr>
                <a:t>Внедрение образцов из хирургической стали</a:t>
              </a:r>
              <a:endParaRPr sz="1200">
                <a:solidFill>
                  <a:schemeClr val="dk1"/>
                </a:solidFill>
              </a:endParaRPr>
            </a:p>
            <a:p>
              <a:pPr indent="-304800" lvl="0" marL="45720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Char char="●"/>
              </a:pPr>
              <a:r>
                <a:rPr lang="ru" sz="1200">
                  <a:solidFill>
                    <a:schemeClr val="dk1"/>
                  </a:solidFill>
                </a:rPr>
                <a:t>Расширение ассортимента полимерных образцов</a:t>
              </a:r>
              <a:endParaRPr sz="1200">
                <a:solidFill>
                  <a:schemeClr val="dk1"/>
                </a:solidFill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Дорожная карта:</a:t>
            </a:r>
            <a:endParaRPr/>
          </a:p>
        </p:txBody>
      </p:sp>
      <p:grpSp>
        <p:nvGrpSpPr>
          <p:cNvPr id="197" name="Google Shape;197;p31"/>
          <p:cNvGrpSpPr/>
          <p:nvPr/>
        </p:nvGrpSpPr>
        <p:grpSpPr>
          <a:xfrm>
            <a:off x="1019850" y="1432404"/>
            <a:ext cx="6867650" cy="496778"/>
            <a:chOff x="588450" y="2155750"/>
            <a:chExt cx="6867650" cy="1139400"/>
          </a:xfrm>
        </p:grpSpPr>
        <p:sp>
          <p:nvSpPr>
            <p:cNvPr id="198" name="Google Shape;198;p31"/>
            <p:cNvSpPr/>
            <p:nvPr/>
          </p:nvSpPr>
          <p:spPr>
            <a:xfrm rot="-5400000">
              <a:off x="1147050" y="1597150"/>
              <a:ext cx="1139400" cy="2256600"/>
            </a:xfrm>
            <a:prstGeom prst="round2SameRect">
              <a:avLst>
                <a:gd fmla="val 16667" name="adj1"/>
                <a:gd fmla="val 0" name="adj2"/>
              </a:avLst>
            </a:prstGeom>
            <a:gradFill>
              <a:gsLst>
                <a:gs pos="0">
                  <a:srgbClr val="DCECD5"/>
                </a:gs>
                <a:gs pos="100000">
                  <a:srgbClr val="92BC81"/>
                </a:gs>
              </a:gsLst>
              <a:lin ang="5400012" scaled="0"/>
            </a:gra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99" name="Google Shape;199;p31"/>
            <p:cNvSpPr/>
            <p:nvPr/>
          </p:nvSpPr>
          <p:spPr>
            <a:xfrm rot="5400000">
              <a:off x="5764400" y="1603450"/>
              <a:ext cx="1139400" cy="2244000"/>
            </a:xfrm>
            <a:prstGeom prst="round2SameRect">
              <a:avLst>
                <a:gd fmla="val 16667" name="adj1"/>
                <a:gd fmla="val 0" name="adj2"/>
              </a:avLst>
            </a:prstGeom>
            <a:gradFill>
              <a:gsLst>
                <a:gs pos="0">
                  <a:srgbClr val="51AB2A"/>
                </a:gs>
                <a:gs pos="100000">
                  <a:srgbClr val="203E13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00" name="Google Shape;200;p31"/>
            <p:cNvSpPr/>
            <p:nvPr/>
          </p:nvSpPr>
          <p:spPr>
            <a:xfrm>
              <a:off x="2900275" y="2155750"/>
              <a:ext cx="2256600" cy="1139400"/>
            </a:xfrm>
            <a:prstGeom prst="rect">
              <a:avLst/>
            </a:prstGeom>
            <a:gradFill>
              <a:gsLst>
                <a:gs pos="0">
                  <a:srgbClr val="86CEAB"/>
                </a:gs>
                <a:gs pos="100000">
                  <a:srgbClr val="448E6A"/>
                </a:gs>
              </a:gsLst>
              <a:lin ang="5400012" scaled="0"/>
            </a:gra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sp>
        <p:nvSpPr>
          <p:cNvPr id="201" name="Google Shape;201;p31"/>
          <p:cNvSpPr txBox="1"/>
          <p:nvPr/>
        </p:nvSpPr>
        <p:spPr>
          <a:xfrm>
            <a:off x="1285325" y="1530875"/>
            <a:ext cx="1725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7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2026</a:t>
            </a:r>
            <a:endParaRPr sz="17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02" name="Google Shape;202;p31"/>
          <p:cNvSpPr txBox="1"/>
          <p:nvPr/>
        </p:nvSpPr>
        <p:spPr>
          <a:xfrm>
            <a:off x="3590875" y="1530875"/>
            <a:ext cx="1725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7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2027</a:t>
            </a:r>
            <a:endParaRPr sz="17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03" name="Google Shape;203;p31"/>
          <p:cNvSpPr txBox="1"/>
          <p:nvPr/>
        </p:nvSpPr>
        <p:spPr>
          <a:xfrm>
            <a:off x="5896425" y="1530875"/>
            <a:ext cx="1725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7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2028</a:t>
            </a:r>
            <a:endParaRPr sz="17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204" name="Google Shape;204;p31"/>
          <p:cNvCxnSpPr/>
          <p:nvPr/>
        </p:nvCxnSpPr>
        <p:spPr>
          <a:xfrm flipH="1">
            <a:off x="3254100" y="1432400"/>
            <a:ext cx="35700" cy="3295200"/>
          </a:xfrm>
          <a:prstGeom prst="straightConnector1">
            <a:avLst/>
          </a:prstGeom>
          <a:noFill/>
          <a:ln cap="flat" cmpd="sng" w="28575">
            <a:solidFill>
              <a:srgbClr val="B6D7A8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205" name="Google Shape;205;p31"/>
          <p:cNvCxnSpPr/>
          <p:nvPr/>
        </p:nvCxnSpPr>
        <p:spPr>
          <a:xfrm flipH="1">
            <a:off x="5588150" y="1438500"/>
            <a:ext cx="19500" cy="3355500"/>
          </a:xfrm>
          <a:prstGeom prst="straightConnector1">
            <a:avLst/>
          </a:prstGeom>
          <a:noFill/>
          <a:ln cap="flat" cmpd="sng" w="28575">
            <a:solidFill>
              <a:schemeClr val="accent3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206" name="Google Shape;206;p31"/>
          <p:cNvSpPr txBox="1"/>
          <p:nvPr/>
        </p:nvSpPr>
        <p:spPr>
          <a:xfrm>
            <a:off x="1064100" y="2050775"/>
            <a:ext cx="2179200" cy="246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048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"/>
              <a:buChar char="●"/>
            </a:pPr>
            <a:r>
              <a:rPr lang="ru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Изучение специфики рынка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048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"/>
              <a:buChar char="●"/>
            </a:pPr>
            <a:r>
              <a:rPr lang="ru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Формирование технического задания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048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"/>
              <a:buChar char="●"/>
            </a:pPr>
            <a:r>
              <a:rPr lang="ru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Поиск партнеров для создания технологической карты производства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048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"/>
              <a:buChar char="●"/>
            </a:pPr>
            <a:r>
              <a:rPr lang="ru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Привлечение инвесторов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07" name="Google Shape;207;p31"/>
          <p:cNvSpPr txBox="1"/>
          <p:nvPr/>
        </p:nvSpPr>
        <p:spPr>
          <a:xfrm>
            <a:off x="3363475" y="2050775"/>
            <a:ext cx="2179200" cy="256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984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Проведение теоретического анализа возможных материалов и технологий изготовления;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Формирование технологической карты производства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Изготовление опытного образца;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08" name="Google Shape;208;p31"/>
          <p:cNvSpPr txBox="1"/>
          <p:nvPr/>
        </p:nvSpPr>
        <p:spPr>
          <a:xfrm>
            <a:off x="5708300" y="2050775"/>
            <a:ext cx="2179200" cy="270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984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Проведение лабораторных испытаний прототипы;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Внесение поправок в технологическую карту в соответствии с результатами испытаний;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Создание прототипа, готового к испытаниям в условиях, приближенных к реальным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2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Запрос?</a:t>
            </a:r>
            <a:endParaRPr/>
          </a:p>
        </p:txBody>
      </p:sp>
      <p:sp>
        <p:nvSpPr>
          <p:cNvPr id="214" name="Google Shape;214;p32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Условия н</a:t>
            </a:r>
            <a:r>
              <a:rPr lang="ru"/>
              <a:t>а текущий момент:</a:t>
            </a:r>
            <a:endParaRPr/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SzPts val="1400"/>
              <a:buAutoNum type="arabicPeriod"/>
            </a:pPr>
            <a:r>
              <a:rPr lang="ru"/>
              <a:t>Этап финансирования - Pre-seed;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ru"/>
              <a:t>Цель проекта - создание опытного полимерного образца;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ru"/>
              <a:t>Показатели эффективности - отчетная докуцментация проекта, предоставление опытного образца.</a:t>
            </a:r>
            <a:endParaRPr/>
          </a:p>
        </p:txBody>
      </p:sp>
      <p:sp>
        <p:nvSpPr>
          <p:cNvPr id="215" name="Google Shape;215;p32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Для выполнения проекта необходимо:</a:t>
            </a:r>
            <a:endParaRPr/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SzPts val="1400"/>
              <a:buAutoNum type="arabicPeriod"/>
            </a:pPr>
            <a:r>
              <a:rPr lang="ru"/>
              <a:t>Заключение контракта с конструкторским бюро о формировании технологической карты, сборке прототипа;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ru"/>
              <a:t>Наличие инвесторов/грантовых источников финансирования.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57BB8A"/>
      </a:accent3>
      <a:accent4>
        <a:srgbClr val="78909C"/>
      </a:accent4>
      <a:accent5>
        <a:srgbClr val="607D8B"/>
      </a:accent5>
      <a:accent6>
        <a:srgbClr val="DCE755"/>
      </a:accent6>
      <a:hlink>
        <a:srgbClr val="607D8B"/>
      </a:hlink>
      <a:folHlink>
        <a:srgbClr val="607D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