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3"/>
  </p:notesMasterIdLst>
  <p:sldIdLst>
    <p:sldId id="256" r:id="rId2"/>
    <p:sldId id="257" r:id="rId3"/>
    <p:sldId id="258" r:id="rId4"/>
    <p:sldId id="279" r:id="rId5"/>
    <p:sldId id="281" r:id="rId6"/>
    <p:sldId id="285" r:id="rId7"/>
    <p:sldId id="280" r:id="rId8"/>
    <p:sldId id="278" r:id="rId9"/>
    <p:sldId id="283" r:id="rId10"/>
    <p:sldId id="262" r:id="rId11"/>
    <p:sldId id="273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Lexend Deca" panose="020B0604020202020204" charset="0"/>
      <p:regular r:id="rId18"/>
      <p:bold r:id="rId19"/>
    </p:embeddedFont>
    <p:embeddedFont>
      <p:font typeface="Molot" panose="02000506000000020004" pitchFamily="50" charset="0"/>
      <p:regular r:id="rId20"/>
    </p:embeddedFont>
    <p:embeddedFont>
      <p:font typeface="Montserrat Black" panose="00000A00000000000000" pitchFamily="2" charset="-52"/>
      <p:bold r:id="rId21"/>
      <p:boldItalic r:id="rId22"/>
    </p:embeddedFont>
    <p:embeddedFont>
      <p:font typeface="Montserrat Light" panose="00000400000000000000" pitchFamily="2" charset="-52"/>
      <p:regular r:id="rId23"/>
      <p:italic r:id="rId24"/>
    </p:embeddedFont>
    <p:embeddedFont>
      <p:font typeface="Montserrat Medium" panose="00000600000000000000" pitchFamily="2" charset="-52"/>
      <p:regular r:id="rId25"/>
      <p:italic r:id="rId26"/>
    </p:embeddedFont>
    <p:embeddedFont>
      <p:font typeface="Segoe UI" panose="020B0502040204020203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5256" autoAdjust="0"/>
  </p:normalViewPr>
  <p:slideViewPr>
    <p:cSldViewPr snapToGrid="0">
      <p:cViewPr varScale="1">
        <p:scale>
          <a:sx n="109" d="100"/>
          <a:sy n="109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51b28ef904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51b28ef904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51b28ef904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51b28ef904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51b28ef904_0_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51b28ef904_0_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8073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62e97dd036_0_6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62e97dd036_0_6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8790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51b28ef904_0_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51b28ef904_0_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9192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51b28ef904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51b28ef904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51b28ef904_2_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51b28ef904_2_5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bg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1249681" y="2790355"/>
            <a:ext cx="6698700" cy="160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475857" y="-152404"/>
            <a:ext cx="2449200" cy="4892700"/>
          </a:xfrm>
          <a:prstGeom prst="frame">
            <a:avLst>
              <a:gd name="adj1" fmla="val 3643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31474" y="-9280"/>
            <a:ext cx="2212526" cy="356062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098825" y="2972275"/>
            <a:ext cx="4681200" cy="117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Lexend Deca"/>
              <a:buNone/>
              <a:defRPr sz="36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Lexend Deca"/>
              <a:buNone/>
              <a:defRPr sz="52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Lexend Deca"/>
              <a:buNone/>
              <a:defRPr sz="52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Lexend Deca"/>
              <a:buNone/>
              <a:defRPr sz="52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Lexend Deca"/>
              <a:buNone/>
              <a:defRPr sz="52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Lexend Deca"/>
              <a:buNone/>
              <a:defRPr sz="52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Lexend Deca"/>
              <a:buNone/>
              <a:defRPr sz="52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Lexend Deca"/>
              <a:buNone/>
              <a:defRPr sz="52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Lexend Deca"/>
              <a:buNone/>
              <a:defRPr sz="52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1249675" y="967101"/>
            <a:ext cx="6698700" cy="388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475857" y="380996"/>
            <a:ext cx="2449200" cy="4892700"/>
          </a:xfrm>
          <a:prstGeom prst="frame">
            <a:avLst>
              <a:gd name="adj1" fmla="val 3643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20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31474" y="-9280"/>
            <a:ext cx="2212526" cy="3560628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3044950" y="1337800"/>
            <a:ext cx="4805400" cy="32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 rot="10800000">
            <a:off x="5172087" y="0"/>
            <a:ext cx="3641700" cy="102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5"/>
          <p:cNvSpPr/>
          <p:nvPr/>
        </p:nvSpPr>
        <p:spPr>
          <a:xfrm rot="10800000">
            <a:off x="7067939" y="259041"/>
            <a:ext cx="2012100" cy="1902900"/>
          </a:xfrm>
          <a:prstGeom prst="frame">
            <a:avLst>
              <a:gd name="adj1" fmla="val 265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5"/>
          <p:cNvSpPr/>
          <p:nvPr/>
        </p:nvSpPr>
        <p:spPr>
          <a:xfrm rot="10800000">
            <a:off x="7881687" y="1711422"/>
            <a:ext cx="932100" cy="90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601075" y="1021800"/>
            <a:ext cx="626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2520163" y="2669075"/>
            <a:ext cx="5441700" cy="209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/>
          <p:nvPr/>
        </p:nvSpPr>
        <p:spPr>
          <a:xfrm rot="10800000">
            <a:off x="392877" y="4202440"/>
            <a:ext cx="1616700" cy="82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5"/>
          <p:cNvSpPr/>
          <p:nvPr/>
        </p:nvSpPr>
        <p:spPr>
          <a:xfrm rot="10800000">
            <a:off x="213259" y="3696059"/>
            <a:ext cx="1170000" cy="1086000"/>
          </a:xfrm>
          <a:prstGeom prst="frame">
            <a:avLst>
              <a:gd name="adj1" fmla="val 31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5"/>
          <p:cNvSpPr/>
          <p:nvPr/>
        </p:nvSpPr>
        <p:spPr>
          <a:xfrm rot="10800000">
            <a:off x="391527" y="3508332"/>
            <a:ext cx="417900" cy="413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-4" y="3316492"/>
            <a:ext cx="2212526" cy="1827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5" name="Google Shape;45;p6"/>
          <p:cNvSpPr/>
          <p:nvPr/>
        </p:nvSpPr>
        <p:spPr>
          <a:xfrm rot="10800000">
            <a:off x="275702" y="4476927"/>
            <a:ext cx="1131000" cy="58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"/>
          <p:cNvSpPr/>
          <p:nvPr/>
        </p:nvSpPr>
        <p:spPr>
          <a:xfrm rot="10800000">
            <a:off x="7465782" y="4"/>
            <a:ext cx="1413600" cy="72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6"/>
          <p:cNvSpPr/>
          <p:nvPr/>
        </p:nvSpPr>
        <p:spPr>
          <a:xfrm rot="10800000">
            <a:off x="7658523" y="182235"/>
            <a:ext cx="1407300" cy="1352700"/>
          </a:xfrm>
          <a:prstGeom prst="frame">
            <a:avLst>
              <a:gd name="adj1" fmla="val 265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6"/>
          <p:cNvSpPr/>
          <p:nvPr/>
        </p:nvSpPr>
        <p:spPr>
          <a:xfrm rot="10800000">
            <a:off x="8228087" y="1214509"/>
            <a:ext cx="651300" cy="639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6"/>
          <p:cNvSpPr/>
          <p:nvPr/>
        </p:nvSpPr>
        <p:spPr>
          <a:xfrm rot="10800000">
            <a:off x="149280" y="4117786"/>
            <a:ext cx="819000" cy="769200"/>
          </a:xfrm>
          <a:prstGeom prst="frame">
            <a:avLst>
              <a:gd name="adj1" fmla="val 31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6"/>
          <p:cNvSpPr/>
          <p:nvPr/>
        </p:nvSpPr>
        <p:spPr>
          <a:xfrm rot="10800000">
            <a:off x="272597" y="3984298"/>
            <a:ext cx="294000" cy="29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-3" y="3846867"/>
            <a:ext cx="1548768" cy="1296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">
  <p:cSld name="TITLE_ONLY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/>
          <p:nvPr/>
        </p:nvSpPr>
        <p:spPr>
          <a:xfrm>
            <a:off x="7552400" y="1449600"/>
            <a:ext cx="1257300" cy="125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9"/>
          <p:cNvSpPr/>
          <p:nvPr/>
        </p:nvSpPr>
        <p:spPr>
          <a:xfrm>
            <a:off x="7308653" y="1205398"/>
            <a:ext cx="1440000" cy="1440000"/>
          </a:xfrm>
          <a:prstGeom prst="frame">
            <a:avLst>
              <a:gd name="adj1" fmla="val 265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9"/>
          <p:cNvSpPr/>
          <p:nvPr/>
        </p:nvSpPr>
        <p:spPr>
          <a:xfrm>
            <a:off x="5831250" y="1449600"/>
            <a:ext cx="1257300" cy="125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9"/>
          <p:cNvSpPr/>
          <p:nvPr/>
        </p:nvSpPr>
        <p:spPr>
          <a:xfrm>
            <a:off x="5587503" y="1205398"/>
            <a:ext cx="1440000" cy="1440000"/>
          </a:xfrm>
          <a:prstGeom prst="frame">
            <a:avLst>
              <a:gd name="adj1" fmla="val 265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9"/>
          <p:cNvSpPr/>
          <p:nvPr/>
        </p:nvSpPr>
        <p:spPr>
          <a:xfrm>
            <a:off x="4033925" y="1464750"/>
            <a:ext cx="1257300" cy="125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3790178" y="1220548"/>
            <a:ext cx="1440000" cy="1440000"/>
          </a:xfrm>
          <a:prstGeom prst="frame">
            <a:avLst>
              <a:gd name="adj1" fmla="val 265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9"/>
          <p:cNvSpPr/>
          <p:nvPr/>
        </p:nvSpPr>
        <p:spPr>
          <a:xfrm>
            <a:off x="2267550" y="1479900"/>
            <a:ext cx="1257300" cy="125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9"/>
          <p:cNvSpPr/>
          <p:nvPr/>
        </p:nvSpPr>
        <p:spPr>
          <a:xfrm>
            <a:off x="2023803" y="1235698"/>
            <a:ext cx="1440000" cy="1440000"/>
          </a:xfrm>
          <a:prstGeom prst="frame">
            <a:avLst>
              <a:gd name="adj1" fmla="val 265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9"/>
          <p:cNvSpPr/>
          <p:nvPr/>
        </p:nvSpPr>
        <p:spPr>
          <a:xfrm>
            <a:off x="486750" y="1510200"/>
            <a:ext cx="1257300" cy="125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9"/>
          <p:cNvSpPr/>
          <p:nvPr/>
        </p:nvSpPr>
        <p:spPr>
          <a:xfrm>
            <a:off x="243003" y="1265998"/>
            <a:ext cx="1440000" cy="1440000"/>
          </a:xfrm>
          <a:prstGeom prst="frame">
            <a:avLst>
              <a:gd name="adj1" fmla="val 265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ldNum" idx="12"/>
          </p:nvPr>
        </p:nvSpPr>
        <p:spPr>
          <a:xfrm>
            <a:off x="85486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body" idx="1"/>
          </p:nvPr>
        </p:nvSpPr>
        <p:spPr>
          <a:xfrm>
            <a:off x="387874" y="2330858"/>
            <a:ext cx="1482300" cy="24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4" name="Google Shape;84;p9"/>
          <p:cNvSpPr txBox="1">
            <a:spLocks noGrp="1"/>
          </p:cNvSpPr>
          <p:nvPr>
            <p:ph type="body" idx="2"/>
          </p:nvPr>
        </p:nvSpPr>
        <p:spPr>
          <a:xfrm>
            <a:off x="2147463" y="2330858"/>
            <a:ext cx="1482300" cy="24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body" idx="3"/>
          </p:nvPr>
        </p:nvSpPr>
        <p:spPr>
          <a:xfrm>
            <a:off x="3907052" y="2306625"/>
            <a:ext cx="1482300" cy="24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body" idx="4"/>
          </p:nvPr>
        </p:nvSpPr>
        <p:spPr>
          <a:xfrm>
            <a:off x="5666641" y="2330858"/>
            <a:ext cx="1482300" cy="24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9"/>
          <p:cNvSpPr txBox="1">
            <a:spLocks noGrp="1"/>
          </p:cNvSpPr>
          <p:nvPr>
            <p:ph type="body" idx="5"/>
          </p:nvPr>
        </p:nvSpPr>
        <p:spPr>
          <a:xfrm>
            <a:off x="7350030" y="2330858"/>
            <a:ext cx="1482300" cy="24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subTitle" idx="6"/>
          </p:nvPr>
        </p:nvSpPr>
        <p:spPr>
          <a:xfrm>
            <a:off x="346475" y="1981200"/>
            <a:ext cx="1565100" cy="4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9"/>
          <p:cNvSpPr txBox="1">
            <a:spLocks noGrp="1"/>
          </p:cNvSpPr>
          <p:nvPr>
            <p:ph type="subTitle" idx="7"/>
          </p:nvPr>
        </p:nvSpPr>
        <p:spPr>
          <a:xfrm>
            <a:off x="2106063" y="2005225"/>
            <a:ext cx="1565100" cy="4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8"/>
          </p:nvPr>
        </p:nvSpPr>
        <p:spPr>
          <a:xfrm>
            <a:off x="3865650" y="1993200"/>
            <a:ext cx="1565100" cy="4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subTitle" idx="9"/>
          </p:nvPr>
        </p:nvSpPr>
        <p:spPr>
          <a:xfrm>
            <a:off x="5625238" y="2017225"/>
            <a:ext cx="1565100" cy="4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9"/>
          <p:cNvSpPr txBox="1">
            <a:spLocks noGrp="1"/>
          </p:cNvSpPr>
          <p:nvPr>
            <p:ph type="subTitle" idx="13"/>
          </p:nvPr>
        </p:nvSpPr>
        <p:spPr>
          <a:xfrm>
            <a:off x="7384825" y="1992525"/>
            <a:ext cx="1565100" cy="4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0"/>
          <p:cNvSpPr/>
          <p:nvPr/>
        </p:nvSpPr>
        <p:spPr>
          <a:xfrm>
            <a:off x="7202067" y="120871"/>
            <a:ext cx="1616700" cy="82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0"/>
          <p:cNvSpPr/>
          <p:nvPr/>
        </p:nvSpPr>
        <p:spPr>
          <a:xfrm>
            <a:off x="536839" y="4103811"/>
            <a:ext cx="3641700" cy="1021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0"/>
          <p:cNvSpPr/>
          <p:nvPr/>
        </p:nvSpPr>
        <p:spPr>
          <a:xfrm>
            <a:off x="270587" y="2963670"/>
            <a:ext cx="2012100" cy="1902900"/>
          </a:xfrm>
          <a:prstGeom prst="frame">
            <a:avLst>
              <a:gd name="adj1" fmla="val 265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0"/>
          <p:cNvSpPr/>
          <p:nvPr/>
        </p:nvSpPr>
        <p:spPr>
          <a:xfrm>
            <a:off x="536839" y="2513889"/>
            <a:ext cx="932100" cy="90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0"/>
          <p:cNvSpPr/>
          <p:nvPr/>
        </p:nvSpPr>
        <p:spPr>
          <a:xfrm>
            <a:off x="7828384" y="361452"/>
            <a:ext cx="1170000" cy="1086000"/>
          </a:xfrm>
          <a:prstGeom prst="frame">
            <a:avLst>
              <a:gd name="adj1" fmla="val 31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0"/>
          <p:cNvSpPr/>
          <p:nvPr/>
        </p:nvSpPr>
        <p:spPr>
          <a:xfrm>
            <a:off x="8402217" y="1222078"/>
            <a:ext cx="417900" cy="413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99121" y="0"/>
            <a:ext cx="2212526" cy="182701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2" name="Google Shape;102;p10"/>
          <p:cNvSpPr txBox="1">
            <a:spLocks noGrp="1"/>
          </p:cNvSpPr>
          <p:nvPr>
            <p:ph type="body" idx="1"/>
          </p:nvPr>
        </p:nvSpPr>
        <p:spPr>
          <a:xfrm>
            <a:off x="4665975" y="13113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3" name="Google Shape;10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Idea">
  <p:cSld name="BIG_NUMBER_1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284896" y="320674"/>
            <a:ext cx="8183700" cy="399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4"/>
          <p:cNvSpPr/>
          <p:nvPr/>
        </p:nvSpPr>
        <p:spPr>
          <a:xfrm>
            <a:off x="130941" y="152742"/>
            <a:ext cx="8511300" cy="4354500"/>
          </a:xfrm>
          <a:prstGeom prst="frame">
            <a:avLst>
              <a:gd name="adj1" fmla="val 265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89114" y="1066799"/>
            <a:ext cx="3587625" cy="407933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>
            <a:spLocks noGrp="1"/>
          </p:cNvSpPr>
          <p:nvPr>
            <p:ph type="body" idx="1"/>
          </p:nvPr>
        </p:nvSpPr>
        <p:spPr>
          <a:xfrm>
            <a:off x="311700" y="3830825"/>
            <a:ext cx="8157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>
                <a:solidFill>
                  <a:srgbClr val="FFFFFF"/>
                </a:solidFill>
              </a:defRPr>
            </a:lvl1pPr>
            <a:lvl2pPr marL="914400" lvl="1" indent="-3429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○"/>
              <a:defRPr>
                <a:solidFill>
                  <a:srgbClr val="FFFFFF"/>
                </a:solidFill>
              </a:defRPr>
            </a:lvl2pPr>
            <a:lvl3pPr marL="1371600" lvl="2" indent="-3429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3pPr>
            <a:lvl4pPr marL="1828800" lvl="3" indent="-3429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>
                <a:solidFill>
                  <a:srgbClr val="FFFFFF"/>
                </a:solidFill>
              </a:defRPr>
            </a:lvl4pPr>
            <a:lvl5pPr marL="2286000" lvl="4" indent="-3429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○"/>
              <a:defRPr>
                <a:solidFill>
                  <a:srgbClr val="FFFFFF"/>
                </a:solidFill>
              </a:defRPr>
            </a:lvl5pPr>
            <a:lvl6pPr marL="2743200" lvl="5" indent="-3429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6pPr>
            <a:lvl7pPr marL="3200400" lvl="6" indent="-3429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>
                <a:solidFill>
                  <a:srgbClr val="FFFFFF"/>
                </a:solidFill>
              </a:defRPr>
            </a:lvl7pPr>
            <a:lvl8pPr marL="3657600" lvl="7" indent="-3429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○"/>
              <a:defRPr>
                <a:solidFill>
                  <a:srgbClr val="FFFFFF"/>
                </a:solidFill>
              </a:defRPr>
            </a:lvl8pPr>
            <a:lvl9pPr marL="4114800" lvl="8" indent="-342900" algn="ctr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4" name="Google Shape;134;p14"/>
          <p:cNvSpPr txBox="1">
            <a:spLocks noGrp="1"/>
          </p:cNvSpPr>
          <p:nvPr>
            <p:ph type="title"/>
          </p:nvPr>
        </p:nvSpPr>
        <p:spPr>
          <a:xfrm>
            <a:off x="311700" y="458925"/>
            <a:ext cx="8098200" cy="3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6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9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 algn="ctr">
              <a:defRPr sz="2700"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D173-DBAB-42F8-A28B-638ADDC67609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44AF-8201-44E6-8108-BC752E78A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3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"/>
              <a:buNone/>
              <a:defRPr sz="28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"/>
              <a:buNone/>
              <a:defRPr sz="28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"/>
              <a:buNone/>
              <a:defRPr sz="28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"/>
              <a:buNone/>
              <a:defRPr sz="28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"/>
              <a:buNone/>
              <a:defRPr sz="28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"/>
              <a:buNone/>
              <a:defRPr sz="28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"/>
              <a:buNone/>
              <a:defRPr sz="28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"/>
              <a:buNone/>
              <a:defRPr sz="28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"/>
              <a:buNone/>
              <a:defRPr sz="28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  <a:defRPr sz="1800">
                <a:solidFill>
                  <a:srgbClr val="434343"/>
                </a:solidFill>
              </a:defRPr>
            </a:lvl1pPr>
            <a:lvl2pPr marL="914400" lvl="1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Char char="○"/>
              <a:defRPr sz="1800">
                <a:solidFill>
                  <a:srgbClr val="434343"/>
                </a:solidFill>
              </a:defRPr>
            </a:lvl2pPr>
            <a:lvl3pPr marL="1371600" lvl="2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Char char="■"/>
              <a:defRPr sz="1800">
                <a:solidFill>
                  <a:srgbClr val="434343"/>
                </a:solidFill>
              </a:defRPr>
            </a:lvl3pPr>
            <a:lvl4pPr marL="1828800" lvl="3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  <a:defRPr sz="1800">
                <a:solidFill>
                  <a:srgbClr val="434343"/>
                </a:solidFill>
              </a:defRPr>
            </a:lvl4pPr>
            <a:lvl5pPr marL="2286000" lvl="4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Char char="○"/>
              <a:defRPr sz="1800">
                <a:solidFill>
                  <a:srgbClr val="434343"/>
                </a:solidFill>
              </a:defRPr>
            </a:lvl5pPr>
            <a:lvl6pPr marL="2743200" lvl="5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Char char="■"/>
              <a:defRPr sz="1800">
                <a:solidFill>
                  <a:srgbClr val="434343"/>
                </a:solidFill>
              </a:defRPr>
            </a:lvl6pPr>
            <a:lvl7pPr marL="3200400" lvl="6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  <a:defRPr sz="1800">
                <a:solidFill>
                  <a:srgbClr val="434343"/>
                </a:solidFill>
              </a:defRPr>
            </a:lvl7pPr>
            <a:lvl8pPr marL="3657600" lvl="7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Char char="○"/>
              <a:defRPr sz="1800">
                <a:solidFill>
                  <a:srgbClr val="434343"/>
                </a:solidFill>
              </a:defRPr>
            </a:lvl8pPr>
            <a:lvl9pPr marL="4114800" lvl="8" indent="-3429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Char char="■"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5" r:id="rId5"/>
    <p:sldLayoutId id="2147483656" r:id="rId6"/>
    <p:sldLayoutId id="2147483660" r:id="rId7"/>
    <p:sldLayoutId id="2147483664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FFFF"/>
                </a:solidFill>
              </a:rPr>
              <a:t>Fitness Find</a:t>
            </a:r>
            <a:endParaRPr b="1" dirty="0">
              <a:solidFill>
                <a:srgbClr val="FFFF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6A4462-3B8A-00A2-131B-7D96DDF05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71761"/>
            <a:ext cx="333422" cy="11717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04F9B4-8562-6F46-132D-1A4B36E6C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7633" y="2865286"/>
            <a:ext cx="1952123" cy="1952123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06D9B24-6B34-47B5-5B83-A5945F2895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>
                <a:latin typeface="Montserrat Medium" panose="00000600000000000000" pitchFamily="2" charset="-52"/>
              </a:rPr>
              <a:t>1</a:t>
            </a:fld>
            <a:endParaRPr lang="en-GB" dirty="0"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"/>
          <p:cNvSpPr txBox="1">
            <a:spLocks noGrp="1"/>
          </p:cNvSpPr>
          <p:nvPr>
            <p:ph type="title"/>
          </p:nvPr>
        </p:nvSpPr>
        <p:spPr>
          <a:xfrm>
            <a:off x="-520711" y="-134963"/>
            <a:ext cx="3176850" cy="175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Montserrat Black" panose="00000A00000000000000" pitchFamily="2" charset="-52"/>
              </a:rPr>
              <a:t>	</a:t>
            </a:r>
            <a:r>
              <a:rPr lang="ru-RU" dirty="0">
                <a:latin typeface="Montserrat Medium" panose="00000600000000000000" pitchFamily="2" charset="-52"/>
              </a:rPr>
              <a:t>Проблема</a:t>
            </a:r>
            <a:r>
              <a:rPr lang="en-US" dirty="0">
                <a:latin typeface="Montserrat Medium" panose="00000600000000000000" pitchFamily="2" charset="-52"/>
              </a:rPr>
              <a:t>:</a:t>
            </a:r>
            <a:endParaRPr dirty="0">
              <a:latin typeface="Montserrat Medium" panose="00000600000000000000" pitchFamily="2" charset="-52"/>
            </a:endParaRPr>
          </a:p>
        </p:txBody>
      </p:sp>
      <p:sp>
        <p:nvSpPr>
          <p:cNvPr id="167" name="Google Shape;167;p18"/>
          <p:cNvSpPr txBox="1">
            <a:spLocks noGrp="1"/>
          </p:cNvSpPr>
          <p:nvPr>
            <p:ph type="body" idx="1"/>
          </p:nvPr>
        </p:nvSpPr>
        <p:spPr>
          <a:xfrm>
            <a:off x="2167460" y="888319"/>
            <a:ext cx="4809080" cy="23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sz="1600" dirty="0">
              <a:solidFill>
                <a:schemeClr val="tx1"/>
              </a:solidFill>
              <a:latin typeface="Montserrat Medium" panose="00000600000000000000" pitchFamily="2" charset="-52"/>
            </a:endParaRPr>
          </a:p>
          <a:p>
            <a:pPr marL="127000" indent="0">
              <a:buNone/>
            </a:pPr>
            <a:r>
              <a:rPr lang="ru-RU" sz="1600" dirty="0">
                <a:solidFill>
                  <a:schemeClr val="tx1"/>
                </a:solidFill>
                <a:latin typeface="Montserrat Medium" panose="00000600000000000000" pitchFamily="2" charset="-52"/>
              </a:rPr>
              <a:t>Сложно найти подходящих единомышленников для спорта.</a:t>
            </a:r>
          </a:p>
          <a:p>
            <a:pPr marL="127000" indent="0">
              <a:buNone/>
            </a:pPr>
            <a:r>
              <a:rPr lang="ru-RU" sz="1600" dirty="0">
                <a:solidFill>
                  <a:schemeClr val="tx1"/>
                </a:solidFill>
                <a:latin typeface="Montserrat Medium" panose="00000600000000000000" pitchFamily="2" charset="-52"/>
              </a:rPr>
              <a:t>Недостаток эффективных средств связи и поиска партнеров для спортивной деятельности.</a:t>
            </a: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3E8A95-1241-3C71-DB25-9C9B9955F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04330"/>
            <a:ext cx="247302" cy="914476"/>
          </a:xfrm>
          <a:prstGeom prst="rect">
            <a:avLst/>
          </a:prstGeom>
        </p:spPr>
      </p:pic>
      <p:pic>
        <p:nvPicPr>
          <p:cNvPr id="1026" name="Picture 2" descr="Гантели – Бесплатные иконки: виды спорта">
            <a:extLst>
              <a:ext uri="{FF2B5EF4-FFF2-40B4-BE49-F238E27FC236}">
                <a16:creationId xmlns:a16="http://schemas.microsoft.com/office/drawing/2014/main" id="{EBCCA58E-0662-D8BA-A4C9-0CAE0C385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657" y="4053554"/>
            <a:ext cx="1089946" cy="108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DF7D733-15C4-9FB8-4ABF-EC607F5E83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>
                <a:latin typeface="Montserrat Medium" panose="00000600000000000000" pitchFamily="2" charset="-52"/>
              </a:rPr>
              <a:t>2</a:t>
            </a:fld>
            <a:endParaRPr lang="en-GB" dirty="0"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9"/>
          <p:cNvSpPr txBox="1">
            <a:spLocks noGrp="1"/>
          </p:cNvSpPr>
          <p:nvPr>
            <p:ph type="title"/>
          </p:nvPr>
        </p:nvSpPr>
        <p:spPr>
          <a:xfrm>
            <a:off x="679657" y="1452807"/>
            <a:ext cx="626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Montserrat Medium" panose="00000600000000000000" pitchFamily="2" charset="-52"/>
              </a:rPr>
              <a:t>Fitnessfind</a:t>
            </a:r>
            <a:r>
              <a:rPr lang="ru-RU" sz="1600" dirty="0">
                <a:solidFill>
                  <a:schemeClr val="tx1"/>
                </a:solidFill>
                <a:latin typeface="Montserrat Medium" panose="00000600000000000000" pitchFamily="2" charset="-52"/>
              </a:rPr>
              <a:t>- это приложение, которое помогает людям в поиске партнеров для занятий спортом</a:t>
            </a:r>
            <a:r>
              <a:rPr lang="en-US" sz="1600" dirty="0">
                <a:solidFill>
                  <a:schemeClr val="tx1"/>
                </a:solidFill>
                <a:latin typeface="Montserrat Medium" panose="00000600000000000000" pitchFamily="2" charset="-52"/>
              </a:rPr>
              <a:t>,</a:t>
            </a:r>
            <a:r>
              <a:rPr lang="ru-RU" sz="1600" dirty="0">
                <a:solidFill>
                  <a:schemeClr val="tx1"/>
                </a:solidFill>
                <a:latin typeface="Montserrat Medium" panose="00000600000000000000" pitchFamily="2" charset="-52"/>
              </a:rPr>
              <a:t> тренеров или группы для совместных тренировок, спортивных мероприятий.</a:t>
            </a:r>
            <a:endParaRPr sz="1600" dirty="0">
              <a:solidFill>
                <a:schemeClr val="tx1"/>
              </a:solidFill>
              <a:latin typeface="Montserrat Medium" panose="00000600000000000000" pitchFamily="2" charset="-52"/>
            </a:endParaRPr>
          </a:p>
        </p:txBody>
      </p:sp>
      <p:pic>
        <p:nvPicPr>
          <p:cNvPr id="1026" name="Picture 2" descr="Гиря – Бесплатные иконки: виды спорта">
            <a:extLst>
              <a:ext uri="{FF2B5EF4-FFF2-40B4-BE49-F238E27FC236}">
                <a16:creationId xmlns:a16="http://schemas.microsoft.com/office/drawing/2014/main" id="{38EFE3FA-F101-7165-B4CB-15A60027D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20" y="3943476"/>
            <a:ext cx="1071436" cy="107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5FF40A9-0E9C-37A6-44EE-E8915259A3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>
                <a:latin typeface="Montserrat Medium" panose="00000600000000000000" pitchFamily="2" charset="-52"/>
              </a:rPr>
              <a:t>3</a:t>
            </a:fld>
            <a:endParaRPr lang="en-GB" dirty="0"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5306377-E500-3581-39ED-E878DE3844D7}"/>
              </a:ext>
            </a:extLst>
          </p:cNvPr>
          <p:cNvSpPr txBox="1"/>
          <p:nvPr/>
        </p:nvSpPr>
        <p:spPr>
          <a:xfrm>
            <a:off x="292195" y="143871"/>
            <a:ext cx="69015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Montserrat Medium" panose="00000600000000000000" pitchFamily="2" charset="-52"/>
              </a:rPr>
              <a:t>Чем мы лучше конкурентов?</a:t>
            </a:r>
            <a:endParaRPr lang="ru-RU" sz="32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6D82FED-DFF5-4EF0-2C7E-DBC8D15352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91149" y="403549"/>
            <a:ext cx="3233798" cy="4739951"/>
          </a:xfrm>
          <a:prstGeom prst="rect">
            <a:avLst/>
          </a:prstGeom>
        </p:spPr>
      </p:pic>
      <p:sp>
        <p:nvSpPr>
          <p:cNvPr id="24" name="Google Shape;462;p29">
            <a:extLst>
              <a:ext uri="{FF2B5EF4-FFF2-40B4-BE49-F238E27FC236}">
                <a16:creationId xmlns:a16="http://schemas.microsoft.com/office/drawing/2014/main" id="{7E9FFD4D-ADE0-FCD5-C641-BC8B24695DA4}"/>
              </a:ext>
            </a:extLst>
          </p:cNvPr>
          <p:cNvSpPr txBox="1">
            <a:spLocks/>
          </p:cNvSpPr>
          <p:nvPr/>
        </p:nvSpPr>
        <p:spPr>
          <a:xfrm>
            <a:off x="190569" y="1554081"/>
            <a:ext cx="2849314" cy="809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1450" indent="-171450">
              <a:spcAft>
                <a:spcPts val="1600"/>
              </a:spcAft>
            </a:pPr>
            <a:r>
              <a:rPr lang="ru-RU" sz="800" b="1" dirty="0">
                <a:latin typeface="Montserrat Medium" panose="00000600000000000000" pitchFamily="2" charset="-52"/>
              </a:rPr>
              <a:t>Лучшая персонализация: </a:t>
            </a:r>
            <a:r>
              <a:rPr lang="ru-RU" sz="800" dirty="0">
                <a:latin typeface="Montserrat Medium" panose="00000600000000000000" pitchFamily="2" charset="-52"/>
              </a:rPr>
              <a:t>Мы реализовали более точные и продвинутые фильтры для подбора партнеров, учитывая интересы, уровень подготовки и географическое расположение пользователей.</a:t>
            </a:r>
          </a:p>
        </p:txBody>
      </p:sp>
      <p:sp>
        <p:nvSpPr>
          <p:cNvPr id="2050" name="Google Shape;462;p29">
            <a:extLst>
              <a:ext uri="{FF2B5EF4-FFF2-40B4-BE49-F238E27FC236}">
                <a16:creationId xmlns:a16="http://schemas.microsoft.com/office/drawing/2014/main" id="{0924E256-A6CD-374D-E75C-54DAC1F9D62F}"/>
              </a:ext>
            </a:extLst>
          </p:cNvPr>
          <p:cNvSpPr txBox="1">
            <a:spLocks/>
          </p:cNvSpPr>
          <p:nvPr/>
        </p:nvSpPr>
        <p:spPr>
          <a:xfrm>
            <a:off x="5733004" y="1554080"/>
            <a:ext cx="2646616" cy="809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1450" indent="-171450">
              <a:spcAft>
                <a:spcPts val="1600"/>
              </a:spcAft>
            </a:pPr>
            <a:r>
              <a:rPr lang="ru-RU" sz="800" b="1" dirty="0">
                <a:latin typeface="Montserrat Medium" panose="00000600000000000000" pitchFamily="2" charset="-52"/>
              </a:rPr>
              <a:t>Интеграция фитнес-данных: </a:t>
            </a:r>
            <a:r>
              <a:rPr lang="ru-RU" sz="800" dirty="0">
                <a:latin typeface="Montserrat Medium" panose="00000600000000000000" pitchFamily="2" charset="-52"/>
              </a:rPr>
              <a:t>Мы предоставляем более широкие возможности интеграции с фитнес-трекерами и приложениями, чтобы пользователи могли легко отслеживать и сравнивать свои тренировки.</a:t>
            </a:r>
          </a:p>
        </p:txBody>
      </p:sp>
      <p:sp>
        <p:nvSpPr>
          <p:cNvPr id="2053" name="Google Shape;462;p29">
            <a:extLst>
              <a:ext uri="{FF2B5EF4-FFF2-40B4-BE49-F238E27FC236}">
                <a16:creationId xmlns:a16="http://schemas.microsoft.com/office/drawing/2014/main" id="{3C02DDB5-4493-133C-ABC1-39FBE635BF0A}"/>
              </a:ext>
            </a:extLst>
          </p:cNvPr>
          <p:cNvSpPr txBox="1">
            <a:spLocks/>
          </p:cNvSpPr>
          <p:nvPr/>
        </p:nvSpPr>
        <p:spPr>
          <a:xfrm>
            <a:off x="5733004" y="2694741"/>
            <a:ext cx="2763589" cy="809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1450" indent="-171450">
              <a:spcAft>
                <a:spcPts val="1600"/>
              </a:spcAft>
            </a:pPr>
            <a:r>
              <a:rPr lang="ru-RU" sz="800" b="1" dirty="0">
                <a:latin typeface="Montserrat Medium" panose="00000600000000000000" pitchFamily="2" charset="-52"/>
              </a:rPr>
              <a:t>Планирование событий и тренировок: </a:t>
            </a:r>
            <a:r>
              <a:rPr lang="ru-RU" sz="800" dirty="0">
                <a:latin typeface="Montserrat Medium" panose="00000600000000000000" pitchFamily="2" charset="-52"/>
              </a:rPr>
              <a:t>Мы внедрили инновационные функции планирования мероприятий, позволяющие пользователям легко создавать и участвовать в совместных тренировках.</a:t>
            </a:r>
          </a:p>
        </p:txBody>
      </p:sp>
      <p:sp>
        <p:nvSpPr>
          <p:cNvPr id="2054" name="Google Shape;462;p29">
            <a:extLst>
              <a:ext uri="{FF2B5EF4-FFF2-40B4-BE49-F238E27FC236}">
                <a16:creationId xmlns:a16="http://schemas.microsoft.com/office/drawing/2014/main" id="{919B9669-3434-183C-47BD-93ECCCECDD9C}"/>
              </a:ext>
            </a:extLst>
          </p:cNvPr>
          <p:cNvSpPr txBox="1">
            <a:spLocks/>
          </p:cNvSpPr>
          <p:nvPr/>
        </p:nvSpPr>
        <p:spPr>
          <a:xfrm>
            <a:off x="5592936" y="3654608"/>
            <a:ext cx="2903657" cy="809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800" b="1" dirty="0">
                <a:latin typeface="Montserrat Medium" panose="00000600000000000000" pitchFamily="2" charset="-52"/>
              </a:rPr>
              <a:t>Специализированный фокус:  </a:t>
            </a:r>
            <a:r>
              <a:rPr lang="ru-RU" sz="800" dirty="0">
                <a:latin typeface="Montserrat Medium" panose="00000600000000000000" pitchFamily="2" charset="-52"/>
              </a:rPr>
              <a:t>Наш продукт ориентирован исключительно на спорт и физическую активность, предоставляя пользователям более узкую и сфокусированную среду для нахождения единомышленников.</a:t>
            </a:r>
          </a:p>
        </p:txBody>
      </p:sp>
      <p:pic>
        <p:nvPicPr>
          <p:cNvPr id="2058" name="Рисунок 2057">
            <a:extLst>
              <a:ext uri="{FF2B5EF4-FFF2-40B4-BE49-F238E27FC236}">
                <a16:creationId xmlns:a16="http://schemas.microsoft.com/office/drawing/2014/main" id="{DCCBCF39-F0D1-066E-6FD7-9C8BE5F8A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3390290"/>
            <a:ext cx="1916300" cy="1753210"/>
          </a:xfrm>
          <a:prstGeom prst="rect">
            <a:avLst/>
          </a:prstGeom>
        </p:spPr>
      </p:pic>
      <p:sp>
        <p:nvSpPr>
          <p:cNvPr id="2068" name="Google Shape;462;p29">
            <a:extLst>
              <a:ext uri="{FF2B5EF4-FFF2-40B4-BE49-F238E27FC236}">
                <a16:creationId xmlns:a16="http://schemas.microsoft.com/office/drawing/2014/main" id="{CA516635-E6CD-5741-B1ED-B58A9ECA2547}"/>
              </a:ext>
            </a:extLst>
          </p:cNvPr>
          <p:cNvSpPr txBox="1">
            <a:spLocks/>
          </p:cNvSpPr>
          <p:nvPr/>
        </p:nvSpPr>
        <p:spPr>
          <a:xfrm>
            <a:off x="163778" y="3835403"/>
            <a:ext cx="2750872" cy="77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1450" indent="-171450">
              <a:spcAft>
                <a:spcPts val="1600"/>
              </a:spcAft>
            </a:pPr>
            <a:r>
              <a:rPr lang="ru-RU" sz="800" b="1" dirty="0">
                <a:latin typeface="Montserrat Medium" panose="00000600000000000000" pitchFamily="2" charset="-52"/>
              </a:rPr>
              <a:t>Улучшенная система безопасности: </a:t>
            </a:r>
            <a:r>
              <a:rPr lang="ru-RU" sz="800" dirty="0">
                <a:latin typeface="Montserrat Medium" panose="00000600000000000000" pitchFamily="2" charset="-52"/>
              </a:rPr>
              <a:t>Мы реализовали более продвинутую систему проверки профилей и обеспечения безопасности в сети для улучшения доверия пользователей.</a:t>
            </a:r>
          </a:p>
        </p:txBody>
      </p:sp>
      <p:sp>
        <p:nvSpPr>
          <p:cNvPr id="2069" name="Google Shape;462;p29">
            <a:extLst>
              <a:ext uri="{FF2B5EF4-FFF2-40B4-BE49-F238E27FC236}">
                <a16:creationId xmlns:a16="http://schemas.microsoft.com/office/drawing/2014/main" id="{1BEF7C3B-67D6-0E0D-EB73-EBABFF0AEFF5}"/>
              </a:ext>
            </a:extLst>
          </p:cNvPr>
          <p:cNvSpPr txBox="1">
            <a:spLocks/>
          </p:cNvSpPr>
          <p:nvPr/>
        </p:nvSpPr>
        <p:spPr>
          <a:xfrm>
            <a:off x="120429" y="2694742"/>
            <a:ext cx="2670720" cy="809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1450" indent="-171450">
              <a:spcAft>
                <a:spcPts val="1600"/>
              </a:spcAft>
            </a:pPr>
            <a:r>
              <a:rPr lang="ru-RU" sz="800" b="1" dirty="0">
                <a:latin typeface="Montserrat Medium" panose="00000600000000000000" pitchFamily="2" charset="-52"/>
              </a:rPr>
              <a:t>Больше социальных функций: </a:t>
            </a:r>
            <a:r>
              <a:rPr lang="ru-RU" sz="800" dirty="0">
                <a:latin typeface="Montserrat Medium" panose="00000600000000000000" pitchFamily="2" charset="-52"/>
              </a:rPr>
              <a:t>Мы внедрили дополнительные социальные функции внутри приложения, такие как группы обсуждения, события и возможность публикации результатов и достижений.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2415917-1B74-FDBA-62D7-BE564D38B7A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>
                <a:latin typeface="Montserrat Medium" panose="00000600000000000000" pitchFamily="2" charset="-52"/>
              </a:rPr>
              <a:t>4</a:t>
            </a:fld>
            <a:endParaRPr lang="en-GB" dirty="0">
              <a:latin typeface="Montserrat Medium" panose="000006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7145291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868A16-8762-B8E6-4D07-45E7B7A3F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472" y="0"/>
            <a:ext cx="6165056" cy="51375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79D643-AD4C-4DD2-C8AE-1E1792A89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1824037" y="1824037"/>
            <a:ext cx="5137549" cy="148947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56FEC1-BB6A-3494-F9DB-8613CD799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803701" y="1797246"/>
            <a:ext cx="5137549" cy="1543050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4A6DF4F-96F1-481F-E879-B10E68238C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>
                <a:latin typeface="Montserrat Medium" panose="00000600000000000000" pitchFamily="2" charset="-52"/>
              </a:rPr>
              <a:t>5</a:t>
            </a:fld>
            <a:endParaRPr lang="en-GB" dirty="0">
              <a:latin typeface="Montserrat Medium" panose="000006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5783055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B2788-2754-4CAE-AD1A-F8683D9DB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60" y="214653"/>
            <a:ext cx="8520600" cy="572700"/>
          </a:xfrm>
        </p:spPr>
        <p:txBody>
          <a:bodyPr/>
          <a:lstStyle/>
          <a:p>
            <a:r>
              <a:rPr lang="en-US" sz="4400" dirty="0">
                <a:latin typeface="Montserrat Medium" panose="00000600000000000000" pitchFamily="2" charset="-52"/>
              </a:rPr>
              <a:t>TAM SAM SOM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EAFC13-89E3-42E3-AF48-B56E29A0E2ED}"/>
              </a:ext>
            </a:extLst>
          </p:cNvPr>
          <p:cNvGrpSpPr/>
          <p:nvPr/>
        </p:nvGrpSpPr>
        <p:grpSpPr>
          <a:xfrm>
            <a:off x="1467550" y="1569739"/>
            <a:ext cx="8088035" cy="2748541"/>
            <a:chOff x="835749" y="1811631"/>
            <a:chExt cx="7594045" cy="2580669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D1C752A-ABF3-4CCB-9F07-D74D34CF0D0F}"/>
                </a:ext>
              </a:extLst>
            </p:cNvPr>
            <p:cNvGrpSpPr/>
            <p:nvPr/>
          </p:nvGrpSpPr>
          <p:grpSpPr>
            <a:xfrm>
              <a:off x="835749" y="1811631"/>
              <a:ext cx="7111793" cy="2580480"/>
              <a:chOff x="812599" y="2008401"/>
              <a:chExt cx="7111793" cy="2580480"/>
            </a:xfrm>
          </p:grpSpPr>
          <p:sp>
            <p:nvSpPr>
              <p:cNvPr id="64" name="Google Shape;84;p17">
                <a:extLst>
                  <a:ext uri="{FF2B5EF4-FFF2-40B4-BE49-F238E27FC236}">
                    <a16:creationId xmlns:a16="http://schemas.microsoft.com/office/drawing/2014/main" id="{BD5D5677-0684-4F87-9E98-128B98C80663}"/>
                  </a:ext>
                </a:extLst>
              </p:cNvPr>
              <p:cNvSpPr/>
              <p:nvPr/>
            </p:nvSpPr>
            <p:spPr>
              <a:xfrm>
                <a:off x="812599" y="2008401"/>
                <a:ext cx="2580480" cy="2580480"/>
              </a:xfrm>
              <a:prstGeom prst="ellipse">
                <a:avLst/>
              </a:prstGeom>
              <a:solidFill>
                <a:srgbClr val="C9DAF8"/>
              </a:solidFill>
              <a:ln w="9525" cap="flat" cmpd="sng">
                <a:solidFill>
                  <a:srgbClr val="A4C2F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65" name="Google Shape;87;p17">
                <a:extLst>
                  <a:ext uri="{FF2B5EF4-FFF2-40B4-BE49-F238E27FC236}">
                    <a16:creationId xmlns:a16="http://schemas.microsoft.com/office/drawing/2014/main" id="{D0D5BDA9-802E-4D0F-BE69-A2EC045062FF}"/>
                  </a:ext>
                </a:extLst>
              </p:cNvPr>
              <p:cNvSpPr txBox="1"/>
              <p:nvPr/>
            </p:nvSpPr>
            <p:spPr>
              <a:xfrm>
                <a:off x="4271156" y="2024262"/>
                <a:ext cx="1628557" cy="4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200"/>
                  </a:spcAft>
                </a:pPr>
                <a:r>
                  <a:rPr lang="en" sz="1350">
                    <a:solidFill>
                      <a:schemeClr val="dk2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TAM</a:t>
                </a:r>
                <a:endParaRPr sz="105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66" name="Google Shape;92;p17">
                <a:extLst>
                  <a:ext uri="{FF2B5EF4-FFF2-40B4-BE49-F238E27FC236}">
                    <a16:creationId xmlns:a16="http://schemas.microsoft.com/office/drawing/2014/main" id="{E5FD00E2-A831-4D80-A147-F511DAD5370F}"/>
                  </a:ext>
                </a:extLst>
              </p:cNvPr>
              <p:cNvCxnSpPr/>
              <p:nvPr/>
            </p:nvCxnSpPr>
            <p:spPr>
              <a:xfrm>
                <a:off x="2131530" y="2308363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119D5308-8B1E-48CF-B6E4-454171CA4D50}"/>
                  </a:ext>
                </a:extLst>
              </p:cNvPr>
              <p:cNvSpPr/>
              <p:nvPr/>
            </p:nvSpPr>
            <p:spPr>
              <a:xfrm>
                <a:off x="4909382" y="2115508"/>
                <a:ext cx="3015010" cy="7368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900" b="1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Общий рынок</a:t>
                </a:r>
                <a:r>
                  <a:rPr lang="en-US" sz="900" b="1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,</a:t>
                </a:r>
                <a:r>
                  <a:rPr lang="ru-RU" sz="900" b="1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 то есть </a:t>
                </a:r>
              </a:p>
              <a:p>
                <a:r>
                  <a:rPr lang="ru-RU" sz="900" b="1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Максимально доступный для нашего продукта.</a:t>
                </a:r>
                <a:endParaRPr lang="ru-RU" sz="900" b="1" dirty="0">
                  <a:latin typeface="Montserrat Light" panose="00000400000000000000" pitchFamily="2" charset="-52"/>
                  <a:cs typeface="Segoe UI" panose="020B0502040204020203" pitchFamily="34" charset="0"/>
                </a:endParaRPr>
              </a:p>
              <a:p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Рынок соц. сетей в России составил 54</a:t>
                </a:r>
                <a:r>
                  <a:rPr lang="en-US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,4 </a:t>
                </a:r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млрд руб.</a:t>
                </a:r>
              </a:p>
              <a:p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Предположим</a:t>
                </a:r>
                <a:r>
                  <a:rPr lang="en-US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,</a:t>
                </a:r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что только люди интересующиеся </a:t>
                </a:r>
              </a:p>
              <a:p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спортом готовы пользоваться</a:t>
                </a:r>
                <a:r>
                  <a:rPr lang="en-US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: 54.4x0,01 = 544</a:t>
                </a:r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млн</a:t>
                </a:r>
                <a:endParaRPr lang="en-US" sz="900" dirty="0">
                  <a:latin typeface="Montserrat Light" panose="00000400000000000000" pitchFamily="2" charset="-52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238192C-07AA-40CB-AB6E-4D6A76D2A4A2}"/>
                </a:ext>
              </a:extLst>
            </p:cNvPr>
            <p:cNvGrpSpPr/>
            <p:nvPr/>
          </p:nvGrpSpPr>
          <p:grpSpPr>
            <a:xfrm>
              <a:off x="1123837" y="2387807"/>
              <a:ext cx="7305957" cy="2004493"/>
              <a:chOff x="1100687" y="2584577"/>
              <a:chExt cx="7305957" cy="2004493"/>
            </a:xfrm>
          </p:grpSpPr>
          <p:sp>
            <p:nvSpPr>
              <p:cNvPr id="69" name="Google Shape;85;p17">
                <a:extLst>
                  <a:ext uri="{FF2B5EF4-FFF2-40B4-BE49-F238E27FC236}">
                    <a16:creationId xmlns:a16="http://schemas.microsoft.com/office/drawing/2014/main" id="{9540B13B-8C41-4EEB-BF72-2133D01EC996}"/>
                  </a:ext>
                </a:extLst>
              </p:cNvPr>
              <p:cNvSpPr/>
              <p:nvPr/>
            </p:nvSpPr>
            <p:spPr>
              <a:xfrm>
                <a:off x="1100687" y="2584577"/>
                <a:ext cx="2004493" cy="2004493"/>
              </a:xfrm>
              <a:prstGeom prst="ellipse">
                <a:avLst/>
              </a:prstGeom>
              <a:solidFill>
                <a:srgbClr val="A4C2F4"/>
              </a:solidFill>
              <a:ln w="9525" cap="flat" cmpd="sng">
                <a:solidFill>
                  <a:srgbClr val="A4C2F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0" name="Google Shape;88;p17">
                <a:extLst>
                  <a:ext uri="{FF2B5EF4-FFF2-40B4-BE49-F238E27FC236}">
                    <a16:creationId xmlns:a16="http://schemas.microsoft.com/office/drawing/2014/main" id="{B233EB62-9FFF-43CE-9193-CB75EBE0BEA8}"/>
                  </a:ext>
                </a:extLst>
              </p:cNvPr>
              <p:cNvSpPr txBox="1"/>
              <p:nvPr/>
            </p:nvSpPr>
            <p:spPr>
              <a:xfrm>
                <a:off x="4271156" y="2667609"/>
                <a:ext cx="1628557" cy="4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200"/>
                  </a:spcAft>
                </a:pPr>
                <a:r>
                  <a:rPr lang="en" sz="1350">
                    <a:solidFill>
                      <a:schemeClr val="dk2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SAM</a:t>
                </a:r>
                <a:endParaRPr sz="105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71" name="Google Shape;91;p17">
                <a:extLst>
                  <a:ext uri="{FF2B5EF4-FFF2-40B4-BE49-F238E27FC236}">
                    <a16:creationId xmlns:a16="http://schemas.microsoft.com/office/drawing/2014/main" id="{A01D709B-0B4D-47A3-9A8A-470A5F547C57}"/>
                  </a:ext>
                </a:extLst>
              </p:cNvPr>
              <p:cNvCxnSpPr/>
              <p:nvPr/>
            </p:nvCxnSpPr>
            <p:spPr>
              <a:xfrm>
                <a:off x="2131530" y="2945285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FF4997B1-44E3-4036-A9DE-A10A4993AD6F}"/>
                  </a:ext>
                </a:extLst>
              </p:cNvPr>
              <p:cNvSpPr/>
              <p:nvPr/>
            </p:nvSpPr>
            <p:spPr>
              <a:xfrm>
                <a:off x="4932936" y="3244147"/>
                <a:ext cx="3473708" cy="346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На данном этапе предположим</a:t>
                </a:r>
                <a:r>
                  <a:rPr lang="en-US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,</a:t>
                </a:r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что сможем </a:t>
                </a:r>
              </a:p>
              <a:p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Привлечь 10% из </a:t>
                </a:r>
                <a:r>
                  <a:rPr lang="en-US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TAM: 544x0,1 =54,4 </a:t>
                </a:r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млн</a:t>
                </a:r>
                <a:r>
                  <a:rPr lang="en-US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 </a:t>
                </a:r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 </a:t>
                </a:r>
                <a:endParaRPr lang="en-US" sz="900" dirty="0">
                  <a:latin typeface="Montserrat Light" panose="00000400000000000000" pitchFamily="2" charset="-52"/>
                  <a:cs typeface="Segoe UI" panose="020B0502040204020203" pitchFamily="34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8B0DECA2-8FE3-4D94-A2CD-AAAFBA45B018}"/>
                  </a:ext>
                </a:extLst>
              </p:cNvPr>
              <p:cNvSpPr/>
              <p:nvPr/>
            </p:nvSpPr>
            <p:spPr>
              <a:xfrm>
                <a:off x="4932936" y="2944112"/>
                <a:ext cx="2783225" cy="346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900" b="1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Размер доступного рынка</a:t>
                </a:r>
                <a:r>
                  <a:rPr lang="en-US" sz="900" b="1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,</a:t>
                </a:r>
                <a:r>
                  <a:rPr lang="ru-RU" sz="900" b="1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который мы можем</a:t>
                </a:r>
              </a:p>
              <a:p>
                <a:r>
                  <a:rPr lang="ru-RU" sz="900" b="1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 реально обслуживать.</a:t>
                </a:r>
                <a:r>
                  <a:rPr lang="en-US" sz="900" b="1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 </a:t>
                </a: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72F2B97-D9EB-4C0F-9CC0-1FAECA79E2EC}"/>
                </a:ext>
              </a:extLst>
            </p:cNvPr>
            <p:cNvGrpSpPr/>
            <p:nvPr/>
          </p:nvGrpSpPr>
          <p:grpSpPr>
            <a:xfrm>
              <a:off x="1429591" y="2999316"/>
              <a:ext cx="6244114" cy="1392881"/>
              <a:chOff x="1406441" y="3196086"/>
              <a:chExt cx="6244114" cy="1392881"/>
            </a:xfrm>
          </p:grpSpPr>
          <p:sp>
            <p:nvSpPr>
              <p:cNvPr id="75" name="Google Shape;86;p17">
                <a:extLst>
                  <a:ext uri="{FF2B5EF4-FFF2-40B4-BE49-F238E27FC236}">
                    <a16:creationId xmlns:a16="http://schemas.microsoft.com/office/drawing/2014/main" id="{ED3E7E96-3944-40CB-84FA-0CA1C1AB7896}"/>
                  </a:ext>
                </a:extLst>
              </p:cNvPr>
              <p:cNvSpPr/>
              <p:nvPr/>
            </p:nvSpPr>
            <p:spPr>
              <a:xfrm>
                <a:off x="1406441" y="3196086"/>
                <a:ext cx="1392881" cy="1392881"/>
              </a:xfrm>
              <a:prstGeom prst="ellipse">
                <a:avLst/>
              </a:prstGeom>
              <a:solidFill>
                <a:srgbClr val="6D9EEB"/>
              </a:solidFill>
              <a:ln w="9525" cap="flat" cmpd="sng">
                <a:solidFill>
                  <a:srgbClr val="A4C2F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r>
                  <a:rPr lang="ru-RU" sz="1200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    </a:t>
                </a:r>
                <a:r>
                  <a:rPr lang="ru-RU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5</a:t>
                </a:r>
                <a:r>
                  <a:rPr lang="en-US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,4 </a:t>
                </a:r>
                <a:r>
                  <a:rPr lang="ru-RU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млн</a:t>
                </a:r>
                <a:endParaRPr dirty="0">
                  <a:latin typeface="Montserrat Medium" panose="00000600000000000000" pitchFamily="2" charset="-52"/>
                  <a:cs typeface="Segoe UI" panose="020B0502040204020203" pitchFamily="34" charset="0"/>
                </a:endParaRPr>
              </a:p>
            </p:txBody>
          </p:sp>
          <p:sp>
            <p:nvSpPr>
              <p:cNvPr id="76" name="Google Shape;89;p17">
                <a:extLst>
                  <a:ext uri="{FF2B5EF4-FFF2-40B4-BE49-F238E27FC236}">
                    <a16:creationId xmlns:a16="http://schemas.microsoft.com/office/drawing/2014/main" id="{3E870774-4B80-4A5F-9E7A-D97CB349CAF5}"/>
                  </a:ext>
                </a:extLst>
              </p:cNvPr>
              <p:cNvSpPr txBox="1"/>
              <p:nvPr/>
            </p:nvSpPr>
            <p:spPr>
              <a:xfrm>
                <a:off x="4271156" y="3577930"/>
                <a:ext cx="1628557" cy="4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200"/>
                  </a:spcAft>
                </a:pPr>
                <a:r>
                  <a:rPr lang="en" sz="1350">
                    <a:solidFill>
                      <a:schemeClr val="dk2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SOM</a:t>
                </a:r>
                <a:endParaRPr sz="105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77" name="Google Shape;90;p17">
                <a:extLst>
                  <a:ext uri="{FF2B5EF4-FFF2-40B4-BE49-F238E27FC236}">
                    <a16:creationId xmlns:a16="http://schemas.microsoft.com/office/drawing/2014/main" id="{F6B1FE9B-6C84-45F1-A4B4-809C088B5347}"/>
                  </a:ext>
                </a:extLst>
              </p:cNvPr>
              <p:cNvCxnSpPr/>
              <p:nvPr/>
            </p:nvCxnSpPr>
            <p:spPr>
              <a:xfrm>
                <a:off x="2093974" y="3789399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08A1BEBF-A131-4F48-A428-891677FD28BB}"/>
                  </a:ext>
                </a:extLst>
              </p:cNvPr>
              <p:cNvSpPr/>
              <p:nvPr/>
            </p:nvSpPr>
            <p:spPr>
              <a:xfrm>
                <a:off x="4966666" y="3894209"/>
                <a:ext cx="2673353" cy="4984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На данном этапе предположим</a:t>
                </a:r>
                <a:r>
                  <a:rPr lang="en-US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,</a:t>
                </a:r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что сможем </a:t>
                </a:r>
              </a:p>
              <a:p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Привлечь 10% из </a:t>
                </a:r>
                <a:r>
                  <a:rPr lang="en-US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SAM: 54,4x0,1 =5,4 </a:t>
                </a:r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млн</a:t>
                </a:r>
                <a:r>
                  <a:rPr lang="en-US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 </a:t>
                </a:r>
                <a:r>
                  <a:rPr lang="ru-RU" sz="900" dirty="0">
                    <a:latin typeface="Montserrat Light" panose="00000400000000000000" pitchFamily="2" charset="-52"/>
                    <a:ea typeface="Open Sans" panose="020B0606030504020204" pitchFamily="34" charset="0"/>
                    <a:cs typeface="Segoe UI" panose="020B0502040204020203" pitchFamily="34" charset="0"/>
                  </a:rPr>
                  <a:t> </a:t>
                </a:r>
                <a:endParaRPr lang="en-US" sz="900" dirty="0">
                  <a:latin typeface="Montserrat Light" panose="00000400000000000000" pitchFamily="2" charset="-52"/>
                  <a:cs typeface="Segoe UI" panose="020B0502040204020203" pitchFamily="34" charset="0"/>
                </a:endParaRPr>
              </a:p>
              <a:p>
                <a:endParaRPr lang="en-US" sz="105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2A9371F1-FC5E-4176-B825-AEE442F46631}"/>
                  </a:ext>
                </a:extLst>
              </p:cNvPr>
              <p:cNvSpPr/>
              <p:nvPr/>
            </p:nvSpPr>
            <p:spPr>
              <a:xfrm>
                <a:off x="4966666" y="3668998"/>
                <a:ext cx="2683889" cy="2167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900" b="1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Размер рынка</a:t>
                </a:r>
                <a:r>
                  <a:rPr lang="en-US" sz="900" b="1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,</a:t>
                </a:r>
                <a:r>
                  <a:rPr lang="ru-RU" sz="900" b="1" dirty="0">
                    <a:latin typeface="Montserrat Medium" panose="00000600000000000000" pitchFamily="2" charset="-52"/>
                    <a:cs typeface="Segoe UI" panose="020B0502040204020203" pitchFamily="34" charset="0"/>
                  </a:rPr>
                  <a:t>который мы можем получить.</a:t>
                </a:r>
                <a:endParaRPr lang="en-US" sz="900" b="1" dirty="0">
                  <a:latin typeface="Montserrat Medium" panose="00000600000000000000" pitchFamily="2" charset="-52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547397-E5CC-A282-F6CF-B067E185F226}"/>
              </a:ext>
            </a:extLst>
          </p:cNvPr>
          <p:cNvSpPr txBox="1"/>
          <p:nvPr/>
        </p:nvSpPr>
        <p:spPr>
          <a:xfrm>
            <a:off x="2370981" y="2556116"/>
            <a:ext cx="9957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Montserrat Medium" panose="00000600000000000000" pitchFamily="2" charset="-52"/>
              </a:rPr>
              <a:t>54</a:t>
            </a:r>
            <a:r>
              <a:rPr lang="en-US" dirty="0">
                <a:latin typeface="Montserrat Medium" panose="00000600000000000000" pitchFamily="2" charset="-52"/>
              </a:rPr>
              <a:t>,</a:t>
            </a:r>
            <a:r>
              <a:rPr lang="ru-RU" dirty="0">
                <a:latin typeface="Montserrat Medium" panose="00000600000000000000" pitchFamily="2" charset="-52"/>
              </a:rPr>
              <a:t>4 млн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90353-7FDA-C717-3B1C-8B0300BBC9B8}"/>
              </a:ext>
            </a:extLst>
          </p:cNvPr>
          <p:cNvSpPr txBox="1"/>
          <p:nvPr/>
        </p:nvSpPr>
        <p:spPr>
          <a:xfrm>
            <a:off x="2317761" y="1843701"/>
            <a:ext cx="9557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Montserrat Medium" panose="00000600000000000000" pitchFamily="2" charset="-52"/>
              </a:rPr>
              <a:t>544 млн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7915F1-5232-C44B-A979-DC4E52E82B18}"/>
              </a:ext>
            </a:extLst>
          </p:cNvPr>
          <p:cNvSpPr txBox="1"/>
          <p:nvPr/>
        </p:nvSpPr>
        <p:spPr>
          <a:xfrm>
            <a:off x="1562633" y="4430371"/>
            <a:ext cx="72923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latin typeface="Montserrat Light" panose="00000400000000000000" pitchFamily="2" charset="-52"/>
              </a:rPr>
              <a:t>В России занимаются спортом </a:t>
            </a:r>
            <a:r>
              <a:rPr lang="ru-RU" sz="900" b="1" dirty="0">
                <a:latin typeface="Montserrat Light" panose="00000400000000000000" pitchFamily="2" charset="-52"/>
              </a:rPr>
              <a:t>67 млн чел</a:t>
            </a:r>
            <a:r>
              <a:rPr lang="ru-RU" sz="900" dirty="0">
                <a:latin typeface="Montserrat Light" panose="00000400000000000000" pitchFamily="2" charset="-52"/>
              </a:rPr>
              <a:t>. Из них потенциально </a:t>
            </a:r>
            <a:r>
              <a:rPr lang="ru-RU" sz="900" b="1" dirty="0">
                <a:latin typeface="Montserrat Light" panose="00000400000000000000" pitchFamily="2" charset="-52"/>
              </a:rPr>
              <a:t>половина</a:t>
            </a:r>
            <a:r>
              <a:rPr lang="ru-RU" sz="900" dirty="0">
                <a:latin typeface="Montserrat Light" panose="00000400000000000000" pitchFamily="2" charset="-52"/>
              </a:rPr>
              <a:t> может пользоваться нашим приложением</a:t>
            </a:r>
            <a:r>
              <a:rPr lang="en-US" sz="900" dirty="0">
                <a:latin typeface="Montserrat Light" panose="00000400000000000000" pitchFamily="2" charset="-52"/>
              </a:rPr>
              <a:t>.</a:t>
            </a:r>
            <a:endParaRPr lang="ru-RU" sz="900" dirty="0">
              <a:latin typeface="Montserrat Light" panose="00000400000000000000" pitchFamily="2" charset="-5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b="1" dirty="0">
                <a:latin typeface="Montserrat Light" panose="00000400000000000000" pitchFamily="2" charset="-52"/>
              </a:rPr>
              <a:t>Пусть 1% людей </a:t>
            </a:r>
            <a:r>
              <a:rPr lang="ru-RU" sz="900" dirty="0">
                <a:latin typeface="Montserrat Light" panose="00000400000000000000" pitchFamily="2" charset="-52"/>
              </a:rPr>
              <a:t>купят нашу подписку (299 руб.)</a:t>
            </a:r>
            <a:r>
              <a:rPr lang="en-US" sz="900" dirty="0">
                <a:latin typeface="Montserrat Light" panose="00000400000000000000" pitchFamily="2" charset="-52"/>
              </a:rPr>
              <a:t>: </a:t>
            </a:r>
            <a:r>
              <a:rPr lang="en-US" sz="900" b="1" dirty="0">
                <a:latin typeface="Montserrat Light" panose="00000400000000000000" pitchFamily="2" charset="-52"/>
              </a:rPr>
              <a:t>299 x 67 </a:t>
            </a:r>
            <a:r>
              <a:rPr lang="ru-RU" sz="900" b="1" dirty="0">
                <a:latin typeface="Montserrat Light" panose="00000400000000000000" pitchFamily="2" charset="-52"/>
              </a:rPr>
              <a:t>млн </a:t>
            </a:r>
            <a:r>
              <a:rPr lang="en-US" sz="900" b="1" dirty="0">
                <a:latin typeface="Montserrat Light" panose="00000400000000000000" pitchFamily="2" charset="-52"/>
              </a:rPr>
              <a:t>x 0,01 / 2 = 100</a:t>
            </a:r>
            <a:r>
              <a:rPr lang="ru-RU" sz="900" b="1" dirty="0">
                <a:latin typeface="Montserrat Light" panose="00000400000000000000" pitchFamily="2" charset="-52"/>
              </a:rPr>
              <a:t> млн. </a:t>
            </a:r>
            <a:endParaRPr lang="en-US" sz="900" b="1" dirty="0">
              <a:latin typeface="Montserrat Light" panose="00000400000000000000" pitchFamily="2" charset="-5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b="1" dirty="0">
                <a:latin typeface="Montserrat Light" panose="00000400000000000000" pitchFamily="2" charset="-52"/>
              </a:rPr>
              <a:t>Пусть 10% из </a:t>
            </a:r>
            <a:r>
              <a:rPr lang="en-US" sz="900" b="1" dirty="0">
                <a:latin typeface="Montserrat Light" panose="00000400000000000000" pitchFamily="2" charset="-52"/>
              </a:rPr>
              <a:t>TAM </a:t>
            </a:r>
            <a:r>
              <a:rPr lang="ru-RU" sz="900" dirty="0">
                <a:latin typeface="Montserrat Light" panose="00000400000000000000" pitchFamily="2" charset="-52"/>
              </a:rPr>
              <a:t>смогут купить нашу подписку</a:t>
            </a:r>
            <a:r>
              <a:rPr lang="en-US" sz="900" b="1" dirty="0">
                <a:latin typeface="Montserrat Light" panose="00000400000000000000" pitchFamily="2" charset="-52"/>
              </a:rPr>
              <a:t>: 100 </a:t>
            </a:r>
            <a:r>
              <a:rPr lang="ru-RU" sz="900" b="1" dirty="0">
                <a:latin typeface="Montserrat Light" panose="00000400000000000000" pitchFamily="2" charset="-52"/>
              </a:rPr>
              <a:t>млн </a:t>
            </a:r>
            <a:r>
              <a:rPr lang="en-US" sz="900" b="1" dirty="0">
                <a:latin typeface="Montserrat Light" panose="00000400000000000000" pitchFamily="2" charset="-52"/>
              </a:rPr>
              <a:t>x 0,1 = 10 </a:t>
            </a:r>
            <a:r>
              <a:rPr lang="ru-RU" sz="900" b="1" dirty="0">
                <a:latin typeface="Montserrat Light" panose="00000400000000000000" pitchFamily="2" charset="-52"/>
              </a:rPr>
              <a:t>млн. </a:t>
            </a:r>
            <a:endParaRPr lang="en-US" sz="900" b="1" dirty="0">
              <a:latin typeface="Montserrat Light" panose="00000400000000000000" pitchFamily="2" charset="-5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b="1" dirty="0">
                <a:latin typeface="Montserrat Light" panose="00000400000000000000" pitchFamily="2" charset="-52"/>
              </a:rPr>
              <a:t>Пусть 10% из </a:t>
            </a:r>
            <a:r>
              <a:rPr lang="en-US" sz="900" b="1" dirty="0">
                <a:latin typeface="Montserrat Light" panose="00000400000000000000" pitchFamily="2" charset="-52"/>
              </a:rPr>
              <a:t>SAM </a:t>
            </a:r>
            <a:r>
              <a:rPr lang="ru-RU" sz="900" dirty="0">
                <a:latin typeface="Montserrat Light" panose="00000400000000000000" pitchFamily="2" charset="-52"/>
              </a:rPr>
              <a:t>смогут купить нашу подписку</a:t>
            </a:r>
            <a:r>
              <a:rPr lang="en-US" sz="900" dirty="0">
                <a:latin typeface="Montserrat Light" panose="00000400000000000000" pitchFamily="2" charset="-52"/>
              </a:rPr>
              <a:t>:</a:t>
            </a:r>
            <a:r>
              <a:rPr lang="ru-RU" sz="900" dirty="0">
                <a:latin typeface="Montserrat Light" panose="00000400000000000000" pitchFamily="2" charset="-52"/>
              </a:rPr>
              <a:t> </a:t>
            </a:r>
            <a:r>
              <a:rPr lang="en-US" sz="900" b="1" dirty="0">
                <a:latin typeface="Montserrat Light" panose="00000400000000000000" pitchFamily="2" charset="-52"/>
              </a:rPr>
              <a:t>10 </a:t>
            </a:r>
            <a:r>
              <a:rPr lang="ru-RU" sz="900" b="1" dirty="0">
                <a:latin typeface="Montserrat Light" panose="00000400000000000000" pitchFamily="2" charset="-52"/>
              </a:rPr>
              <a:t>млн </a:t>
            </a:r>
            <a:r>
              <a:rPr lang="en-US" sz="900" b="1" dirty="0">
                <a:latin typeface="Montserrat Light" panose="00000400000000000000" pitchFamily="2" charset="-52"/>
              </a:rPr>
              <a:t>x 0,1 = 1 </a:t>
            </a:r>
            <a:r>
              <a:rPr lang="ru-RU" sz="900" b="1" dirty="0">
                <a:latin typeface="Montserrat Light" panose="00000400000000000000" pitchFamily="2" charset="-52"/>
              </a:rPr>
              <a:t>млн.</a:t>
            </a:r>
          </a:p>
          <a:p>
            <a:endParaRPr lang="ru-RU" sz="900" dirty="0"/>
          </a:p>
          <a:p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3560645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9"/>
          <p:cNvSpPr txBox="1">
            <a:spLocks noGrp="1"/>
          </p:cNvSpPr>
          <p:nvPr>
            <p:ph type="title"/>
          </p:nvPr>
        </p:nvSpPr>
        <p:spPr>
          <a:xfrm>
            <a:off x="311726" y="27484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Montserrat Medium" panose="00000600000000000000" pitchFamily="2" charset="-52"/>
              </a:rPr>
              <a:t>Первичный вариант продукта</a:t>
            </a:r>
            <a:r>
              <a:rPr lang="en-US" sz="2400" dirty="0">
                <a:latin typeface="Montserrat Medium" panose="00000600000000000000" pitchFamily="2" charset="-52"/>
              </a:rPr>
              <a:t>,</a:t>
            </a:r>
            <a:r>
              <a:rPr lang="ru-RU" sz="2400" dirty="0">
                <a:latin typeface="Montserrat Medium" panose="00000600000000000000" pitchFamily="2" charset="-52"/>
              </a:rPr>
              <a:t> </a:t>
            </a:r>
            <a:br>
              <a:rPr lang="ru-RU" sz="2400" dirty="0">
                <a:latin typeface="Montserrat Medium" panose="00000600000000000000" pitchFamily="2" charset="-52"/>
              </a:rPr>
            </a:br>
            <a:r>
              <a:rPr lang="ru-RU" sz="2400" dirty="0">
                <a:latin typeface="Montserrat Medium" panose="00000600000000000000" pitchFamily="2" charset="-52"/>
              </a:rPr>
              <a:t>будет реализован на стадии MVP</a:t>
            </a:r>
            <a:endParaRPr sz="2400" dirty="0">
              <a:latin typeface="Montserrat Medium" panose="00000600000000000000" pitchFamily="2" charset="-52"/>
            </a:endParaRPr>
          </a:p>
        </p:txBody>
      </p:sp>
      <p:sp>
        <p:nvSpPr>
          <p:cNvPr id="461" name="Google Shape;461;p29"/>
          <p:cNvSpPr txBox="1">
            <a:spLocks noGrp="1"/>
          </p:cNvSpPr>
          <p:nvPr>
            <p:ph type="body" idx="1"/>
          </p:nvPr>
        </p:nvSpPr>
        <p:spPr>
          <a:xfrm>
            <a:off x="5451378" y="2908100"/>
            <a:ext cx="1932960" cy="18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spcAft>
                <a:spcPts val="1600"/>
              </a:spcAft>
            </a:pPr>
            <a:r>
              <a:rPr lang="ru-RU" sz="900" b="1" dirty="0">
                <a:latin typeface="Montserrat Medium" panose="00000600000000000000" pitchFamily="2" charset="-52"/>
              </a:rPr>
              <a:t>Уведомления:</a:t>
            </a:r>
            <a:r>
              <a:rPr lang="ru-RU" sz="900" dirty="0">
                <a:latin typeface="Montserrat Medium" panose="00000600000000000000" pitchFamily="2" charset="-52"/>
              </a:rPr>
              <a:t> Оповещения о новых сообщениях, запросах на соединение, предстоящих встречах и т.д.</a:t>
            </a:r>
          </a:p>
          <a:p>
            <a:pPr marL="171450" indent="-171450">
              <a:spcAft>
                <a:spcPts val="1600"/>
              </a:spcAft>
            </a:pPr>
            <a:r>
              <a:rPr lang="ru-RU" sz="900" b="1" dirty="0">
                <a:latin typeface="Montserrat Medium" panose="00000600000000000000" pitchFamily="2" charset="-52"/>
              </a:rPr>
              <a:t>Чат:</a:t>
            </a:r>
            <a:r>
              <a:rPr lang="ru-RU" sz="900" dirty="0">
                <a:latin typeface="Montserrat Medium" panose="00000600000000000000" pitchFamily="2" charset="-52"/>
              </a:rPr>
              <a:t> Возможность общения между пользователями для обсуждения деталей встреч и планирования занятий.</a:t>
            </a:r>
            <a:endParaRPr sz="900" dirty="0">
              <a:latin typeface="Montserrat Medium" panose="00000600000000000000" pitchFamily="2" charset="-52"/>
            </a:endParaRPr>
          </a:p>
        </p:txBody>
      </p:sp>
      <p:sp>
        <p:nvSpPr>
          <p:cNvPr id="462" name="Google Shape;462;p29"/>
          <p:cNvSpPr txBox="1">
            <a:spLocks noGrp="1"/>
          </p:cNvSpPr>
          <p:nvPr>
            <p:ph type="body" idx="2"/>
          </p:nvPr>
        </p:nvSpPr>
        <p:spPr>
          <a:xfrm>
            <a:off x="1759663" y="2906850"/>
            <a:ext cx="1932961" cy="18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900" b="1" dirty="0">
                <a:latin typeface="Montserrat Medium" panose="00000600000000000000" pitchFamily="2" charset="-52"/>
              </a:rPr>
              <a:t>Виды спорта:</a:t>
            </a:r>
            <a:r>
              <a:rPr lang="ru-RU" sz="900" dirty="0">
                <a:latin typeface="Montserrat Medium" panose="00000600000000000000" pitchFamily="2" charset="-52"/>
              </a:rPr>
              <a:t> Позволяет фильтровать по конкретным видам спорта.(Например бег, футбол, баскетбол и </a:t>
            </a:r>
            <a:r>
              <a:rPr lang="ru-RU" sz="900" dirty="0" err="1">
                <a:latin typeface="Montserrat Medium" panose="00000600000000000000" pitchFamily="2" charset="-52"/>
              </a:rPr>
              <a:t>т.д</a:t>
            </a:r>
            <a:r>
              <a:rPr lang="ru-RU" sz="900" dirty="0">
                <a:latin typeface="Montserrat Medium" panose="00000600000000000000" pitchFamily="2" charset="-52"/>
              </a:rPr>
              <a:t>)</a:t>
            </a:r>
          </a:p>
          <a:p>
            <a:r>
              <a:rPr lang="ru-RU" sz="900" b="1" dirty="0">
                <a:latin typeface="Montserrat Medium" panose="00000600000000000000" pitchFamily="2" charset="-52"/>
              </a:rPr>
              <a:t>Локация:</a:t>
            </a:r>
            <a:r>
              <a:rPr lang="ru-RU" sz="900" dirty="0">
                <a:latin typeface="Montserrat Medium" panose="00000600000000000000" pitchFamily="2" charset="-52"/>
              </a:rPr>
              <a:t> (Позволяет пользователям находить партнеров в определенном районе или городе)</a:t>
            </a:r>
          </a:p>
        </p:txBody>
      </p:sp>
      <p:sp>
        <p:nvSpPr>
          <p:cNvPr id="463" name="Google Shape;463;p29"/>
          <p:cNvSpPr txBox="1">
            <a:spLocks noGrp="1"/>
          </p:cNvSpPr>
          <p:nvPr>
            <p:ph type="body" idx="3"/>
          </p:nvPr>
        </p:nvSpPr>
        <p:spPr>
          <a:xfrm>
            <a:off x="3771659" y="2906850"/>
            <a:ext cx="1679719" cy="18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900" b="1" dirty="0">
                <a:latin typeface="Montserrat Medium" panose="00000600000000000000" pitchFamily="2" charset="-52"/>
              </a:rPr>
              <a:t>Рекомендации:</a:t>
            </a:r>
            <a:r>
              <a:rPr lang="ru-RU" sz="900" dirty="0">
                <a:latin typeface="Montserrat Medium" panose="00000600000000000000" pitchFamily="2" charset="-52"/>
              </a:rPr>
              <a:t> Предоставляйте рекомендации пользователям на основе их предпочтений и активности.</a:t>
            </a:r>
          </a:p>
        </p:txBody>
      </p:sp>
      <p:sp>
        <p:nvSpPr>
          <p:cNvPr id="466" name="Google Shape;466;p29"/>
          <p:cNvSpPr txBox="1">
            <a:spLocks noGrp="1"/>
          </p:cNvSpPr>
          <p:nvPr>
            <p:ph type="subTitle" idx="6"/>
          </p:nvPr>
        </p:nvSpPr>
        <p:spPr>
          <a:xfrm>
            <a:off x="412538" y="1543939"/>
            <a:ext cx="1565100" cy="11417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ru-RU" sz="1000" dirty="0">
                <a:latin typeface="Montserrat Medium" panose="00000600000000000000" pitchFamily="2" charset="-52"/>
              </a:rPr>
              <a:t>Регистрация</a:t>
            </a:r>
          </a:p>
          <a:p>
            <a:pPr algn="l"/>
            <a:r>
              <a:rPr lang="ru-RU" sz="1000" dirty="0">
                <a:latin typeface="Montserrat Medium" panose="00000600000000000000" pitchFamily="2" charset="-52"/>
              </a:rPr>
              <a:t>Профилей</a:t>
            </a:r>
          </a:p>
          <a:p>
            <a:pPr algn="l"/>
            <a:r>
              <a:rPr lang="ru-RU" sz="1000" dirty="0">
                <a:latin typeface="Montserrat Medium" panose="00000600000000000000" pitchFamily="2" charset="-52"/>
              </a:rPr>
              <a:t>пользователей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ru-RU" sz="1000" dirty="0">
              <a:latin typeface="Montserrat Medium" panose="00000600000000000000" pitchFamily="2" charset="-52"/>
            </a:endParaRPr>
          </a:p>
        </p:txBody>
      </p:sp>
      <p:sp>
        <p:nvSpPr>
          <p:cNvPr id="4" name="Google Shape;466;p29">
            <a:extLst>
              <a:ext uri="{FF2B5EF4-FFF2-40B4-BE49-F238E27FC236}">
                <a16:creationId xmlns:a16="http://schemas.microsoft.com/office/drawing/2014/main" id="{8DFA4134-FE44-7464-D22E-75530AAA4F1E}"/>
              </a:ext>
            </a:extLst>
          </p:cNvPr>
          <p:cNvSpPr txBox="1">
            <a:spLocks/>
          </p:cNvSpPr>
          <p:nvPr/>
        </p:nvSpPr>
        <p:spPr>
          <a:xfrm>
            <a:off x="2206559" y="1446368"/>
            <a:ext cx="1565100" cy="11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600"/>
              </a:spcAft>
            </a:pPr>
            <a:r>
              <a:rPr lang="ru-RU" sz="1000" dirty="0">
                <a:latin typeface="Montserrat Medium" panose="00000600000000000000" pitchFamily="2" charset="-52"/>
              </a:rPr>
              <a:t>Фильтры поиска</a:t>
            </a:r>
          </a:p>
        </p:txBody>
      </p:sp>
      <p:sp>
        <p:nvSpPr>
          <p:cNvPr id="7" name="Google Shape;466;p29">
            <a:extLst>
              <a:ext uri="{FF2B5EF4-FFF2-40B4-BE49-F238E27FC236}">
                <a16:creationId xmlns:a16="http://schemas.microsoft.com/office/drawing/2014/main" id="{838B792D-57CE-4AC5-AF68-0D3D808BAC0B}"/>
              </a:ext>
            </a:extLst>
          </p:cNvPr>
          <p:cNvSpPr txBox="1">
            <a:spLocks/>
          </p:cNvSpPr>
          <p:nvPr/>
        </p:nvSpPr>
        <p:spPr>
          <a:xfrm>
            <a:off x="4060138" y="1446368"/>
            <a:ext cx="1565100" cy="11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1000" dirty="0">
                <a:latin typeface="Montserrat Medium" panose="00000600000000000000" pitchFamily="2" charset="-52"/>
              </a:rPr>
              <a:t>Система</a:t>
            </a:r>
          </a:p>
          <a:p>
            <a:pPr algn="l"/>
            <a:r>
              <a:rPr lang="ru-RU" sz="1000" dirty="0">
                <a:latin typeface="Montserrat Medium" panose="00000600000000000000" pitchFamily="2" charset="-52"/>
              </a:rPr>
              <a:t>метчинга</a:t>
            </a:r>
          </a:p>
        </p:txBody>
      </p:sp>
      <p:sp>
        <p:nvSpPr>
          <p:cNvPr id="13" name="Google Shape;466;p29">
            <a:extLst>
              <a:ext uri="{FF2B5EF4-FFF2-40B4-BE49-F238E27FC236}">
                <a16:creationId xmlns:a16="http://schemas.microsoft.com/office/drawing/2014/main" id="{BF1C3F20-73DA-2FD8-C6C4-95147FB311D2}"/>
              </a:ext>
            </a:extLst>
          </p:cNvPr>
          <p:cNvSpPr txBox="1">
            <a:spLocks/>
          </p:cNvSpPr>
          <p:nvPr/>
        </p:nvSpPr>
        <p:spPr>
          <a:xfrm>
            <a:off x="5912828" y="1579830"/>
            <a:ext cx="1383988" cy="11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600"/>
              </a:spcAft>
            </a:pPr>
            <a:r>
              <a:rPr lang="ru-RU" sz="1000" dirty="0">
                <a:latin typeface="Montserrat Medium" panose="00000600000000000000" pitchFamily="2" charset="-52"/>
              </a:rPr>
              <a:t>Чат и уведомления</a:t>
            </a:r>
          </a:p>
        </p:txBody>
      </p:sp>
      <p:sp>
        <p:nvSpPr>
          <p:cNvPr id="5" name="Google Shape;465;p29">
            <a:extLst>
              <a:ext uri="{FF2B5EF4-FFF2-40B4-BE49-F238E27FC236}">
                <a16:creationId xmlns:a16="http://schemas.microsoft.com/office/drawing/2014/main" id="{99E57C33-55B3-C730-6DB4-64070692A191}"/>
              </a:ext>
            </a:extLst>
          </p:cNvPr>
          <p:cNvSpPr txBox="1">
            <a:spLocks/>
          </p:cNvSpPr>
          <p:nvPr/>
        </p:nvSpPr>
        <p:spPr>
          <a:xfrm>
            <a:off x="201945" y="2927580"/>
            <a:ext cx="1557718" cy="1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Char char="■"/>
              <a:defRPr sz="18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Char char="■"/>
              <a:defRPr sz="18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Arial"/>
              <a:buChar char="■"/>
              <a:defRPr sz="18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1450" indent="-171450">
              <a:spcAft>
                <a:spcPts val="1600"/>
              </a:spcAft>
            </a:pPr>
            <a:r>
              <a:rPr lang="ru-RU" sz="900" b="1" dirty="0">
                <a:latin typeface="Montserrat Medium" panose="00000600000000000000" pitchFamily="2" charset="-52"/>
              </a:rPr>
              <a:t>Основная информация:</a:t>
            </a:r>
            <a:r>
              <a:rPr lang="ru-RU" sz="900" dirty="0">
                <a:latin typeface="Montserrat Medium" panose="00000600000000000000" pitchFamily="2" charset="-52"/>
              </a:rPr>
              <a:t> (Имя, возраст, пол, местоположение, описание.)</a:t>
            </a:r>
          </a:p>
          <a:p>
            <a:pPr marL="171450" indent="-171450">
              <a:spcAft>
                <a:spcPts val="1600"/>
              </a:spcAft>
            </a:pPr>
            <a:r>
              <a:rPr lang="ru-RU" sz="900" b="1" dirty="0">
                <a:latin typeface="Montserrat Medium" panose="00000600000000000000" pitchFamily="2" charset="-52"/>
              </a:rPr>
              <a:t>Виды спорта:</a:t>
            </a:r>
            <a:r>
              <a:rPr lang="ru-RU" sz="900" dirty="0">
                <a:latin typeface="Montserrat Medium" panose="00000600000000000000" pitchFamily="2" charset="-52"/>
              </a:rPr>
              <a:t> (Пользователи могут указывать интересующие их виды спорта.)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D78A9F-D88B-7B3C-178F-2CBFE4EB4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92" y="1167566"/>
            <a:ext cx="8952614" cy="392828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754FF46-706A-3554-A1AC-59F88ADC5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73" y="1167566"/>
            <a:ext cx="7331391" cy="3928281"/>
          </a:xfrm>
          <a:prstGeom prst="rect">
            <a:avLst/>
          </a:prstGeom>
        </p:spPr>
      </p:pic>
      <p:pic>
        <p:nvPicPr>
          <p:cNvPr id="17" name="Picture 2" descr="Прибыль – Бесплатные иконки: бизнес">
            <a:extLst>
              <a:ext uri="{FF2B5EF4-FFF2-40B4-BE49-F238E27FC236}">
                <a16:creationId xmlns:a16="http://schemas.microsoft.com/office/drawing/2014/main" id="{A9CBFB16-54AC-686D-4AFE-97ABC5770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201" y="4144834"/>
            <a:ext cx="844913" cy="84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5A785CD-4156-984A-9554-E41E1D87B0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>
                <a:latin typeface="Montserrat Medium" panose="00000600000000000000" pitchFamily="2" charset="-52"/>
              </a:rPr>
              <a:t>7</a:t>
            </a:fld>
            <a:endParaRPr lang="en-GB" dirty="0">
              <a:latin typeface="Montserrat Medium" panose="000006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4048726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2C24DF-DFA7-6365-43A3-2773B28FB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055" y="919487"/>
            <a:ext cx="5853890" cy="388340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D56DA8F-4831-12AC-1CF5-37DCE66104D1}"/>
              </a:ext>
            </a:extLst>
          </p:cNvPr>
          <p:cNvSpPr/>
          <p:nvPr/>
        </p:nvSpPr>
        <p:spPr>
          <a:xfrm>
            <a:off x="1645055" y="919487"/>
            <a:ext cx="5853890" cy="387722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306377-E500-3581-39ED-E878DE3844D7}"/>
              </a:ext>
            </a:extLst>
          </p:cNvPr>
          <p:cNvSpPr txBox="1"/>
          <p:nvPr/>
        </p:nvSpPr>
        <p:spPr>
          <a:xfrm>
            <a:off x="292196" y="143871"/>
            <a:ext cx="457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latin typeface="Montserrat Medium" panose="00000600000000000000" pitchFamily="2" charset="-52"/>
              </a:rPr>
              <a:t>Lean canvas</a:t>
            </a:r>
            <a:endParaRPr lang="ru-RU" sz="4400" dirty="0"/>
          </a:p>
        </p:txBody>
      </p:sp>
      <p:pic>
        <p:nvPicPr>
          <p:cNvPr id="1028" name="Picture 4" descr="Бизнес – Бесплатные иконки: бизнес">
            <a:extLst>
              <a:ext uri="{FF2B5EF4-FFF2-40B4-BE49-F238E27FC236}">
                <a16:creationId xmlns:a16="http://schemas.microsoft.com/office/drawing/2014/main" id="{E7AC2274-7205-B0B7-BFCF-EE76882D6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297" y="3987995"/>
            <a:ext cx="967110" cy="96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465;p29">
            <a:extLst>
              <a:ext uri="{FF2B5EF4-FFF2-40B4-BE49-F238E27FC236}">
                <a16:creationId xmlns:a16="http://schemas.microsoft.com/office/drawing/2014/main" id="{2B2F3EB9-BA80-0366-48BE-D23C3B85A861}"/>
              </a:ext>
            </a:extLst>
          </p:cNvPr>
          <p:cNvSpPr txBox="1">
            <a:spLocks/>
          </p:cNvSpPr>
          <p:nvPr/>
        </p:nvSpPr>
        <p:spPr>
          <a:xfrm>
            <a:off x="5171013" y="2858100"/>
            <a:ext cx="1140409" cy="11390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</a:pPr>
            <a:r>
              <a:rPr lang="ru-RU" sz="600" dirty="0">
                <a:latin typeface="Montserrat Medium" panose="00000600000000000000" pitchFamily="2" charset="-52"/>
              </a:rPr>
              <a:t>Распространение через мобильные платформы ( </a:t>
            </a:r>
            <a:r>
              <a:rPr lang="ru-RU" sz="600" dirty="0" err="1">
                <a:latin typeface="Montserrat Medium" panose="00000600000000000000" pitchFamily="2" charset="-52"/>
              </a:rPr>
              <a:t>App</a:t>
            </a:r>
            <a:r>
              <a:rPr lang="ru-RU" sz="600" dirty="0">
                <a:latin typeface="Montserrat Medium" panose="00000600000000000000" pitchFamily="2" charset="-52"/>
              </a:rPr>
              <a:t> Store, Google Play).Реклама и маркетинг в спортивных сообществах и фитнес-залах.</a:t>
            </a:r>
          </a:p>
        </p:txBody>
      </p:sp>
      <p:sp>
        <p:nvSpPr>
          <p:cNvPr id="12" name="Google Shape;461;p29">
            <a:extLst>
              <a:ext uri="{FF2B5EF4-FFF2-40B4-BE49-F238E27FC236}">
                <a16:creationId xmlns:a16="http://schemas.microsoft.com/office/drawing/2014/main" id="{A37F4A51-B61F-8E0C-4A7D-C2676063B4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55381" y="1550816"/>
            <a:ext cx="1082371" cy="18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800" dirty="0">
                <a:latin typeface="Montserrat Medium" panose="00000600000000000000" pitchFamily="2" charset="-52"/>
              </a:rPr>
              <a:t>Активные люди, желающие заниматься спортом и поддерживать здоровый образ жизни.</a:t>
            </a:r>
            <a:endParaRPr sz="800" dirty="0">
              <a:latin typeface="Montserrat Medium" panose="00000600000000000000" pitchFamily="2" charset="-52"/>
            </a:endParaRPr>
          </a:p>
        </p:txBody>
      </p:sp>
      <p:sp>
        <p:nvSpPr>
          <p:cNvPr id="13" name="Google Shape;461;p29">
            <a:extLst>
              <a:ext uri="{FF2B5EF4-FFF2-40B4-BE49-F238E27FC236}">
                <a16:creationId xmlns:a16="http://schemas.microsoft.com/office/drawing/2014/main" id="{07A930A4-9885-1A68-B3CA-76C1C27EFDE3}"/>
              </a:ext>
            </a:extLst>
          </p:cNvPr>
          <p:cNvSpPr txBox="1">
            <a:spLocks/>
          </p:cNvSpPr>
          <p:nvPr/>
        </p:nvSpPr>
        <p:spPr>
          <a:xfrm>
            <a:off x="4573229" y="4189638"/>
            <a:ext cx="286452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Aft>
                <a:spcPts val="1600"/>
              </a:spcAft>
              <a:buFont typeface="Arial"/>
              <a:buNone/>
            </a:pPr>
            <a:r>
              <a:rPr lang="ru-RU" sz="700" dirty="0">
                <a:latin typeface="Montserrat Medium" panose="00000600000000000000" pitchFamily="2" charset="-52"/>
              </a:rPr>
              <a:t>Платные подписки на премиум-функционал и дополнительные возможности поиска. Рекламные партнерства с фитнес-клубами и спортивными брендами.</a:t>
            </a:r>
          </a:p>
        </p:txBody>
      </p:sp>
      <p:sp>
        <p:nvSpPr>
          <p:cNvPr id="14" name="Google Shape;463;p29">
            <a:extLst>
              <a:ext uri="{FF2B5EF4-FFF2-40B4-BE49-F238E27FC236}">
                <a16:creationId xmlns:a16="http://schemas.microsoft.com/office/drawing/2014/main" id="{947D198B-8A6C-2DBF-A3A5-CD2F2328FA18}"/>
              </a:ext>
            </a:extLst>
          </p:cNvPr>
          <p:cNvSpPr txBox="1">
            <a:spLocks/>
          </p:cNvSpPr>
          <p:nvPr/>
        </p:nvSpPr>
        <p:spPr>
          <a:xfrm>
            <a:off x="3996731" y="1451810"/>
            <a:ext cx="1082372" cy="18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</a:pPr>
            <a:r>
              <a:rPr lang="ru-RU" sz="800" dirty="0">
                <a:latin typeface="Montserrat Medium" panose="00000600000000000000" pitchFamily="2" charset="-52"/>
              </a:rPr>
              <a:t>Персонализированный поиск партнеров для спорта на основе предпочтений и локации. Возможность общения и обмена опытом с другими людьми через встроенные функции чата и форума.</a:t>
            </a:r>
          </a:p>
        </p:txBody>
      </p:sp>
      <p:sp>
        <p:nvSpPr>
          <p:cNvPr id="15" name="Google Shape;462;p29">
            <a:extLst>
              <a:ext uri="{FF2B5EF4-FFF2-40B4-BE49-F238E27FC236}">
                <a16:creationId xmlns:a16="http://schemas.microsoft.com/office/drawing/2014/main" id="{090D638E-4419-B9F1-C80F-106DAD9150D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01663" y="4205100"/>
            <a:ext cx="3081831" cy="18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800" dirty="0">
                <a:latin typeface="Montserrat Medium" panose="00000600000000000000" pitchFamily="2" charset="-52"/>
              </a:rPr>
              <a:t>Маркетинг и реклама для привлечения пользователей. Обслуживание серверной инфраструктуры и хранение данных.</a:t>
            </a:r>
            <a:endParaRPr sz="800" dirty="0">
              <a:latin typeface="Montserrat Medium" panose="00000600000000000000" pitchFamily="2" charset="-52"/>
            </a:endParaRPr>
          </a:p>
        </p:txBody>
      </p:sp>
      <p:sp>
        <p:nvSpPr>
          <p:cNvPr id="16" name="Google Shape;463;p29">
            <a:extLst>
              <a:ext uri="{FF2B5EF4-FFF2-40B4-BE49-F238E27FC236}">
                <a16:creationId xmlns:a16="http://schemas.microsoft.com/office/drawing/2014/main" id="{5ECCFB4C-3DD2-F4E4-FA6A-7378A8EE463F}"/>
              </a:ext>
            </a:extLst>
          </p:cNvPr>
          <p:cNvSpPr txBox="1">
            <a:spLocks/>
          </p:cNvSpPr>
          <p:nvPr/>
        </p:nvSpPr>
        <p:spPr>
          <a:xfrm>
            <a:off x="2807548" y="2848224"/>
            <a:ext cx="1168558" cy="11390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</a:pPr>
            <a:r>
              <a:rPr lang="ru-RU" sz="600" dirty="0">
                <a:latin typeface="Montserrat Medium" panose="00000600000000000000" pitchFamily="2" charset="-52"/>
              </a:rPr>
              <a:t>Количество активных пользователей. Уровень вовлеченности пользователей (частота использования приложения, обмен сообщениями). Доход с подписок и рекламы.</a:t>
            </a:r>
          </a:p>
        </p:txBody>
      </p:sp>
      <p:sp>
        <p:nvSpPr>
          <p:cNvPr id="17" name="Google Shape;464;p29">
            <a:extLst>
              <a:ext uri="{FF2B5EF4-FFF2-40B4-BE49-F238E27FC236}">
                <a16:creationId xmlns:a16="http://schemas.microsoft.com/office/drawing/2014/main" id="{F288FBED-B08C-B7D9-0D31-245E50A752CB}"/>
              </a:ext>
            </a:extLst>
          </p:cNvPr>
          <p:cNvSpPr txBox="1">
            <a:spLocks/>
          </p:cNvSpPr>
          <p:nvPr/>
        </p:nvSpPr>
        <p:spPr>
          <a:xfrm>
            <a:off x="2807548" y="1451810"/>
            <a:ext cx="1189183" cy="11199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</a:pPr>
            <a:r>
              <a:rPr lang="ru-RU" sz="600" dirty="0">
                <a:latin typeface="Montserrat Medium" panose="00000600000000000000" pitchFamily="2" charset="-52"/>
              </a:rPr>
              <a:t>Мобильное приложение для поиска и связи с единомышленниками для спорта. Предоставление удобной и эффективной платформы для поиска партнеров по интересующим видам спорта.</a:t>
            </a:r>
          </a:p>
        </p:txBody>
      </p:sp>
      <p:sp>
        <p:nvSpPr>
          <p:cNvPr id="18" name="Google Shape;464;p29">
            <a:extLst>
              <a:ext uri="{FF2B5EF4-FFF2-40B4-BE49-F238E27FC236}">
                <a16:creationId xmlns:a16="http://schemas.microsoft.com/office/drawing/2014/main" id="{5ACC2DCD-0567-05C9-67B4-29A8D744B7DB}"/>
              </a:ext>
            </a:extLst>
          </p:cNvPr>
          <p:cNvSpPr txBox="1">
            <a:spLocks/>
          </p:cNvSpPr>
          <p:nvPr/>
        </p:nvSpPr>
        <p:spPr>
          <a:xfrm>
            <a:off x="5138599" y="1547840"/>
            <a:ext cx="1216782" cy="18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</a:pPr>
            <a:r>
              <a:rPr lang="ru-RU" sz="600" dirty="0">
                <a:latin typeface="Montserrat Medium" panose="00000600000000000000" pitchFamily="2" charset="-52"/>
              </a:rPr>
              <a:t>Удобство и эффективность поиска партнеров для спорта. Возможность расширения сети контактов и обмена опытом в спортивных сообществах.</a:t>
            </a:r>
          </a:p>
        </p:txBody>
      </p:sp>
      <p:sp>
        <p:nvSpPr>
          <p:cNvPr id="19" name="Google Shape;462;p29">
            <a:extLst>
              <a:ext uri="{FF2B5EF4-FFF2-40B4-BE49-F238E27FC236}">
                <a16:creationId xmlns:a16="http://schemas.microsoft.com/office/drawing/2014/main" id="{B5321075-CDB2-BACB-B491-FA033816A8F5}"/>
              </a:ext>
            </a:extLst>
          </p:cNvPr>
          <p:cNvSpPr txBox="1">
            <a:spLocks/>
          </p:cNvSpPr>
          <p:nvPr/>
        </p:nvSpPr>
        <p:spPr>
          <a:xfrm>
            <a:off x="1688191" y="1633350"/>
            <a:ext cx="1075398" cy="1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Aft>
                <a:spcPts val="1600"/>
              </a:spcAft>
              <a:buFont typeface="Arial"/>
              <a:buNone/>
            </a:pPr>
            <a:r>
              <a:rPr lang="ru-RU" sz="800" dirty="0">
                <a:latin typeface="Montserrat Medium" panose="00000600000000000000" pitchFamily="2" charset="-52"/>
              </a:rPr>
              <a:t>Сложно найти подходящих единомышленников для спорта. Недостаток эффективных средств связи и поиска партнеров для спортивной деятельности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0A856A8-4E82-52BE-E9D2-554CC0C298DE}"/>
              </a:ext>
            </a:extLst>
          </p:cNvPr>
          <p:cNvSpPr/>
          <p:nvPr/>
        </p:nvSpPr>
        <p:spPr>
          <a:xfrm>
            <a:off x="1650173" y="925856"/>
            <a:ext cx="1157375" cy="560460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Google Shape;466;p29">
            <a:extLst>
              <a:ext uri="{FF2B5EF4-FFF2-40B4-BE49-F238E27FC236}">
                <a16:creationId xmlns:a16="http://schemas.microsoft.com/office/drawing/2014/main" id="{4F406BC2-D178-0C44-452F-04DDB761653B}"/>
              </a:ext>
            </a:extLst>
          </p:cNvPr>
          <p:cNvSpPr txBox="1">
            <a:spLocks/>
          </p:cNvSpPr>
          <p:nvPr/>
        </p:nvSpPr>
        <p:spPr>
          <a:xfrm>
            <a:off x="1648347" y="716875"/>
            <a:ext cx="1099706" cy="11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600"/>
              </a:spcAft>
            </a:pPr>
            <a:r>
              <a:rPr lang="ru-RU" sz="800" dirty="0">
                <a:latin typeface="Montserrat Medium" panose="00000600000000000000" pitchFamily="2" charset="-52"/>
              </a:rPr>
              <a:t>2. Проблема и существующие альтернативы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5B9FEE6-F30B-78A9-EC4E-1BFF76D24984}"/>
              </a:ext>
            </a:extLst>
          </p:cNvPr>
          <p:cNvSpPr/>
          <p:nvPr/>
        </p:nvSpPr>
        <p:spPr>
          <a:xfrm>
            <a:off x="2829043" y="925855"/>
            <a:ext cx="1157375" cy="560460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BD8DBB6-2483-A90B-7820-86023FCF152A}"/>
              </a:ext>
            </a:extLst>
          </p:cNvPr>
          <p:cNvSpPr/>
          <p:nvPr/>
        </p:nvSpPr>
        <p:spPr>
          <a:xfrm>
            <a:off x="4012938" y="925855"/>
            <a:ext cx="1125661" cy="554740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BCCB2EB-EF1C-BA6E-C417-84478E8F594F}"/>
              </a:ext>
            </a:extLst>
          </p:cNvPr>
          <p:cNvSpPr/>
          <p:nvPr/>
        </p:nvSpPr>
        <p:spPr>
          <a:xfrm>
            <a:off x="5160505" y="925855"/>
            <a:ext cx="1158268" cy="554740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8290EA1-A662-1029-209A-1CF4E547599A}"/>
              </a:ext>
            </a:extLst>
          </p:cNvPr>
          <p:cNvSpPr/>
          <p:nvPr/>
        </p:nvSpPr>
        <p:spPr>
          <a:xfrm>
            <a:off x="6334979" y="925855"/>
            <a:ext cx="1147759" cy="557093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51AAD73-F005-6653-1CB2-1EAE54DECB86}"/>
              </a:ext>
            </a:extLst>
          </p:cNvPr>
          <p:cNvSpPr/>
          <p:nvPr/>
        </p:nvSpPr>
        <p:spPr>
          <a:xfrm>
            <a:off x="2829043" y="2571750"/>
            <a:ext cx="1157375" cy="295692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E498D194-320A-4D02-51A3-48A76E43EA0A}"/>
              </a:ext>
            </a:extLst>
          </p:cNvPr>
          <p:cNvSpPr/>
          <p:nvPr/>
        </p:nvSpPr>
        <p:spPr>
          <a:xfrm>
            <a:off x="5160504" y="2571750"/>
            <a:ext cx="1157375" cy="295692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8" name="Прямоугольник 2047">
            <a:extLst>
              <a:ext uri="{FF2B5EF4-FFF2-40B4-BE49-F238E27FC236}">
                <a16:creationId xmlns:a16="http://schemas.microsoft.com/office/drawing/2014/main" id="{4594C019-581C-CE29-EB9C-FA2275A4734F}"/>
              </a:ext>
            </a:extLst>
          </p:cNvPr>
          <p:cNvSpPr/>
          <p:nvPr/>
        </p:nvSpPr>
        <p:spPr>
          <a:xfrm>
            <a:off x="4584522" y="3950088"/>
            <a:ext cx="2893530" cy="319240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9" name="Прямоугольник 2048">
            <a:extLst>
              <a:ext uri="{FF2B5EF4-FFF2-40B4-BE49-F238E27FC236}">
                <a16:creationId xmlns:a16="http://schemas.microsoft.com/office/drawing/2014/main" id="{C6BA68DA-09AF-181C-1704-779B79A92C81}"/>
              </a:ext>
            </a:extLst>
          </p:cNvPr>
          <p:cNvSpPr/>
          <p:nvPr/>
        </p:nvSpPr>
        <p:spPr>
          <a:xfrm>
            <a:off x="1673670" y="3944491"/>
            <a:ext cx="2893530" cy="319240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52" name="Прямая соединительная линия 2051">
            <a:extLst>
              <a:ext uri="{FF2B5EF4-FFF2-40B4-BE49-F238E27FC236}">
                <a16:creationId xmlns:a16="http://schemas.microsoft.com/office/drawing/2014/main" id="{82EC50CE-08FD-D2FC-BFD4-68219BF12658}"/>
              </a:ext>
            </a:extLst>
          </p:cNvPr>
          <p:cNvCxnSpPr>
            <a:cxnSpLocks/>
          </p:cNvCxnSpPr>
          <p:nvPr/>
        </p:nvCxnSpPr>
        <p:spPr>
          <a:xfrm>
            <a:off x="1645055" y="3944491"/>
            <a:ext cx="58538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5" name="Прямая соединительная линия 2054">
            <a:extLst>
              <a:ext uri="{FF2B5EF4-FFF2-40B4-BE49-F238E27FC236}">
                <a16:creationId xmlns:a16="http://schemas.microsoft.com/office/drawing/2014/main" id="{8CD927FB-D81D-BC1A-D324-BB4120445D98}"/>
              </a:ext>
            </a:extLst>
          </p:cNvPr>
          <p:cNvCxnSpPr/>
          <p:nvPr/>
        </p:nvCxnSpPr>
        <p:spPr>
          <a:xfrm>
            <a:off x="3986418" y="913312"/>
            <a:ext cx="20202" cy="30311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7" name="Прямая соединительная линия 2056">
            <a:extLst>
              <a:ext uri="{FF2B5EF4-FFF2-40B4-BE49-F238E27FC236}">
                <a16:creationId xmlns:a16="http://schemas.microsoft.com/office/drawing/2014/main" id="{D7BB28F1-9F95-9D4C-5219-79A0C315FF5B}"/>
              </a:ext>
            </a:extLst>
          </p:cNvPr>
          <p:cNvCxnSpPr/>
          <p:nvPr/>
        </p:nvCxnSpPr>
        <p:spPr>
          <a:xfrm>
            <a:off x="5138599" y="913312"/>
            <a:ext cx="21905" cy="30311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9" name="Прямая соединительная линия 2058">
            <a:extLst>
              <a:ext uri="{FF2B5EF4-FFF2-40B4-BE49-F238E27FC236}">
                <a16:creationId xmlns:a16="http://schemas.microsoft.com/office/drawing/2014/main" id="{457F948B-B88C-FC3B-B1D9-85E5E249FF87}"/>
              </a:ext>
            </a:extLst>
          </p:cNvPr>
          <p:cNvCxnSpPr/>
          <p:nvPr/>
        </p:nvCxnSpPr>
        <p:spPr>
          <a:xfrm>
            <a:off x="6317879" y="913312"/>
            <a:ext cx="37502" cy="30311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60" name="Google Shape;466;p29">
            <a:extLst>
              <a:ext uri="{FF2B5EF4-FFF2-40B4-BE49-F238E27FC236}">
                <a16:creationId xmlns:a16="http://schemas.microsoft.com/office/drawing/2014/main" id="{2A3E89F8-2746-EEEA-BBC6-E6E77E5A8177}"/>
              </a:ext>
            </a:extLst>
          </p:cNvPr>
          <p:cNvSpPr txBox="1">
            <a:spLocks/>
          </p:cNvSpPr>
          <p:nvPr/>
        </p:nvSpPr>
        <p:spPr>
          <a:xfrm>
            <a:off x="6309650" y="1007747"/>
            <a:ext cx="1192454" cy="56033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</a:pPr>
            <a:r>
              <a:rPr lang="ru-RU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1. Сегменты потребителей, ранние последователи</a:t>
            </a:r>
          </a:p>
        </p:txBody>
      </p:sp>
      <p:sp>
        <p:nvSpPr>
          <p:cNvPr id="2061" name="Google Shape;466;p29">
            <a:extLst>
              <a:ext uri="{FF2B5EF4-FFF2-40B4-BE49-F238E27FC236}">
                <a16:creationId xmlns:a16="http://schemas.microsoft.com/office/drawing/2014/main" id="{4DCB887A-379C-A768-F879-F68982983C3A}"/>
              </a:ext>
            </a:extLst>
          </p:cNvPr>
          <p:cNvSpPr txBox="1">
            <a:spLocks/>
          </p:cNvSpPr>
          <p:nvPr/>
        </p:nvSpPr>
        <p:spPr>
          <a:xfrm>
            <a:off x="5132897" y="695376"/>
            <a:ext cx="1565100" cy="11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600"/>
              </a:spcAft>
            </a:pPr>
            <a:r>
              <a:rPr lang="ru-RU" sz="1000" dirty="0">
                <a:latin typeface="Montserrat Medium" panose="00000600000000000000" pitchFamily="2" charset="-52"/>
              </a:rPr>
              <a:t>9. Скрытое преимущество</a:t>
            </a:r>
          </a:p>
        </p:txBody>
      </p:sp>
      <p:sp>
        <p:nvSpPr>
          <p:cNvPr id="2062" name="Google Shape;466;p29">
            <a:extLst>
              <a:ext uri="{FF2B5EF4-FFF2-40B4-BE49-F238E27FC236}">
                <a16:creationId xmlns:a16="http://schemas.microsoft.com/office/drawing/2014/main" id="{2853B881-4025-E489-F381-F72A86DE7379}"/>
              </a:ext>
            </a:extLst>
          </p:cNvPr>
          <p:cNvSpPr txBox="1">
            <a:spLocks/>
          </p:cNvSpPr>
          <p:nvPr/>
        </p:nvSpPr>
        <p:spPr>
          <a:xfrm>
            <a:off x="5206543" y="2530520"/>
            <a:ext cx="990293" cy="56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600"/>
              </a:spcAft>
            </a:pPr>
            <a:r>
              <a:rPr lang="ru-RU" sz="1000" dirty="0">
                <a:latin typeface="Montserrat Medium" panose="00000600000000000000" pitchFamily="2" charset="-52"/>
              </a:rPr>
              <a:t>5. Каналы</a:t>
            </a:r>
          </a:p>
        </p:txBody>
      </p:sp>
      <p:sp>
        <p:nvSpPr>
          <p:cNvPr id="2063" name="Google Shape;466;p29">
            <a:extLst>
              <a:ext uri="{FF2B5EF4-FFF2-40B4-BE49-F238E27FC236}">
                <a16:creationId xmlns:a16="http://schemas.microsoft.com/office/drawing/2014/main" id="{4B47F682-D6D1-64DF-EAF4-763B059B0387}"/>
              </a:ext>
            </a:extLst>
          </p:cNvPr>
          <p:cNvSpPr txBox="1">
            <a:spLocks/>
          </p:cNvSpPr>
          <p:nvPr/>
        </p:nvSpPr>
        <p:spPr>
          <a:xfrm>
            <a:off x="3984938" y="737778"/>
            <a:ext cx="1565100" cy="11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600"/>
              </a:spcAft>
            </a:pPr>
            <a:r>
              <a:rPr lang="ru-RU" sz="1000" dirty="0">
                <a:latin typeface="Montserrat Medium" panose="00000600000000000000" pitchFamily="2" charset="-52"/>
              </a:rPr>
              <a:t>3. Уникальная ценность</a:t>
            </a:r>
          </a:p>
        </p:txBody>
      </p:sp>
      <p:sp>
        <p:nvSpPr>
          <p:cNvPr id="2064" name="Google Shape;466;p29">
            <a:extLst>
              <a:ext uri="{FF2B5EF4-FFF2-40B4-BE49-F238E27FC236}">
                <a16:creationId xmlns:a16="http://schemas.microsoft.com/office/drawing/2014/main" id="{7998F6F1-CE2E-998D-817B-7F7C03DCA46F}"/>
              </a:ext>
            </a:extLst>
          </p:cNvPr>
          <p:cNvSpPr txBox="1">
            <a:spLocks/>
          </p:cNvSpPr>
          <p:nvPr/>
        </p:nvSpPr>
        <p:spPr>
          <a:xfrm>
            <a:off x="2808185" y="705446"/>
            <a:ext cx="1565100" cy="114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600"/>
              </a:spcAft>
            </a:pPr>
            <a:r>
              <a:rPr lang="ru-RU" sz="1000" dirty="0">
                <a:latin typeface="Montserrat Medium" panose="00000600000000000000" pitchFamily="2" charset="-52"/>
              </a:rPr>
              <a:t>4. Решение</a:t>
            </a:r>
          </a:p>
        </p:txBody>
      </p:sp>
      <p:sp>
        <p:nvSpPr>
          <p:cNvPr id="2065" name="Google Shape;466;p29">
            <a:extLst>
              <a:ext uri="{FF2B5EF4-FFF2-40B4-BE49-F238E27FC236}">
                <a16:creationId xmlns:a16="http://schemas.microsoft.com/office/drawing/2014/main" id="{24626EA6-FB65-BF76-BB9F-93DA2CE077DE}"/>
              </a:ext>
            </a:extLst>
          </p:cNvPr>
          <p:cNvSpPr txBox="1">
            <a:spLocks/>
          </p:cNvSpPr>
          <p:nvPr/>
        </p:nvSpPr>
        <p:spPr>
          <a:xfrm>
            <a:off x="2826207" y="2615813"/>
            <a:ext cx="1163046" cy="38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600"/>
              </a:spcAft>
            </a:pPr>
            <a:r>
              <a:rPr lang="ru-RU" sz="800" dirty="0">
                <a:latin typeface="Montserrat Medium" panose="00000600000000000000" pitchFamily="2" charset="-52"/>
              </a:rPr>
              <a:t>8. Ключевые метрики</a:t>
            </a:r>
          </a:p>
        </p:txBody>
      </p:sp>
      <p:sp>
        <p:nvSpPr>
          <p:cNvPr id="2066" name="Google Shape;466;p29">
            <a:extLst>
              <a:ext uri="{FF2B5EF4-FFF2-40B4-BE49-F238E27FC236}">
                <a16:creationId xmlns:a16="http://schemas.microsoft.com/office/drawing/2014/main" id="{526AD4DB-BBBB-6194-ECE9-9F9A47F0A5BB}"/>
              </a:ext>
            </a:extLst>
          </p:cNvPr>
          <p:cNvSpPr txBox="1">
            <a:spLocks/>
          </p:cNvSpPr>
          <p:nvPr/>
        </p:nvSpPr>
        <p:spPr>
          <a:xfrm>
            <a:off x="1695206" y="4006960"/>
            <a:ext cx="2432598" cy="328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600"/>
              </a:spcAft>
            </a:pPr>
            <a:r>
              <a:rPr lang="ru-RU" sz="1000" dirty="0">
                <a:latin typeface="Montserrat Medium" panose="00000600000000000000" pitchFamily="2" charset="-52"/>
              </a:rPr>
              <a:t>7. Структуры издержек</a:t>
            </a:r>
          </a:p>
        </p:txBody>
      </p:sp>
      <p:sp>
        <p:nvSpPr>
          <p:cNvPr id="2067" name="Google Shape;466;p29">
            <a:extLst>
              <a:ext uri="{FF2B5EF4-FFF2-40B4-BE49-F238E27FC236}">
                <a16:creationId xmlns:a16="http://schemas.microsoft.com/office/drawing/2014/main" id="{A13CDF1A-3D31-A827-DB56-8B1B5064B744}"/>
              </a:ext>
            </a:extLst>
          </p:cNvPr>
          <p:cNvSpPr txBox="1">
            <a:spLocks/>
          </p:cNvSpPr>
          <p:nvPr/>
        </p:nvSpPr>
        <p:spPr>
          <a:xfrm>
            <a:off x="4573657" y="4033294"/>
            <a:ext cx="2516318" cy="31048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</a:pPr>
            <a:r>
              <a:rPr lang="ru-RU" sz="1000" dirty="0">
                <a:solidFill>
                  <a:schemeClr val="bg1"/>
                </a:solidFill>
                <a:latin typeface="Montserrat Medium" panose="00000600000000000000" pitchFamily="2" charset="-52"/>
              </a:rPr>
              <a:t>6.  Потоки прибыли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7C8B43E-35E7-3F1E-057B-BB6E13F6B4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>
                <a:latin typeface="Montserrat Medium" panose="00000600000000000000" pitchFamily="2" charset="-52"/>
              </a:rPr>
              <a:t>8</a:t>
            </a:fld>
            <a:endParaRPr lang="en-GB" dirty="0">
              <a:latin typeface="Montserrat Medium" panose="000006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6460987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F7304-4CC7-9C50-93DF-B0B9195CA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57393"/>
            <a:ext cx="1614488" cy="148610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7D6D05-90B5-39C7-BFC3-7FFFA582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3894"/>
            <a:ext cx="9144000" cy="51435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65393D-E783-6ACF-A153-00A8E88F6AF0}"/>
              </a:ext>
            </a:extLst>
          </p:cNvPr>
          <p:cNvSpPr txBox="1"/>
          <p:nvPr/>
        </p:nvSpPr>
        <p:spPr>
          <a:xfrm>
            <a:off x="256476" y="160585"/>
            <a:ext cx="61943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latin typeface="Montserrat Medium" panose="00000600000000000000" pitchFamily="2" charset="-52"/>
              </a:rPr>
              <a:t>Дорожная карта</a:t>
            </a:r>
            <a:endParaRPr lang="ru-RU" sz="4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683EA1-316D-0BF0-6E8E-361045E9A15E}"/>
              </a:ext>
            </a:extLst>
          </p:cNvPr>
          <p:cNvSpPr txBox="1"/>
          <p:nvPr/>
        </p:nvSpPr>
        <p:spPr>
          <a:xfrm>
            <a:off x="435771" y="2664620"/>
            <a:ext cx="778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1"/>
                </a:solidFill>
                <a:latin typeface="Montserrat Medium" panose="00000600000000000000" pitchFamily="2" charset="-52"/>
              </a:rPr>
              <a:t>Сентябрь 2023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1A04E2-F376-A9C7-729F-32621419F6CD}"/>
              </a:ext>
            </a:extLst>
          </p:cNvPr>
          <p:cNvSpPr txBox="1"/>
          <p:nvPr/>
        </p:nvSpPr>
        <p:spPr>
          <a:xfrm>
            <a:off x="1966915" y="2618453"/>
            <a:ext cx="839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>
                <a:solidFill>
                  <a:schemeClr val="bg1"/>
                </a:solidFill>
                <a:latin typeface="Montserrat Medium" panose="00000600000000000000" pitchFamily="2" charset="-52"/>
              </a:rPr>
              <a:t>Октябрь-Ноябрь 2023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DBED11-7062-3E98-F0C7-F979B10A35C7}"/>
              </a:ext>
            </a:extLst>
          </p:cNvPr>
          <p:cNvSpPr txBox="1"/>
          <p:nvPr/>
        </p:nvSpPr>
        <p:spPr>
          <a:xfrm>
            <a:off x="3498059" y="2664620"/>
            <a:ext cx="778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1"/>
                </a:solidFill>
                <a:latin typeface="Montserrat Medium" panose="00000600000000000000" pitchFamily="2" charset="-52"/>
              </a:rPr>
              <a:t>Декабрь 2023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8DBF19-720D-A207-044C-31ED0357ECF8}"/>
              </a:ext>
            </a:extLst>
          </p:cNvPr>
          <p:cNvSpPr txBox="1"/>
          <p:nvPr/>
        </p:nvSpPr>
        <p:spPr>
          <a:xfrm>
            <a:off x="5029203" y="2664620"/>
            <a:ext cx="8179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1"/>
                </a:solidFill>
                <a:latin typeface="Montserrat Medium" panose="00000600000000000000" pitchFamily="2" charset="-52"/>
              </a:rPr>
              <a:t>Февраль 2024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B0BFB6-CC0C-0100-2C30-1C2CE6514F3C}"/>
              </a:ext>
            </a:extLst>
          </p:cNvPr>
          <p:cNvSpPr txBox="1"/>
          <p:nvPr/>
        </p:nvSpPr>
        <p:spPr>
          <a:xfrm>
            <a:off x="6462709" y="2632742"/>
            <a:ext cx="817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>
                <a:solidFill>
                  <a:schemeClr val="bg1"/>
                </a:solidFill>
                <a:latin typeface="Montserrat Medium" panose="00000600000000000000" pitchFamily="2" charset="-52"/>
              </a:rPr>
              <a:t>Март-Апрель 2024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B98708-83D9-8DDF-812E-3B49EBE06C40}"/>
              </a:ext>
            </a:extLst>
          </p:cNvPr>
          <p:cNvSpPr txBox="1"/>
          <p:nvPr/>
        </p:nvSpPr>
        <p:spPr>
          <a:xfrm>
            <a:off x="8117733" y="2678908"/>
            <a:ext cx="8179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1"/>
                </a:solidFill>
                <a:latin typeface="Montserrat Medium" panose="00000600000000000000" pitchFamily="2" charset="-52"/>
              </a:rPr>
              <a:t>Май 2024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68946D-BCA2-7FF0-01E9-9BD33B5CAB94}"/>
              </a:ext>
            </a:extLst>
          </p:cNvPr>
          <p:cNvSpPr txBox="1"/>
          <p:nvPr/>
        </p:nvSpPr>
        <p:spPr>
          <a:xfrm>
            <a:off x="69731" y="4007941"/>
            <a:ext cx="16674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dirty="0">
                <a:latin typeface="Montserrat Medium" panose="00000600000000000000" pitchFamily="2" charset="-52"/>
              </a:rPr>
              <a:t>Начало работы над </a:t>
            </a:r>
          </a:p>
          <a:p>
            <a:pPr algn="ctr"/>
            <a:r>
              <a:rPr lang="ru-RU" sz="1100" dirty="0">
                <a:latin typeface="Montserrat Medium" panose="00000600000000000000" pitchFamily="2" charset="-52"/>
              </a:rPr>
              <a:t>проектом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4A4321-A515-6F2A-8BCC-22B6365A6B88}"/>
              </a:ext>
            </a:extLst>
          </p:cNvPr>
          <p:cNvSpPr txBox="1"/>
          <p:nvPr/>
        </p:nvSpPr>
        <p:spPr>
          <a:xfrm>
            <a:off x="1799817" y="3984605"/>
            <a:ext cx="105509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dirty="0">
                <a:latin typeface="Montserrat Medium" panose="00000600000000000000" pitchFamily="2" charset="-52"/>
              </a:rPr>
              <a:t>Подготовка</a:t>
            </a:r>
          </a:p>
          <a:p>
            <a:pPr algn="ctr"/>
            <a:r>
              <a:rPr lang="ru-RU" sz="1100" dirty="0">
                <a:latin typeface="Montserrat Medium" panose="00000600000000000000" pitchFamily="2" charset="-52"/>
              </a:rPr>
              <a:t>концепции</a:t>
            </a:r>
          </a:p>
          <a:p>
            <a:pPr algn="ctr"/>
            <a:r>
              <a:rPr lang="ru-RU" sz="1100" dirty="0">
                <a:latin typeface="Montserrat Medium" panose="00000600000000000000" pitchFamily="2" charset="-52"/>
              </a:rPr>
              <a:t>продукта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8CA3811-6F1A-7A04-D744-E932608134A1}"/>
              </a:ext>
            </a:extLst>
          </p:cNvPr>
          <p:cNvSpPr txBox="1"/>
          <p:nvPr/>
        </p:nvSpPr>
        <p:spPr>
          <a:xfrm>
            <a:off x="3175779" y="4015382"/>
            <a:ext cx="10470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dirty="0">
                <a:latin typeface="Montserrat Medium" panose="00000600000000000000" pitchFamily="2" charset="-52"/>
              </a:rPr>
              <a:t>Разработка</a:t>
            </a:r>
          </a:p>
          <a:p>
            <a:pPr algn="ctr"/>
            <a:r>
              <a:rPr lang="en-US" sz="1100" dirty="0">
                <a:latin typeface="Montserrat Medium" panose="00000600000000000000" pitchFamily="2" charset="-52"/>
              </a:rPr>
              <a:t>MVP</a:t>
            </a:r>
            <a:endParaRPr lang="ru-RU" sz="1100" dirty="0">
              <a:latin typeface="Montserrat Medium" panose="00000600000000000000" pitchFamily="2" charset="-5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592962-C59A-8AA5-04AF-D134A2B92E7F}"/>
              </a:ext>
            </a:extLst>
          </p:cNvPr>
          <p:cNvSpPr txBox="1"/>
          <p:nvPr/>
        </p:nvSpPr>
        <p:spPr>
          <a:xfrm>
            <a:off x="4128429" y="3984605"/>
            <a:ext cx="220445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dirty="0"/>
              <a:t>Технологическое </a:t>
            </a:r>
          </a:p>
          <a:p>
            <a:pPr algn="ctr"/>
            <a:r>
              <a:rPr lang="ru-RU" sz="1100" dirty="0">
                <a:latin typeface="Montserrat Medium" panose="00000600000000000000" pitchFamily="2" charset="-52"/>
              </a:rPr>
              <a:t>Усовершенствование</a:t>
            </a:r>
          </a:p>
          <a:p>
            <a:pPr algn="ctr"/>
            <a:r>
              <a:rPr lang="ru-RU" sz="1100" dirty="0">
                <a:latin typeface="Montserrat Medium" panose="00000600000000000000" pitchFamily="2" charset="-52"/>
              </a:rPr>
              <a:t>имеющегося функционала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A2B804-C319-04EA-0D8E-DBA8F3DD82AA}"/>
              </a:ext>
            </a:extLst>
          </p:cNvPr>
          <p:cNvSpPr txBox="1"/>
          <p:nvPr/>
        </p:nvSpPr>
        <p:spPr>
          <a:xfrm>
            <a:off x="6241512" y="4007940"/>
            <a:ext cx="16289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dirty="0"/>
              <a:t>Расширение </a:t>
            </a:r>
          </a:p>
          <a:p>
            <a:pPr algn="ctr"/>
            <a:r>
              <a:rPr lang="ru-RU" sz="1100" dirty="0">
                <a:latin typeface="Montserrat Medium" panose="00000600000000000000" pitchFamily="2" charset="-52"/>
              </a:rPr>
              <a:t>функциональности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FC9673-0400-B76C-7661-90CC7C3E2D06}"/>
              </a:ext>
            </a:extLst>
          </p:cNvPr>
          <p:cNvSpPr txBox="1"/>
          <p:nvPr/>
        </p:nvSpPr>
        <p:spPr>
          <a:xfrm>
            <a:off x="7795583" y="4015382"/>
            <a:ext cx="14622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dirty="0">
                <a:latin typeface="Montserrat Medium" panose="00000600000000000000" pitchFamily="2" charset="-52"/>
              </a:rPr>
              <a:t>Географическое </a:t>
            </a:r>
          </a:p>
          <a:p>
            <a:pPr algn="ctr"/>
            <a:r>
              <a:rPr lang="ru-RU" sz="1100" dirty="0">
                <a:latin typeface="Montserrat Medium" panose="00000600000000000000" pitchFamily="2" charset="-52"/>
              </a:rPr>
              <a:t>расширение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3FDC421-A2F7-1F8C-7F77-20793F7D04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>
                <a:latin typeface="Montserrat Medium" panose="00000600000000000000" pitchFamily="2" charset="-52"/>
              </a:rPr>
              <a:t>9</a:t>
            </a:fld>
            <a:endParaRPr lang="en-GB" dirty="0">
              <a:latin typeface="Montserrat Medium" panose="000006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2701299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3"/>
          <p:cNvSpPr txBox="1">
            <a:spLocks noGrp="1"/>
          </p:cNvSpPr>
          <p:nvPr>
            <p:ph type="title"/>
          </p:nvPr>
        </p:nvSpPr>
        <p:spPr>
          <a:xfrm>
            <a:off x="311700" y="314617"/>
            <a:ext cx="5424731" cy="9698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Montserrat Medium" panose="00000600000000000000" pitchFamily="2" charset="-52"/>
              </a:rPr>
              <a:t>Наша команда</a:t>
            </a:r>
            <a:r>
              <a:rPr lang="en-US" sz="4400" dirty="0">
                <a:latin typeface="Montserrat Medium" panose="00000600000000000000" pitchFamily="2" charset="-52"/>
              </a:rPr>
              <a:t>:</a:t>
            </a:r>
            <a:endParaRPr sz="4400" dirty="0">
              <a:solidFill>
                <a:srgbClr val="FFFFFF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4F39BF-820C-69D7-8F18-75683421F281}"/>
              </a:ext>
            </a:extLst>
          </p:cNvPr>
          <p:cNvSpPr txBox="1"/>
          <p:nvPr/>
        </p:nvSpPr>
        <p:spPr>
          <a:xfrm>
            <a:off x="1659244" y="1428561"/>
            <a:ext cx="3977667" cy="707886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Medium" panose="00000600000000000000" pitchFamily="2" charset="-52"/>
              </a:rPr>
              <a:t>АЛФЁРОВ НИКОЛАЙ</a:t>
            </a:r>
          </a:p>
          <a:p>
            <a:r>
              <a:rPr lang="ru-RU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(СПИКЕР</a:t>
            </a:r>
            <a:r>
              <a:rPr lang="en-US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,</a:t>
            </a:r>
            <a:r>
              <a:rPr lang="ru-RU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 ДИЗАЙНЕР</a:t>
            </a:r>
            <a:r>
              <a:rPr lang="en-US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,</a:t>
            </a:r>
            <a:r>
              <a:rPr lang="ru-RU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 МАСТЕР ПРЕЗЕНТАЦИЙ) </a:t>
            </a:r>
          </a:p>
          <a:p>
            <a:endParaRPr lang="ru-RU" sz="1600" dirty="0">
              <a:solidFill>
                <a:schemeClr val="bg1"/>
              </a:solidFill>
              <a:latin typeface="Molot" panose="02000506000000020004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0CE0F0-C3CB-28D8-8C72-E197DE9A7941}"/>
              </a:ext>
            </a:extLst>
          </p:cNvPr>
          <p:cNvSpPr txBox="1"/>
          <p:nvPr/>
        </p:nvSpPr>
        <p:spPr>
          <a:xfrm>
            <a:off x="1656132" y="2071718"/>
            <a:ext cx="3471147" cy="707886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Medium" panose="00000600000000000000" pitchFamily="2" charset="-52"/>
              </a:rPr>
              <a:t>ШКАБАРНЯ МАТВЕЙ</a:t>
            </a:r>
          </a:p>
          <a:p>
            <a:r>
              <a:rPr lang="ru-RU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(РАЗРАБОТЧИК</a:t>
            </a:r>
            <a:r>
              <a:rPr lang="en-US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,</a:t>
            </a:r>
            <a:r>
              <a:rPr lang="ru-RU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 АНАЛИТИК)</a:t>
            </a:r>
          </a:p>
          <a:p>
            <a:endParaRPr lang="ru-RU" sz="1600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86362D-9EBA-F65E-A0FA-703B7B3310AB}"/>
              </a:ext>
            </a:extLst>
          </p:cNvPr>
          <p:cNvSpPr txBox="1"/>
          <p:nvPr/>
        </p:nvSpPr>
        <p:spPr>
          <a:xfrm>
            <a:off x="1663751" y="2760715"/>
            <a:ext cx="3463528" cy="4616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Medium" panose="00000600000000000000" pitchFamily="2" charset="-52"/>
              </a:rPr>
              <a:t>ДЗЮБА ГРИГОРИЙ</a:t>
            </a:r>
          </a:p>
          <a:p>
            <a:r>
              <a:rPr lang="ru-RU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(РАЗРАБОТЧИК</a:t>
            </a:r>
            <a:r>
              <a:rPr lang="en-US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,</a:t>
            </a:r>
            <a:r>
              <a:rPr lang="ru-RU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 ТИМЛИД)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0144D5-FE9C-9C51-C408-9F199D24D85A}"/>
              </a:ext>
            </a:extLst>
          </p:cNvPr>
          <p:cNvSpPr txBox="1"/>
          <p:nvPr/>
        </p:nvSpPr>
        <p:spPr>
          <a:xfrm>
            <a:off x="1663751" y="3505911"/>
            <a:ext cx="5707530" cy="4616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Medium" panose="00000600000000000000" pitchFamily="2" charset="-52"/>
              </a:rPr>
              <a:t>ВОРОБЬЁВА АЛЁНА</a:t>
            </a:r>
          </a:p>
          <a:p>
            <a:r>
              <a:rPr lang="ru-RU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(ГЕНЕРАТОР ИДЕЙ</a:t>
            </a:r>
            <a:r>
              <a:rPr lang="en-US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,</a:t>
            </a:r>
            <a:r>
              <a:rPr lang="ru-RU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 ТЕСТИРОВЩИК</a:t>
            </a:r>
            <a:r>
              <a:rPr lang="en-US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,</a:t>
            </a:r>
            <a:r>
              <a:rPr lang="ru-RU" sz="800" dirty="0">
                <a:solidFill>
                  <a:schemeClr val="bg1"/>
                </a:solidFill>
                <a:latin typeface="Montserrat Medium" panose="00000600000000000000" pitchFamily="2" charset="-52"/>
              </a:rPr>
              <a:t> МОЗГ КОМАНДЫ)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A60B934-FA0C-4BC0-5B50-DC855ABAB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96" y="1284442"/>
            <a:ext cx="649334" cy="6549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470461D-6EF9-B34A-8C98-D48AEA028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484" y="1979954"/>
            <a:ext cx="649334" cy="65498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16AD011-5CDD-57BC-C1A0-8CFBB17490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484" y="2685738"/>
            <a:ext cx="649334" cy="65498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BBAC8A4-BF64-5760-EDFB-CC7F8C0948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484" y="3409254"/>
            <a:ext cx="649334" cy="654980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F44E9CF-2D29-A848-8023-F11E0FE8BF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>
                <a:latin typeface="Montserrat Medium" panose="00000600000000000000" pitchFamily="2" charset="-52"/>
              </a:rPr>
              <a:t>10</a:t>
            </a:fld>
            <a:endParaRPr lang="en-GB" dirty="0"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4"/>
          <p:cNvSpPr txBox="1">
            <a:spLocks noGrp="1"/>
          </p:cNvSpPr>
          <p:nvPr>
            <p:ph type="title"/>
          </p:nvPr>
        </p:nvSpPr>
        <p:spPr>
          <a:xfrm>
            <a:off x="311700" y="458925"/>
            <a:ext cx="8098200" cy="3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dirty="0">
                <a:latin typeface="Montserrat Medium" panose="00000600000000000000" pitchFamily="2" charset="-52"/>
              </a:rPr>
              <a:t>Готовы ответить на ваши вопросы!</a:t>
            </a:r>
            <a:endParaRPr sz="7200" dirty="0">
              <a:latin typeface="Montserrat Medium" panose="00000600000000000000" pitchFamily="2" charset="-52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9535F46-D45E-B498-5A09-02696F65CE9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>
                <a:latin typeface="Montserrat Medium" panose="00000600000000000000" pitchFamily="2" charset="-52"/>
              </a:rPr>
              <a:t>11</a:t>
            </a:fld>
            <a:endParaRPr lang="en-GB" dirty="0"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Base_Template_SlidesMani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6666FF"/>
      </a:accent1>
      <a:accent2>
        <a:srgbClr val="3333CC"/>
      </a:accent2>
      <a:accent3>
        <a:srgbClr val="869FE6"/>
      </a:accent3>
      <a:accent4>
        <a:srgbClr val="EFEFEF"/>
      </a:accent4>
      <a:accent5>
        <a:srgbClr val="CCCCCC"/>
      </a:accent5>
      <a:accent6>
        <a:srgbClr val="CCCCCC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796</Words>
  <Application>Microsoft Office PowerPoint</Application>
  <PresentationFormat>Экран (16:9)</PresentationFormat>
  <Paragraphs>111</Paragraphs>
  <Slides>11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Montserrat Black</vt:lpstr>
      <vt:lpstr>Segoe UI</vt:lpstr>
      <vt:lpstr>Montserrat Light</vt:lpstr>
      <vt:lpstr>Lexend Deca</vt:lpstr>
      <vt:lpstr>Molot</vt:lpstr>
      <vt:lpstr>Montserrat Medium</vt:lpstr>
      <vt:lpstr>Arial</vt:lpstr>
      <vt:lpstr>Calibri</vt:lpstr>
      <vt:lpstr>Base_Template_SlidesMania</vt:lpstr>
      <vt:lpstr>Fitness Find</vt:lpstr>
      <vt:lpstr> Проблема:</vt:lpstr>
      <vt:lpstr>Fitnessfind- это приложение, которое помогает людям в поиске партнеров для занятий спортом, тренеров или группы для совместных тренировок, спортивных мероприятий.</vt:lpstr>
      <vt:lpstr>Презентация PowerPoint</vt:lpstr>
      <vt:lpstr>Презентация PowerPoint</vt:lpstr>
      <vt:lpstr>TAM SAM SOM</vt:lpstr>
      <vt:lpstr>Первичный вариант продукта,  будет реализован на стадии MVP</vt:lpstr>
      <vt:lpstr>Презентация PowerPoint</vt:lpstr>
      <vt:lpstr>Презентация PowerPoint</vt:lpstr>
      <vt:lpstr>Наша команда:</vt:lpstr>
      <vt:lpstr>Готовы ответить на ваши вопросы!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Fitness Find</dc:title>
  <cp:lastModifiedBy>izuku niggdoriya</cp:lastModifiedBy>
  <cp:revision>26</cp:revision>
  <dcterms:modified xsi:type="dcterms:W3CDTF">2023-12-03T06:44:27Z</dcterms:modified>
</cp:coreProperties>
</file>